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media/image26.bin" ContentType="image/unknown"/>
  <Override PartName="/ppt/notesSlides/notesSlide12.xml" ContentType="application/vnd.openxmlformats-officedocument.presentationml.notesSlide+xml"/>
  <Override PartName="/ppt/media/image27.bin" ContentType="image/unknown"/>
  <Override PartName="/ppt/media/image29.bin" ContentType="image/unknown"/>
  <Override PartName="/ppt/media/image31.bin" ContentType="image/unknown"/>
  <Override PartName="/ppt/tags/tag1.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compatMode="1" saveSubsetFonts="1" autoCompressPictures="0">
  <p:sldMasterIdLst>
    <p:sldMasterId id="2147483650" r:id="rId1"/>
  </p:sldMasterIdLst>
  <p:notesMasterIdLst>
    <p:notesMasterId r:id="rId31"/>
  </p:notesMasterIdLst>
  <p:handoutMasterIdLst>
    <p:handoutMasterId r:id="rId32"/>
  </p:handoutMasterIdLst>
  <p:sldIdLst>
    <p:sldId id="256" r:id="rId2"/>
    <p:sldId id="257" r:id="rId3"/>
    <p:sldId id="262" r:id="rId4"/>
    <p:sldId id="267" r:id="rId5"/>
    <p:sldId id="293" r:id="rId6"/>
    <p:sldId id="297" r:id="rId7"/>
    <p:sldId id="264" r:id="rId8"/>
    <p:sldId id="315" r:id="rId9"/>
    <p:sldId id="314" r:id="rId10"/>
    <p:sldId id="317" r:id="rId11"/>
    <p:sldId id="268" r:id="rId12"/>
    <p:sldId id="266" r:id="rId13"/>
    <p:sldId id="290" r:id="rId14"/>
    <p:sldId id="291" r:id="rId15"/>
    <p:sldId id="292" r:id="rId16"/>
    <p:sldId id="302" r:id="rId17"/>
    <p:sldId id="303" r:id="rId18"/>
    <p:sldId id="304" r:id="rId19"/>
    <p:sldId id="305" r:id="rId20"/>
    <p:sldId id="306" r:id="rId21"/>
    <p:sldId id="309" r:id="rId22"/>
    <p:sldId id="308" r:id="rId23"/>
    <p:sldId id="278" r:id="rId24"/>
    <p:sldId id="271" r:id="rId25"/>
    <p:sldId id="284" r:id="rId26"/>
    <p:sldId id="283" r:id="rId27"/>
    <p:sldId id="316" r:id="rId28"/>
    <p:sldId id="272" r:id="rId29"/>
    <p:sldId id="301" r:id="rId30"/>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snapToObjects="1">
      <p:cViewPr varScale="1">
        <p:scale>
          <a:sx n="120" d="100"/>
          <a:sy n="120" d="100"/>
        </p:scale>
        <p:origin x="1944" y="184"/>
      </p:cViewPr>
      <p:guideLst>
        <p:guide orient="horz" pos="2160"/>
        <p:guide pos="2880"/>
      </p:guideLst>
    </p:cSldViewPr>
  </p:slideViewPr>
  <p:notesTextViewPr>
    <p:cViewPr>
      <p:scale>
        <a:sx n="100" d="100"/>
        <a:sy n="100" d="100"/>
      </p:scale>
      <p:origin x="0" y="0"/>
    </p:cViewPr>
  </p:notesText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62" name="Rectangle 2">
            <a:extLst>
              <a:ext uri="{FF2B5EF4-FFF2-40B4-BE49-F238E27FC236}">
                <a16:creationId xmlns:a16="http://schemas.microsoft.com/office/drawing/2014/main" id="{803312DB-9239-7F94-4833-9FA1005AE854}"/>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endParaRPr lang="en-US" altLang="en-US"/>
          </a:p>
        </p:txBody>
      </p:sp>
      <p:sp>
        <p:nvSpPr>
          <p:cNvPr id="143363" name="Rectangle 3">
            <a:extLst>
              <a:ext uri="{FF2B5EF4-FFF2-40B4-BE49-F238E27FC236}">
                <a16:creationId xmlns:a16="http://schemas.microsoft.com/office/drawing/2014/main" id="{64361F9B-F624-41CB-9826-502A85C98EC6}"/>
              </a:ext>
            </a:extLst>
          </p:cNvPr>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fld id="{214C8C4D-29FB-B94F-ACE6-830FFF21FBB3}" type="datetime1">
              <a:rPr lang="en-US" altLang="en-US"/>
              <a:pPr/>
              <a:t>7/30/26</a:t>
            </a:fld>
            <a:endParaRPr lang="en-US" altLang="en-US"/>
          </a:p>
        </p:txBody>
      </p:sp>
      <p:sp>
        <p:nvSpPr>
          <p:cNvPr id="143364" name="Rectangle 4">
            <a:extLst>
              <a:ext uri="{FF2B5EF4-FFF2-40B4-BE49-F238E27FC236}">
                <a16:creationId xmlns:a16="http://schemas.microsoft.com/office/drawing/2014/main" id="{36B138A0-07D3-84BB-4CCC-DAA4DCF2A1D3}"/>
              </a:ext>
            </a:extLst>
          </p:cNvPr>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endParaRPr lang="en-US" altLang="en-US"/>
          </a:p>
        </p:txBody>
      </p:sp>
      <p:sp>
        <p:nvSpPr>
          <p:cNvPr id="143365" name="Rectangle 5">
            <a:extLst>
              <a:ext uri="{FF2B5EF4-FFF2-40B4-BE49-F238E27FC236}">
                <a16:creationId xmlns:a16="http://schemas.microsoft.com/office/drawing/2014/main" id="{FAB2D1E3-C66E-7E7A-AF99-CA7F1CE2B1FF}"/>
              </a:ext>
            </a:extLst>
          </p:cNvPr>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fld id="{A1E8B869-5279-BB46-8A5C-AD228E5DDBB7}" type="slidenum">
              <a:rPr lang="en-US" altLang="en-US"/>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1805CB70-84B6-5BEB-9B89-8ED220FA3EE1}"/>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endParaRPr lang="en-US" altLang="en-US"/>
          </a:p>
        </p:txBody>
      </p:sp>
      <p:sp>
        <p:nvSpPr>
          <p:cNvPr id="18435" name="Rectangle 3">
            <a:extLst>
              <a:ext uri="{FF2B5EF4-FFF2-40B4-BE49-F238E27FC236}">
                <a16:creationId xmlns:a16="http://schemas.microsoft.com/office/drawing/2014/main" id="{4E408ACB-366E-EBC8-7B64-C9D4FDF14AC2}"/>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fld id="{597755EC-1330-AB40-89DA-A532A19BAFD7}" type="datetime1">
              <a:rPr lang="en-US" altLang="en-US"/>
              <a:pPr/>
              <a:t>7/30/26</a:t>
            </a:fld>
            <a:endParaRPr lang="en-US" altLang="en-US"/>
          </a:p>
        </p:txBody>
      </p:sp>
      <p:sp>
        <p:nvSpPr>
          <p:cNvPr id="15364" name="Rectangle 4">
            <a:extLst>
              <a:ext uri="{FF2B5EF4-FFF2-40B4-BE49-F238E27FC236}">
                <a16:creationId xmlns:a16="http://schemas.microsoft.com/office/drawing/2014/main" id="{AF437777-C8A0-E1C7-158B-F7993B521E1E}"/>
              </a:ext>
            </a:extLst>
          </p:cNvPr>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7" name="Rectangle 5">
            <a:extLst>
              <a:ext uri="{FF2B5EF4-FFF2-40B4-BE49-F238E27FC236}">
                <a16:creationId xmlns:a16="http://schemas.microsoft.com/office/drawing/2014/main" id="{494E96AC-63C8-AED6-3254-FAFE3576212F}"/>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8438" name="Rectangle 6">
            <a:extLst>
              <a:ext uri="{FF2B5EF4-FFF2-40B4-BE49-F238E27FC236}">
                <a16:creationId xmlns:a16="http://schemas.microsoft.com/office/drawing/2014/main" id="{1F5D6E28-5168-6B88-83BD-5D4683E8FF3B}"/>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endParaRPr lang="en-US" altLang="en-US"/>
          </a:p>
        </p:txBody>
      </p:sp>
      <p:sp>
        <p:nvSpPr>
          <p:cNvPr id="18439" name="Rectangle 7">
            <a:extLst>
              <a:ext uri="{FF2B5EF4-FFF2-40B4-BE49-F238E27FC236}">
                <a16:creationId xmlns:a16="http://schemas.microsoft.com/office/drawing/2014/main" id="{34DF28DC-B470-5C17-9C2D-3C517DC98531}"/>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fld id="{538FDEC8-6884-704D-82BD-2C4ABB96CE04}"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Calibri" pitchFamily="-111" charset="0"/>
        <a:ea typeface="ＭＳ Ｐゴシック" panose="020B0600070205080204" pitchFamily="34" charset="-128"/>
        <a:cs typeface="MS PGothic" pitchFamily="34" charset="-128"/>
      </a:defRPr>
    </a:lvl1pPr>
    <a:lvl2pPr marL="457200" algn="l" defTabSz="457200" rtl="0" eaLnBrk="0" fontAlgn="base" hangingPunct="0">
      <a:spcBef>
        <a:spcPct val="30000"/>
      </a:spcBef>
      <a:spcAft>
        <a:spcPct val="0"/>
      </a:spcAft>
      <a:defRPr sz="1200" kern="1200">
        <a:solidFill>
          <a:schemeClr val="tx1"/>
        </a:solidFill>
        <a:latin typeface="Calibri" pitchFamily="-111" charset="0"/>
        <a:ea typeface="ＭＳ Ｐゴシック" panose="020B0600070205080204" pitchFamily="34" charset="-128"/>
        <a:cs typeface="MS PGothic" pitchFamily="34" charset="-128"/>
      </a:defRPr>
    </a:lvl2pPr>
    <a:lvl3pPr marL="914400" algn="l" defTabSz="457200" rtl="0" eaLnBrk="0" fontAlgn="base" hangingPunct="0">
      <a:spcBef>
        <a:spcPct val="30000"/>
      </a:spcBef>
      <a:spcAft>
        <a:spcPct val="0"/>
      </a:spcAft>
      <a:defRPr sz="1200" kern="1200">
        <a:solidFill>
          <a:schemeClr val="tx1"/>
        </a:solidFill>
        <a:latin typeface="Calibri" pitchFamily="-111" charset="0"/>
        <a:ea typeface="ＭＳ Ｐゴシック" panose="020B0600070205080204" pitchFamily="34" charset="-128"/>
        <a:cs typeface="MS PGothic" pitchFamily="34" charset="-128"/>
      </a:defRPr>
    </a:lvl3pPr>
    <a:lvl4pPr marL="1371600" algn="l" defTabSz="457200" rtl="0" eaLnBrk="0" fontAlgn="base" hangingPunct="0">
      <a:spcBef>
        <a:spcPct val="30000"/>
      </a:spcBef>
      <a:spcAft>
        <a:spcPct val="0"/>
      </a:spcAft>
      <a:defRPr sz="1200" kern="1200">
        <a:solidFill>
          <a:schemeClr val="tx1"/>
        </a:solidFill>
        <a:latin typeface="Calibri" pitchFamily="-111" charset="0"/>
        <a:ea typeface="ＭＳ Ｐゴシック" panose="020B0600070205080204" pitchFamily="34" charset="-128"/>
        <a:cs typeface="MS PGothic" pitchFamily="34" charset="-128"/>
      </a:defRPr>
    </a:lvl4pPr>
    <a:lvl5pPr marL="1828800" algn="l" defTabSz="457200" rtl="0" eaLnBrk="0" fontAlgn="base" hangingPunct="0">
      <a:spcBef>
        <a:spcPct val="30000"/>
      </a:spcBef>
      <a:spcAft>
        <a:spcPct val="0"/>
      </a:spcAft>
      <a:defRPr sz="1200" kern="1200">
        <a:solidFill>
          <a:schemeClr val="tx1"/>
        </a:solidFill>
        <a:latin typeface="Calibri" pitchFamily="-111" charset="0"/>
        <a:ea typeface="ＭＳ Ｐゴシック" panose="020B0600070205080204" pitchFamily="34" charset="-128"/>
        <a:cs typeface="MS PGothic" pitchFamily="34" charset="-128"/>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2C0A1F9A-B6D3-A618-E1F3-8A6E0198DBE7}"/>
              </a:ext>
            </a:extLst>
          </p:cNvPr>
          <p:cNvSpPr>
            <a:spLocks noRot="1" noChangeArrowheads="1" noTextEdit="1"/>
          </p:cNvSpPr>
          <p:nvPr>
            <p:ph type="sldImg"/>
          </p:nvPr>
        </p:nvSpPr>
        <p:spPr>
          <a:ln/>
        </p:spPr>
      </p:sp>
      <p:sp>
        <p:nvSpPr>
          <p:cNvPr id="19459" name="Rectangle 3">
            <a:extLst>
              <a:ext uri="{FF2B5EF4-FFF2-40B4-BE49-F238E27FC236}">
                <a16:creationId xmlns:a16="http://schemas.microsoft.com/office/drawing/2014/main" id="{202C9B96-B741-E952-8C95-F35B0371F81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Tx/>
              <a:buChar char="•"/>
            </a:pPr>
            <a:r>
              <a:rPr lang="en-US" altLang="en-US" b="1">
                <a:latin typeface="Calibri" panose="020F0502020204030204" pitchFamily="34" charset="0"/>
              </a:rPr>
              <a:t>Recent advances</a:t>
            </a:r>
            <a:r>
              <a:rPr lang="en-US" altLang="en-US">
                <a:latin typeface="Calibri" panose="020F0502020204030204" pitchFamily="34" charset="0"/>
              </a:rPr>
              <a:t> scanning technologies together with increasing computational power allow the space-time capture of 3D objects as they move and deform. </a:t>
            </a:r>
          </a:p>
          <a:p>
            <a:pPr eaLnBrk="1" hangingPunct="1">
              <a:buFontTx/>
              <a:buChar char="•"/>
            </a:pPr>
            <a:r>
              <a:rPr lang="en-US" altLang="en-US">
                <a:latin typeface="Calibri" panose="020F0502020204030204" pitchFamily="34" charset="0"/>
              </a:rPr>
              <a:t>Systems produce dense point samples over large parts of the surface of a moving object, at rates from ten to thirty frames per second. </a:t>
            </a:r>
          </a:p>
          <a:p>
            <a:pPr eaLnBrk="1" hangingPunct="1">
              <a:buFontTx/>
              <a:buChar char="•"/>
            </a:pPr>
            <a:r>
              <a:rPr lang="en-US" altLang="en-US">
                <a:latin typeface="Calibri" panose="020F0502020204030204" pitchFamily="34" charset="0"/>
              </a:rPr>
              <a:t>Reconstructing the data into a </a:t>
            </a:r>
            <a:r>
              <a:rPr lang="en-US" altLang="en-US" b="1">
                <a:latin typeface="Calibri" panose="020F0502020204030204" pitchFamily="34" charset="0"/>
              </a:rPr>
              <a:t>coherent</a:t>
            </a:r>
            <a:r>
              <a:rPr lang="en-US" altLang="en-US">
                <a:latin typeface="Calibri" panose="020F0502020204030204" pitchFamily="34" charset="0"/>
              </a:rPr>
              <a:t> model of a deforming object is a challenging computational problem </a:t>
            </a:r>
            <a:r>
              <a:rPr lang="en-US" altLang="en-US" b="1">
                <a:latin typeface="Calibri" panose="020F0502020204030204" pitchFamily="34" charset="0"/>
              </a:rPr>
              <a:t>that is just beginning to be addressed</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6AECDC7F-21AC-EEDD-4EA8-D1F2616E06F9}"/>
              </a:ext>
            </a:extLst>
          </p:cNvPr>
          <p:cNvSpPr>
            <a:spLocks noRot="1" noChangeArrowheads="1" noTextEdit="1"/>
          </p:cNvSpPr>
          <p:nvPr>
            <p:ph type="sldImg"/>
          </p:nvPr>
        </p:nvSpPr>
        <p:spPr>
          <a:ln/>
        </p:spPr>
      </p:sp>
      <p:sp>
        <p:nvSpPr>
          <p:cNvPr id="38915" name="Rectangle 3">
            <a:extLst>
              <a:ext uri="{FF2B5EF4-FFF2-40B4-BE49-F238E27FC236}">
                <a16:creationId xmlns:a16="http://schemas.microsoft.com/office/drawing/2014/main" id="{DE1EE849-6172-4073-5BFD-0A9E23291C7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Calibri" panose="020F0502020204030204" pitchFamily="34" charset="0"/>
              </a:rPr>
              <a:t>We formulate the reconstruction as a solution to a constrained minimization problem, based on the following set of assumptions.</a:t>
            </a:r>
          </a:p>
          <a:p>
            <a:pPr eaLnBrk="1" hangingPunct="1"/>
            <a:endParaRPr lang="en-US" altLang="en-US">
              <a:latin typeface="Calibri" panose="020F0502020204030204" pitchFamily="34" charset="0"/>
            </a:endParaRPr>
          </a:p>
          <a:p>
            <a:pPr eaLnBrk="1" hangingPunct="1"/>
            <a:r>
              <a:rPr lang="en-US" altLang="en-US">
                <a:latin typeface="Calibri" panose="020F0502020204030204" pitchFamily="34" charset="0"/>
              </a:rPr>
              <a:t>We interpret flow incompressibility as constraining the amount of material in any cell to be equal to the amount of material flowing into the cell from the previous time frame, and also to the amount of material flowing out of the cell into the next time frame.</a:t>
            </a:r>
          </a:p>
          <a:p>
            <a:pPr eaLnBrk="1" hangingPunct="1"/>
            <a:endParaRPr lang="en-US" altLang="en-US">
              <a:latin typeface="Calibri" panose="020F0502020204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9B7C04DB-F645-16DA-EB35-2B38B8DD71A0}"/>
              </a:ext>
            </a:extLst>
          </p:cNvPr>
          <p:cNvSpPr>
            <a:spLocks noRot="1" noChangeArrowheads="1" noTextEdit="1"/>
          </p:cNvSpPr>
          <p:nvPr>
            <p:ph type="sldImg"/>
          </p:nvPr>
        </p:nvSpPr>
        <p:spPr>
          <a:ln/>
        </p:spPr>
      </p:sp>
      <p:sp>
        <p:nvSpPr>
          <p:cNvPr id="40963" name="Rectangle 3">
            <a:extLst>
              <a:ext uri="{FF2B5EF4-FFF2-40B4-BE49-F238E27FC236}">
                <a16:creationId xmlns:a16="http://schemas.microsoft.com/office/drawing/2014/main" id="{27DA4D2F-86E1-59B8-964D-24BF2FCBBB8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a:latin typeface="Calibri" panose="020F0502020204030204" pitchFamily="34" charset="0"/>
              </a:rPr>
              <a:t>In the characteristic function, we expect values </a:t>
            </a:r>
            <a:r>
              <a:rPr lang="en-US" altLang="en-US" b="1" i="1">
                <a:latin typeface="Calibri" panose="020F0502020204030204" pitchFamily="34" charset="0"/>
              </a:rPr>
              <a:t>xt i </a:t>
            </a:r>
            <a:r>
              <a:rPr lang="en-US" altLang="en-US" b="1">
                <a:latin typeface="Calibri" panose="020F0502020204030204" pitchFamily="34" charset="0"/>
              </a:rPr>
              <a:t>in spatially adjacent cells to be identical everywhere, except across the object boundaries.</a:t>
            </a:r>
          </a:p>
          <a:p>
            <a:pPr eaLnBrk="1" hangingPunct="1"/>
            <a:r>
              <a:rPr lang="en-US" altLang="en-US">
                <a:latin typeface="Calibri" panose="020F0502020204030204" pitchFamily="34" charset="0"/>
              </a:rPr>
              <a:t>Because the scans give an incomplete representation of the surface, however, we do not know where some of the boundaries are and in addition we cannot be sure of the in/out orientation at all known boundaries.</a:t>
            </a:r>
          </a:p>
          <a:p>
            <a:pPr eaLnBrk="1" hangingPunct="1"/>
            <a:endParaRPr lang="en-US" altLang="en-US">
              <a:latin typeface="Calibri" panose="020F050202020403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6888A518-B981-3C79-6EB8-0B2ED9BBB55C}"/>
              </a:ext>
            </a:extLst>
          </p:cNvPr>
          <p:cNvSpPr>
            <a:spLocks noRot="1" noChangeArrowheads="1" noTextEdit="1"/>
          </p:cNvSpPr>
          <p:nvPr>
            <p:ph type="sldImg"/>
          </p:nvPr>
        </p:nvSpPr>
        <p:spPr>
          <a:ln/>
        </p:spPr>
      </p:sp>
      <p:sp>
        <p:nvSpPr>
          <p:cNvPr id="43011" name="Rectangle 3">
            <a:extLst>
              <a:ext uri="{FF2B5EF4-FFF2-40B4-BE49-F238E27FC236}">
                <a16:creationId xmlns:a16="http://schemas.microsoft.com/office/drawing/2014/main" id="{83617D1F-F4E8-9CFD-B34B-14ACB46DCE3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a:latin typeface="Calibri" panose="020F0502020204030204" pitchFamily="34" charset="0"/>
              </a:rPr>
              <a:t>We expect the object deformation, and hence the flow, to be smooth in time</a:t>
            </a:r>
            <a:r>
              <a:rPr lang="en-US" altLang="en-US">
                <a:latin typeface="Calibri" panose="020F0502020204030204" pitchFamily="34" charset="0"/>
              </a:rPr>
              <a:t>. This smoothness is captured by a momentum term that penalizes the flow for changing direction from one time frame to the next:</a:t>
            </a:r>
          </a:p>
          <a:p>
            <a:pPr eaLnBrk="1" hangingPunct="1"/>
            <a:endParaRPr lang="en-US" altLang="en-US">
              <a:latin typeface="Calibri" panose="020F050202020403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5CF87A23-8B52-CE17-8038-5B23722571B3}"/>
              </a:ext>
            </a:extLst>
          </p:cNvPr>
          <p:cNvSpPr>
            <a:spLocks noRot="1" noChangeArrowheads="1" noTextEdit="1"/>
          </p:cNvSpPr>
          <p:nvPr>
            <p:ph type="sldImg"/>
          </p:nvPr>
        </p:nvSpPr>
        <p:spPr>
          <a:ln/>
        </p:spPr>
      </p:sp>
      <p:sp>
        <p:nvSpPr>
          <p:cNvPr id="52227" name="Rectangle 3">
            <a:extLst>
              <a:ext uri="{FF2B5EF4-FFF2-40B4-BE49-F238E27FC236}">
                <a16:creationId xmlns:a16="http://schemas.microsoft.com/office/drawing/2014/main" id="{9E04FD35-C9AE-29CF-66DF-78A6B2B02B4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Calibri" panose="020F0502020204030204" pitchFamily="34" charset="0"/>
              </a:rPr>
              <a:t>To illustrate the merits of the flow solution, we use some 2D  time examples. we show a two-dimensional “boomerang shaped” object moving through time. We leave large portions of the moving object un-sampled in many frames, mimicking the effects of occlusion. Furthermore, in order to explore our method’s limits and robustness, we leave some frames completely empty.</a:t>
            </a:r>
          </a:p>
          <a:p>
            <a:pPr eaLnBrk="1" hangingPunct="1"/>
            <a:endParaRPr lang="en-US" altLang="en-US">
              <a:latin typeface="Calibri" panose="020F0502020204030204" pitchFamily="34" charset="0"/>
            </a:endParaRPr>
          </a:p>
          <a:p>
            <a:pPr eaLnBrk="1" hangingPunct="1"/>
            <a:r>
              <a:rPr lang="en-US" altLang="en-US">
                <a:latin typeface="Calibri" panose="020F0502020204030204" pitchFamily="34" charset="0"/>
              </a:rPr>
              <a:t>The areas of the final 2D cross sections are roughly equal across all frames; they are not perfectly identical since the clamping of material values to either zero or one at most voxels leads to rounding errors.</a:t>
            </a:r>
          </a:p>
          <a:p>
            <a:pPr eaLnBrk="1" hangingPunct="1"/>
            <a:endParaRPr lang="en-US" altLang="en-US">
              <a:latin typeface="Calibri" panose="020F0502020204030204" pitchFamily="34" charset="0"/>
            </a:endParaRPr>
          </a:p>
          <a:p>
            <a:pPr eaLnBrk="1" hangingPunct="1"/>
            <a:endParaRPr lang="en-US" altLang="en-US">
              <a:latin typeface="Calibri" panose="020F050202020403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B7B98D40-7DB8-04A6-5E9E-38661DDFD1D8}"/>
              </a:ext>
            </a:extLst>
          </p:cNvPr>
          <p:cNvSpPr>
            <a:spLocks noRot="1" noChangeArrowheads="1" noTextEdit="1"/>
          </p:cNvSpPr>
          <p:nvPr>
            <p:ph type="sldImg"/>
          </p:nvPr>
        </p:nvSpPr>
        <p:spPr>
          <a:ln/>
        </p:spPr>
      </p:sp>
      <p:sp>
        <p:nvSpPr>
          <p:cNvPr id="54275" name="Rectangle 3">
            <a:extLst>
              <a:ext uri="{FF2B5EF4-FFF2-40B4-BE49-F238E27FC236}">
                <a16:creationId xmlns:a16="http://schemas.microsoft.com/office/drawing/2014/main" id="{420B23DA-6E05-4B7B-E2FA-8322CB43E91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Calibri" panose="020F0502020204030204" pitchFamily="34" charset="0"/>
              </a:rPr>
              <a:t>The point data is noisy and has a persistent wide strip of missing data on the sides of the head. The front-facing arm sometimes occludes the face, and the back arm is sometimes occluded.</a:t>
            </a:r>
          </a:p>
          <a:p>
            <a:pPr eaLnBrk="1" hangingPunct="1"/>
            <a:endParaRPr lang="en-US" altLang="en-US">
              <a:latin typeface="Calibri" panose="020F0502020204030204" pitchFamily="34" charset="0"/>
            </a:endParaRPr>
          </a:p>
          <a:p>
            <a:pPr eaLnBrk="1" hangingPunct="1"/>
            <a:r>
              <a:rPr lang="en-US" altLang="en-US">
                <a:latin typeface="Calibri" panose="020F0502020204030204" pitchFamily="34" charset="0"/>
              </a:rPr>
              <a:t>The topology of the head and both arms is correctly reconstructed with the flow solution, and the geometry is fairly consistent. The thin palms of the puppet are too small to be recovered well given the flow grid resolution.</a:t>
            </a:r>
          </a:p>
          <a:p>
            <a:pPr eaLnBrk="1" hangingPunct="1"/>
            <a:endParaRPr lang="en-US" altLang="en-US">
              <a:latin typeface="Calibri" panose="020F0502020204030204" pitchFamily="34" charset="0"/>
            </a:endParaRPr>
          </a:p>
          <a:p>
            <a:pPr eaLnBrk="1" hangingPunct="1"/>
            <a:r>
              <a:rPr lang="en-US" altLang="en-US">
                <a:latin typeface="Calibri" panose="020F0502020204030204" pitchFamily="34" charset="0"/>
              </a:rPr>
              <a:t>3D meshes representing the time-slices of the solid are computed independently. Thus the connectivity can change between consecutive frames. In low resolution, this can cause some visual flickering. Algorithms for temporally coherent meshing are an interesting</a:t>
            </a:r>
          </a:p>
          <a:p>
            <a:pPr eaLnBrk="1" hangingPunct="1"/>
            <a:r>
              <a:rPr lang="en-US" altLang="en-US">
                <a:latin typeface="Calibri" panose="020F0502020204030204" pitchFamily="34" charset="0"/>
              </a:rPr>
              <a:t>research direction.</a:t>
            </a:r>
          </a:p>
          <a:p>
            <a:pPr eaLnBrk="1" hangingPunct="1"/>
            <a:endParaRPr lang="en-US" altLang="en-US">
              <a:latin typeface="Calibri" panose="020F050202020403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00D995E6-C2E9-E6AA-251E-A48A1D9A5B2D}"/>
              </a:ext>
            </a:extLst>
          </p:cNvPr>
          <p:cNvSpPr>
            <a:spLocks noRot="1" noChangeArrowheads="1" noTextEdit="1"/>
          </p:cNvSpPr>
          <p:nvPr>
            <p:ph type="sldImg"/>
          </p:nvPr>
        </p:nvSpPr>
        <p:spPr>
          <a:ln/>
        </p:spPr>
      </p:sp>
      <p:sp>
        <p:nvSpPr>
          <p:cNvPr id="56323" name="Rectangle 3">
            <a:extLst>
              <a:ext uri="{FF2B5EF4-FFF2-40B4-BE49-F238E27FC236}">
                <a16:creationId xmlns:a16="http://schemas.microsoft.com/office/drawing/2014/main" id="{D176FF84-C7F2-CAD5-F4C1-1EBBFCED5CA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Calibri" panose="020F0502020204030204" pitchFamily="34" charset="0"/>
              </a:rPr>
              <a:t>results of applying our method to real scans of moving garments. </a:t>
            </a:r>
          </a:p>
          <a:p>
            <a:pPr eaLnBrk="1" hangingPunct="1"/>
            <a:endParaRPr lang="en-US" altLang="en-US">
              <a:latin typeface="Calibri" panose="020F0502020204030204" pitchFamily="34" charset="0"/>
            </a:endParaRPr>
          </a:p>
          <a:p>
            <a:pPr eaLnBrk="1" hangingPunct="1"/>
            <a:r>
              <a:rPr lang="en-US" altLang="en-US">
                <a:latin typeface="Calibri" panose="020F0502020204030204" pitchFamily="34" charset="0"/>
              </a:rPr>
              <a:t>The data was captured using a set of sixteen high-definition video cameras combined with a multiview stereo registration step [Bradley et al. 2008]. </a:t>
            </a:r>
          </a:p>
          <a:p>
            <a:pPr eaLnBrk="1" hangingPunct="1"/>
            <a:endParaRPr lang="en-US" altLang="en-US">
              <a:latin typeface="Calibri" panose="020F0502020204030204" pitchFamily="34" charset="0"/>
            </a:endParaRPr>
          </a:p>
          <a:p>
            <a:pPr eaLnBrk="1" hangingPunct="1"/>
            <a:r>
              <a:rPr lang="en-US" altLang="en-US">
                <a:latin typeface="Calibri" panose="020F0502020204030204" pitchFamily="34" charset="0"/>
              </a:rPr>
              <a:t>Although the scans contain holes due to occlusions, irregular sampling and noise, our flow system successfully generates a coherent 4D volume that smoothly varies across time and fills the missing data.</a:t>
            </a:r>
          </a:p>
          <a:p>
            <a:pPr eaLnBrk="1" hangingPunct="1"/>
            <a:endParaRPr lang="en-US" altLang="en-US">
              <a:latin typeface="Calibri" panose="020F050202020403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36092461-F1C8-A090-E285-25361B399017}"/>
              </a:ext>
            </a:extLst>
          </p:cNvPr>
          <p:cNvSpPr>
            <a:spLocks noRot="1" noChangeArrowheads="1" noTextEdit="1"/>
          </p:cNvSpPr>
          <p:nvPr>
            <p:ph type="sldImg"/>
          </p:nvPr>
        </p:nvSpPr>
        <p:spPr>
          <a:ln/>
        </p:spPr>
      </p:sp>
      <p:sp>
        <p:nvSpPr>
          <p:cNvPr id="58371" name="Rectangle 3">
            <a:extLst>
              <a:ext uri="{FF2B5EF4-FFF2-40B4-BE49-F238E27FC236}">
                <a16:creationId xmlns:a16="http://schemas.microsoft.com/office/drawing/2014/main" id="{65995EE5-B33A-83B3-5618-D1E0B25535A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Calibri" panose="020F0502020204030204" pitchFamily="34" charset="0"/>
              </a:rPr>
              <a:t>We also tested our method on inputs for which our incompressibility assumption is only approximately satisfied, such as the garment</a:t>
            </a:r>
          </a:p>
          <a:p>
            <a:pPr eaLnBrk="1" hangingPunct="1"/>
            <a:r>
              <a:rPr lang="en-US" altLang="en-US">
                <a:latin typeface="Calibri" panose="020F0502020204030204" pitchFamily="34" charset="0"/>
              </a:rPr>
              <a:t>scans in Figures 12 and 13. Leveraging our iterative solver’s ability to solve the system inexactly, even in the case of singularities, our</a:t>
            </a:r>
          </a:p>
          <a:p>
            <a:pPr eaLnBrk="1" hangingPunct="1"/>
            <a:r>
              <a:rPr lang="en-US" altLang="en-US">
                <a:latin typeface="Calibri" panose="020F0502020204030204" pitchFamily="34" charset="0"/>
              </a:rPr>
              <a:t>method succeeds in reconstructing these inputs and filling holes due to occlusion.</a:t>
            </a:r>
          </a:p>
          <a:p>
            <a:pPr eaLnBrk="1" hangingPunct="1"/>
            <a:endParaRPr lang="en-US" altLang="en-US">
              <a:latin typeface="Calibri" panose="020F050202020403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889BB25F-7BEA-1A16-960D-F1C7BABD0A70}"/>
              </a:ext>
            </a:extLst>
          </p:cNvPr>
          <p:cNvSpPr>
            <a:spLocks noRot="1" noChangeArrowheads="1" noTextEdit="1"/>
          </p:cNvSpPr>
          <p:nvPr>
            <p:ph type="sldImg"/>
          </p:nvPr>
        </p:nvSpPr>
        <p:spPr>
          <a:ln/>
        </p:spPr>
      </p:sp>
      <p:sp>
        <p:nvSpPr>
          <p:cNvPr id="60419" name="Rectangle 3">
            <a:extLst>
              <a:ext uri="{FF2B5EF4-FFF2-40B4-BE49-F238E27FC236}">
                <a16:creationId xmlns:a16="http://schemas.microsoft.com/office/drawing/2014/main" id="{353AD814-A9F3-A41D-CCA8-E9D83798B72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Calibri" panose="020F0502020204030204" pitchFamily="34" charset="0"/>
              </a:rPr>
              <a:t>We tested our method on several synthetic and real 3D space-time data-sets</a:t>
            </a:r>
          </a:p>
          <a:p>
            <a:pPr eaLnBrk="1" hangingPunct="1"/>
            <a:endParaRPr lang="en-US" altLang="en-US">
              <a:latin typeface="Calibri" panose="020F0502020204030204" pitchFamily="34" charset="0"/>
            </a:endParaRPr>
          </a:p>
          <a:p>
            <a:pPr eaLnBrk="1" hangingPunct="1"/>
            <a:r>
              <a:rPr lang="en-US" altLang="en-US">
                <a:latin typeface="Calibri" panose="020F0502020204030204" pitchFamily="34" charset="0"/>
              </a:rPr>
              <a:t>In our computations we are staying within the limit of 20 frames  at constant resolution for the flow solver which converges in about 100 iterations. </a:t>
            </a:r>
          </a:p>
          <a:p>
            <a:pPr eaLnBrk="1" hangingPunct="1"/>
            <a:endParaRPr lang="en-US" altLang="en-US">
              <a:latin typeface="Calibri" panose="020F0502020204030204" pitchFamily="34" charset="0"/>
            </a:endParaRPr>
          </a:p>
          <a:p>
            <a:pPr eaLnBrk="1" hangingPunct="1"/>
            <a:r>
              <a:rPr lang="en-US" altLang="en-US">
                <a:latin typeface="Calibri" panose="020F0502020204030204" pitchFamily="34" charset="0"/>
              </a:rPr>
              <a:t>Using this framework we achieve an average computational time of one minute per-frame, roughly split into 20sec per flow solver and 40sec post-processing on a workstation with 16GB RAM3.73 GHz CPU. The memory requirements of our method are up to 4.5GB for the flow-solver and up to 2GB for the post-processing.</a:t>
            </a:r>
          </a:p>
          <a:p>
            <a:pPr eaLnBrk="1" hangingPunct="1"/>
            <a:endParaRPr lang="en-US" altLang="en-US">
              <a:latin typeface="Calibri" panose="020F0502020204030204" pitchFamily="34" charset="0"/>
            </a:endParaRPr>
          </a:p>
          <a:p>
            <a:pPr eaLnBrk="1" hangingPunct="1"/>
            <a:r>
              <a:rPr lang="en-US" altLang="en-US">
                <a:latin typeface="Calibri" panose="020F0502020204030204" pitchFamily="34" charset="0"/>
              </a:rPr>
              <a:t>We note that these times are an order of magnitude faster than those reported by Wand et al. [2007] and about twice as fast as those of the recent marker-based method of White et. al. [2007]. </a:t>
            </a:r>
          </a:p>
          <a:p>
            <a:pPr eaLnBrk="1" hangingPunct="1"/>
            <a:endParaRPr lang="en-US" altLang="en-US">
              <a:latin typeface="Calibri" panose="020F0502020204030204" pitchFamily="34" charset="0"/>
            </a:endParaRPr>
          </a:p>
          <a:p>
            <a:pPr eaLnBrk="1" hangingPunct="1"/>
            <a:endParaRPr lang="en-US" altLang="en-US">
              <a:latin typeface="Calibri" panose="020F0502020204030204" pitchFamily="34" charset="0"/>
            </a:endParaRPr>
          </a:p>
          <a:p>
            <a:pPr eaLnBrk="1" hangingPunct="1"/>
            <a:endParaRPr lang="en-US" altLang="en-US">
              <a:latin typeface="Calibri" panose="020F050202020403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0BA9872D-19C5-2AF0-3B7E-54F64B2BBA3F}"/>
              </a:ext>
            </a:extLst>
          </p:cNvPr>
          <p:cNvSpPr>
            <a:spLocks noRot="1" noChangeArrowheads="1" noTextEdit="1"/>
          </p:cNvSpPr>
          <p:nvPr>
            <p:ph type="sldImg"/>
          </p:nvPr>
        </p:nvSpPr>
        <p:spPr>
          <a:ln/>
        </p:spPr>
      </p:sp>
      <p:sp>
        <p:nvSpPr>
          <p:cNvPr id="62467" name="Rectangle 3">
            <a:extLst>
              <a:ext uri="{FF2B5EF4-FFF2-40B4-BE49-F238E27FC236}">
                <a16:creationId xmlns:a16="http://schemas.microsoft.com/office/drawing/2014/main" id="{86A7A9C0-A83E-5205-47B0-282674C2449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z="1000">
                <a:latin typeface="Calibri" panose="020F0502020204030204" pitchFamily="34" charset="0"/>
              </a:rPr>
              <a:t>Bounded speed: We expect the grid resolution in time to be sufficiently dense with respect to the deformation speed. Specifically, we assume that at each time step material can only move to temporally adjacent cells.</a:t>
            </a:r>
          </a:p>
          <a:p>
            <a:pPr eaLnBrk="1" hangingPunct="1"/>
            <a:endParaRPr lang="en-US" altLang="en-US" sz="1000">
              <a:latin typeface="Calibri" panose="020F0502020204030204" pitchFamily="34" charset="0"/>
            </a:endParaRPr>
          </a:p>
          <a:p>
            <a:pPr eaLnBrk="1" hangingPunct="1"/>
            <a:r>
              <a:rPr lang="en-US" altLang="en-US" sz="1000">
                <a:latin typeface="Calibri" panose="020F0502020204030204" pitchFamily="34" charset="0"/>
              </a:rPr>
              <a:t>We observed above that volume is not perfectly preserved by our reconstruction. There are several reasons for this. The bounded speed assumption (Section 3), which might appear to be strictly enforced by our formulation, is not perfectly satisfied by several of the inputs we generated, with data moving more than one-cell distance between frames</a:t>
            </a:r>
          </a:p>
          <a:p>
            <a:pPr eaLnBrk="1" hangingPunct="1"/>
            <a:endParaRPr lang="en-US" altLang="en-US" sz="1000">
              <a:latin typeface="Calibri" panose="020F0502020204030204" pitchFamily="34" charset="0"/>
            </a:endParaRPr>
          </a:p>
          <a:p>
            <a:pPr eaLnBrk="1" hangingPunct="1"/>
            <a:r>
              <a:rPr lang="en-US" altLang="en-US" sz="1000">
                <a:latin typeface="Calibri" panose="020F0502020204030204" pitchFamily="34" charset="0"/>
              </a:rPr>
              <a:t>our solution does not precisely satisfy the assumptions of the model, this flexibility in fact proves to be extremely useful. We can handle inputs that do not strictly meet the speed assumption or for which the volume does vary. Thus, when the constraints cannot be satisfied exactly, they are satisfied in a least squares sense.</a:t>
            </a:r>
          </a:p>
          <a:p>
            <a:pPr eaLnBrk="1" hangingPunct="1"/>
            <a:endParaRPr lang="en-US" altLang="en-US" sz="1000">
              <a:latin typeface="Calibri" panose="020F0502020204030204" pitchFamily="34" charset="0"/>
            </a:endParaRPr>
          </a:p>
          <a:p>
            <a:pPr eaLnBrk="1" hangingPunct="1"/>
            <a:r>
              <a:rPr lang="en-US" altLang="en-US" sz="1000">
                <a:latin typeface="Calibri" panose="020F0502020204030204" pitchFamily="34" charset="0"/>
              </a:rPr>
              <a:t>3D meshes representing the time-slices of the solid are computed independently. Thus the connectivity can change between consecutive frames. In low resolution, this can cause some visual flickering. Algorithms for temporally coherent meshing are an interesting</a:t>
            </a:r>
          </a:p>
          <a:p>
            <a:pPr eaLnBrk="1" hangingPunct="1"/>
            <a:r>
              <a:rPr lang="en-US" altLang="en-US" sz="1000">
                <a:latin typeface="Calibri" panose="020F0502020204030204" pitchFamily="34" charset="0"/>
              </a:rPr>
              <a:t>research direction.</a:t>
            </a:r>
          </a:p>
          <a:p>
            <a:pPr eaLnBrk="1" hangingPunct="1"/>
            <a:endParaRPr lang="en-US" altLang="en-US" sz="1000">
              <a:latin typeface="Calibri" panose="020F0502020204030204" pitchFamily="34" charset="0"/>
            </a:endParaRPr>
          </a:p>
          <a:p>
            <a:pPr eaLnBrk="1" hangingPunct="1"/>
            <a:r>
              <a:rPr lang="en-US" altLang="en-US" sz="1000">
                <a:latin typeface="Calibri" panose="020F0502020204030204" pitchFamily="34" charset="0"/>
              </a:rPr>
              <a:t>Despite the use of a specifically tailored solver, our method is still not suitable for tackling very large scale problems. One avenue for future work which will make it possible to solve problems with much higher resolution would be to consider a hierarchical or domain decomposition approach for optimizing the flow formulation.</a:t>
            </a:r>
          </a:p>
          <a:p>
            <a:pPr eaLnBrk="1" hangingPunct="1"/>
            <a:endParaRPr lang="en-US" altLang="en-US" sz="1000">
              <a:latin typeface="Calibri" panose="020F0502020204030204" pitchFamily="34" charset="0"/>
            </a:endParaRPr>
          </a:p>
          <a:p>
            <a:pPr eaLnBrk="1" hangingPunct="1"/>
            <a:endParaRPr lang="en-US" altLang="en-US" sz="1000">
              <a:latin typeface="Calibri" panose="020F0502020204030204" pitchFamily="34" charset="0"/>
            </a:endParaRPr>
          </a:p>
          <a:p>
            <a:pPr eaLnBrk="1" hangingPunct="1"/>
            <a:endParaRPr lang="en-US" altLang="en-US" sz="1000">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5B65328D-99FC-E930-DF6D-AC63D33C9521}"/>
              </a:ext>
            </a:extLst>
          </p:cNvPr>
          <p:cNvSpPr>
            <a:spLocks noRot="1" noChangeArrowheads="1" noTextEdit="1"/>
          </p:cNvSpPr>
          <p:nvPr>
            <p:ph type="sldImg"/>
          </p:nvPr>
        </p:nvSpPr>
        <p:spPr>
          <a:ln/>
        </p:spPr>
      </p:sp>
      <p:sp>
        <p:nvSpPr>
          <p:cNvPr id="21507" name="Rectangle 3">
            <a:extLst>
              <a:ext uri="{FF2B5EF4-FFF2-40B4-BE49-F238E27FC236}">
                <a16:creationId xmlns:a16="http://schemas.microsoft.com/office/drawing/2014/main" id="{008AD3B0-321F-AACD-B751-EA88C937C3B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Tx/>
              <a:buChar char="•"/>
            </a:pPr>
            <a:r>
              <a:rPr lang="en-US" altLang="en-US" b="1">
                <a:latin typeface="Calibri" panose="020F0502020204030204" pitchFamily="34" charset="0"/>
              </a:rPr>
              <a:t>The input scans are typically collected by a small set of fixed synchronized cameras</a:t>
            </a:r>
            <a:r>
              <a:rPr lang="en-US" altLang="en-US">
                <a:latin typeface="Calibri" panose="020F0502020204030204" pitchFamily="34" charset="0"/>
              </a:rPr>
              <a:t>. Because of the small number of fixed views, large parts of the surface are occluded in each frame, leading to gaping holes that often persist across many frames.</a:t>
            </a:r>
          </a:p>
          <a:p>
            <a:pPr eaLnBrk="1" hangingPunct="1">
              <a:buFontTx/>
              <a:buChar char="•"/>
            </a:pPr>
            <a:r>
              <a:rPr lang="en-US" altLang="en-US">
                <a:latin typeface="Calibri" panose="020F0502020204030204" pitchFamily="34" charset="0"/>
              </a:rPr>
              <a:t>Current real-time systems also suffer from low resolution, insufficient frame rate and noise. While it is reasonable to assume advances in real time scanning technology will improve the data quality, persistent occlusions will always be an issue since it is an inherent problem to scanning process.</a:t>
            </a:r>
          </a:p>
          <a:p>
            <a:pPr eaLnBrk="1" hangingPunct="1">
              <a:buFontTx/>
              <a:buChar char="•"/>
            </a:pPr>
            <a:endParaRPr lang="en-US" altLang="en-US">
              <a:latin typeface="Calibri" panose="020F0502020204030204" pitchFamily="34" charset="0"/>
            </a:endParaRPr>
          </a:p>
          <a:p>
            <a:pPr eaLnBrk="1" hangingPunct="1">
              <a:buFontTx/>
              <a:buChar char="•"/>
            </a:pPr>
            <a:endParaRPr lang="en-US" altLang="en-US">
              <a:latin typeface="Calibri" panose="020F0502020204030204" pitchFamily="34" charset="0"/>
            </a:endParaRPr>
          </a:p>
          <a:p>
            <a:pPr eaLnBrk="1" hangingPunct="1">
              <a:buFontTx/>
              <a:buChar char="•"/>
            </a:pPr>
            <a:r>
              <a:rPr lang="en-US" altLang="en-US" b="1">
                <a:latin typeface="Calibri" panose="020F0502020204030204" pitchFamily="34" charset="0"/>
              </a:rPr>
              <a:t>To generate the synthetic inputs in our experiments</a:t>
            </a:r>
            <a:r>
              <a:rPr lang="en-US" altLang="en-US">
                <a:latin typeface="Calibri" panose="020F0502020204030204" pitchFamily="34" charset="0"/>
              </a:rPr>
              <a:t>, we use a virtual multi-camera that simulates a real-time laser scanner. For each camera it shoots rays, registering the closest visible surface points from the virtual camera position. We record only position information for each scan point and not surface orientation.</a:t>
            </a:r>
          </a:p>
          <a:p>
            <a:pPr eaLnBrk="1" hangingPunct="1">
              <a:buFontTx/>
              <a:buChar char="•"/>
            </a:pPr>
            <a:endParaRPr lang="en-US" altLang="en-US">
              <a:latin typeface="Calibri" panose="020F0502020204030204" pitchFamily="34" charset="0"/>
            </a:endParaRPr>
          </a:p>
          <a:p>
            <a:pPr eaLnBrk="1" hangingPunct="1"/>
            <a:endParaRPr lang="en-US" altLang="en-US">
              <a:latin typeface="Calibri" panose="020F0502020204030204" pitchFamily="34" charset="0"/>
            </a:endParaRPr>
          </a:p>
          <a:p>
            <a:pPr eaLnBrk="1" hangingPunct="1">
              <a:buFontTx/>
              <a:buChar char="•"/>
            </a:pPr>
            <a:endParaRPr lang="en-US" altLang="en-US">
              <a:latin typeface="Calibri" panose="020F0502020204030204" pitchFamily="34" charset="0"/>
            </a:endParaRPr>
          </a:p>
          <a:p>
            <a:pPr eaLnBrk="1" hangingPunct="1"/>
            <a:endParaRPr lang="en-US" altLang="en-US">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9C58A617-332B-4AB5-D586-4A4079484EAF}"/>
              </a:ext>
            </a:extLst>
          </p:cNvPr>
          <p:cNvSpPr>
            <a:spLocks noRot="1" noChangeArrowheads="1" noTextEdit="1"/>
          </p:cNvSpPr>
          <p:nvPr>
            <p:ph type="sldImg"/>
          </p:nvPr>
        </p:nvSpPr>
        <p:spPr>
          <a:ln/>
        </p:spPr>
      </p:sp>
      <p:sp>
        <p:nvSpPr>
          <p:cNvPr id="23555" name="Rectangle 3">
            <a:extLst>
              <a:ext uri="{FF2B5EF4-FFF2-40B4-BE49-F238E27FC236}">
                <a16:creationId xmlns:a16="http://schemas.microsoft.com/office/drawing/2014/main" id="{C7604068-7712-2619-3CCF-59444DE564D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Tx/>
              <a:buChar char="•"/>
            </a:pPr>
            <a:r>
              <a:rPr lang="en-US" altLang="en-US" b="1">
                <a:latin typeface="Calibri" panose="020F0502020204030204" pitchFamily="34" charset="0"/>
              </a:rPr>
              <a:t>Our motivation is that</a:t>
            </a:r>
            <a:r>
              <a:rPr lang="en-US" altLang="en-US">
                <a:latin typeface="Calibri" panose="020F0502020204030204" pitchFamily="34" charset="0"/>
              </a:rPr>
              <a:t> the motion of the object can be described as an incompressible flow of material through time. </a:t>
            </a:r>
          </a:p>
          <a:p>
            <a:pPr eaLnBrk="1" hangingPunct="1">
              <a:buFontTx/>
              <a:buChar char="•"/>
            </a:pPr>
            <a:endParaRPr lang="en-US" altLang="en-US" sz="1300">
              <a:latin typeface="Calibri" panose="020F0502020204030204" pitchFamily="34" charset="0"/>
            </a:endParaRPr>
          </a:p>
          <a:p>
            <a:pPr eaLnBrk="1" hangingPunct="1">
              <a:buFontTx/>
              <a:buChar char="•"/>
            </a:pPr>
            <a:r>
              <a:rPr lang="en-US" altLang="en-US" sz="1300" b="1">
                <a:latin typeface="Calibri" panose="020F0502020204030204" pitchFamily="34" charset="0"/>
              </a:rPr>
              <a:t>Volume incompressibility assumption prevents mass concentration or dispersion</a:t>
            </a:r>
            <a:r>
              <a:rPr lang="en-US" altLang="en-US" sz="1300">
                <a:latin typeface="Calibri" panose="020F0502020204030204" pitchFamily="34" charset="0"/>
              </a:rPr>
              <a:t>: </a:t>
            </a:r>
            <a:r>
              <a:rPr lang="en-US" altLang="en-US">
                <a:latin typeface="Calibri" panose="020F0502020204030204" pitchFamily="34" charset="0"/>
              </a:rPr>
              <a:t>We constrain all of the material in one time-frame to move to some nearby position in the next, ensuring mass conservation, while preventing mass from concentrating or dispersing, producing what we call an </a:t>
            </a:r>
            <a:r>
              <a:rPr lang="en-US" altLang="en-US" i="1">
                <a:latin typeface="Calibri" panose="020F0502020204030204" pitchFamily="34" charset="0"/>
              </a:rPr>
              <a:t>incompressible flow</a:t>
            </a:r>
            <a:r>
              <a:rPr lang="en-US" altLang="en-US">
                <a:latin typeface="Calibri" panose="020F0502020204030204" pitchFamily="34" charset="0"/>
              </a:rPr>
              <a:t>. </a:t>
            </a:r>
          </a:p>
          <a:p>
            <a:pPr eaLnBrk="1" hangingPunct="1">
              <a:buFontTx/>
              <a:buChar char="•"/>
            </a:pPr>
            <a:r>
              <a:rPr lang="en-US" altLang="en-US">
                <a:latin typeface="Calibri" panose="020F0502020204030204" pitchFamily="34" charset="0"/>
              </a:rPr>
              <a:t>This incompressible prior puts a </a:t>
            </a:r>
            <a:r>
              <a:rPr lang="en-US" altLang="en-US" b="1">
                <a:latin typeface="Calibri" panose="020F0502020204030204" pitchFamily="34" charset="0"/>
              </a:rPr>
              <a:t>very strong constraint</a:t>
            </a:r>
            <a:r>
              <a:rPr lang="en-US" altLang="en-US">
                <a:latin typeface="Calibri" panose="020F0502020204030204" pitchFamily="34" charset="0"/>
              </a:rPr>
              <a:t> on the shape of our solid and its flow.</a:t>
            </a:r>
          </a:p>
          <a:p>
            <a:pPr eaLnBrk="1" hangingPunct="1">
              <a:buFontTx/>
              <a:buChar char="•"/>
            </a:pPr>
            <a:r>
              <a:rPr lang="en-US" altLang="en-US">
                <a:latin typeface="Calibri" panose="020F0502020204030204" pitchFamily="34" charset="0"/>
              </a:rPr>
              <a:t>We use this flow terminology somewhat </a:t>
            </a:r>
            <a:r>
              <a:rPr lang="en-US" altLang="en-US" b="1">
                <a:latin typeface="Calibri" panose="020F0502020204030204" pitchFamily="34" charset="0"/>
              </a:rPr>
              <a:t>loosely</a:t>
            </a:r>
            <a:r>
              <a:rPr lang="en-US" altLang="en-US">
                <a:latin typeface="Calibri" panose="020F0502020204030204" pitchFamily="34" charset="0"/>
              </a:rPr>
              <a:t>; as will be seen, our method does not produce a physically accurate fluid flow; nor does it need to.</a:t>
            </a:r>
          </a:p>
          <a:p>
            <a:pPr eaLnBrk="1" hangingPunct="1">
              <a:buFontTx/>
              <a:buChar char="•"/>
            </a:pPr>
            <a:endParaRPr lang="en-US" altLang="en-US">
              <a:latin typeface="Calibri" panose="020F0502020204030204" pitchFamily="34" charset="0"/>
            </a:endParaRPr>
          </a:p>
          <a:p>
            <a:pPr eaLnBrk="1" hangingPunct="1">
              <a:buFontTx/>
              <a:buChar char="•"/>
            </a:pPr>
            <a:r>
              <a:rPr lang="en-US" altLang="en-US" sz="1300">
                <a:latin typeface="Calibri" panose="020F0502020204030204" pitchFamily="34" charset="0"/>
              </a:rPr>
              <a:t>By using a volumetric reconstruction approach which explicitly models object’s  mass we compute a watertight manifold reconstruction</a:t>
            </a:r>
          </a:p>
          <a:p>
            <a:pPr eaLnBrk="1" hangingPunct="1">
              <a:buFontTx/>
              <a:buChar char="•"/>
            </a:pPr>
            <a:endParaRPr lang="en-US" altLang="en-US">
              <a:latin typeface="Calibri" panose="020F0502020204030204" pitchFamily="34" charset="0"/>
            </a:endParaRPr>
          </a:p>
          <a:p>
            <a:pPr eaLnBrk="1" hangingPunct="1">
              <a:buFontTx/>
              <a:buChar char="•"/>
            </a:pPr>
            <a:endParaRPr lang="en-US" altLang="en-US">
              <a:latin typeface="Calibri" panose="020F0502020204030204" pitchFamily="34" charset="0"/>
            </a:endParaRPr>
          </a:p>
          <a:p>
            <a:pPr eaLnBrk="1" hangingPunct="1">
              <a:buFontTx/>
              <a:buChar char="•"/>
            </a:pPr>
            <a:endParaRPr lang="en-US" altLang="en-US">
              <a:latin typeface="Calibri" panose="020F0502020204030204" pitchFamily="34" charset="0"/>
            </a:endParaRPr>
          </a:p>
          <a:p>
            <a:pPr eaLnBrk="1" hangingPunct="1">
              <a:buFontTx/>
              <a:buChar char="•"/>
            </a:pPr>
            <a:endParaRPr lang="en-US" altLang="en-US">
              <a:latin typeface="Calibri" panose="020F0502020204030204" pitchFamily="34" charset="0"/>
            </a:endParaRPr>
          </a:p>
          <a:p>
            <a:pPr eaLnBrk="1" hangingPunct="1">
              <a:buFontTx/>
              <a:buChar char="•"/>
            </a:pPr>
            <a:endParaRPr lang="en-US" altLang="en-US">
              <a:latin typeface="Calibri" panose="020F0502020204030204" pitchFamily="34" charset="0"/>
            </a:endParaRPr>
          </a:p>
          <a:p>
            <a:pPr eaLnBrk="1" hangingPunct="1">
              <a:buFontTx/>
              <a:buChar char="•"/>
            </a:pPr>
            <a:endParaRPr lang="en-US" altLang="en-US">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CFEA6168-8B96-48E3-7706-E256ADA5BF87}"/>
              </a:ext>
            </a:extLst>
          </p:cNvPr>
          <p:cNvSpPr>
            <a:spLocks noRot="1" noChangeArrowheads="1" noTextEdit="1"/>
          </p:cNvSpPr>
          <p:nvPr>
            <p:ph type="sldImg"/>
          </p:nvPr>
        </p:nvSpPr>
        <p:spPr>
          <a:ln/>
        </p:spPr>
      </p:sp>
      <p:sp>
        <p:nvSpPr>
          <p:cNvPr id="25603" name="Rectangle 3">
            <a:extLst>
              <a:ext uri="{FF2B5EF4-FFF2-40B4-BE49-F238E27FC236}">
                <a16:creationId xmlns:a16="http://schemas.microsoft.com/office/drawing/2014/main" id="{84A425CA-1ED2-4AF8-50FC-85ACE215D87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a:latin typeface="Calibri" panose="020F0502020204030204" pitchFamily="34" charset="0"/>
              </a:rPr>
              <a:t>Our contribution is a flow simulation for 4D reconstruction…</a:t>
            </a:r>
            <a:endParaRPr lang="en-US" altLang="en-US">
              <a:latin typeface="Calibri" panose="020F0502020204030204" pitchFamily="34" charset="0"/>
            </a:endParaRPr>
          </a:p>
          <a:p>
            <a:pPr eaLnBrk="1" hangingPunct="1">
              <a:buFontTx/>
              <a:buChar char="•"/>
            </a:pPr>
            <a:r>
              <a:rPr lang="en-US" altLang="en-US" b="1">
                <a:latin typeface="Calibri" panose="020F0502020204030204" pitchFamily="34" charset="0"/>
              </a:rPr>
              <a:t>We take advantage of space-time coherence and adopt a global approach</a:t>
            </a:r>
            <a:r>
              <a:rPr lang="en-US" altLang="en-US">
                <a:latin typeface="Calibri" panose="020F0502020204030204" pitchFamily="34" charset="0"/>
              </a:rPr>
              <a:t>, which considers all frames simultaneously. </a:t>
            </a:r>
          </a:p>
          <a:p>
            <a:pPr eaLnBrk="1" hangingPunct="1">
              <a:buFontTx/>
              <a:buChar char="•"/>
            </a:pPr>
            <a:r>
              <a:rPr lang="en-US" altLang="en-US">
                <a:latin typeface="Calibri" panose="020F0502020204030204" pitchFamily="34" charset="0"/>
              </a:rPr>
              <a:t> The estimation of both distribution of material in space and its flow is computed by iteratively updating and solving a linear system</a:t>
            </a:r>
          </a:p>
          <a:p>
            <a:pPr eaLnBrk="1" hangingPunct="1">
              <a:buFontTx/>
              <a:buChar char="•"/>
            </a:pPr>
            <a:r>
              <a:rPr lang="en-US" altLang="en-US">
                <a:latin typeface="Calibri" panose="020F0502020204030204" pitchFamily="34" charset="0"/>
              </a:rPr>
              <a:t>Our formulation requires the fairly </a:t>
            </a:r>
            <a:r>
              <a:rPr lang="en-US" altLang="en-US" b="1">
                <a:latin typeface="Calibri" panose="020F0502020204030204" pitchFamily="34" charset="0"/>
              </a:rPr>
              <a:t>mild assumptions that the object moves smoothly through time and that the speed of movement between consecutive time frames is bounded</a:t>
            </a:r>
            <a:r>
              <a:rPr lang="en-US" altLang="en-US">
                <a:latin typeface="Calibri" panose="020F0502020204030204" pitchFamily="34" charset="0"/>
              </a:rPr>
              <a:t>. We do not need to assume that the motion is globally or locally rigid, nor do we have any assumptions on the topology or geometry of the object.</a:t>
            </a:r>
          </a:p>
          <a:p>
            <a:pPr eaLnBrk="1" hangingPunct="1">
              <a:buFontTx/>
              <a:buChar char="•"/>
            </a:pPr>
            <a:endParaRPr lang="en-US" altLang="en-US">
              <a:latin typeface="Calibri" panose="020F0502020204030204" pitchFamily="34" charset="0"/>
            </a:endParaRPr>
          </a:p>
          <a:p>
            <a:pPr eaLnBrk="1" hangingPunct="1"/>
            <a:endParaRPr lang="en-US" altLang="en-US">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698F3F85-4F28-4CB8-67B6-AE92B56F1005}"/>
              </a:ext>
            </a:extLst>
          </p:cNvPr>
          <p:cNvSpPr>
            <a:spLocks noRot="1" noChangeArrowheads="1" noTextEdit="1"/>
          </p:cNvSpPr>
          <p:nvPr>
            <p:ph type="sldImg"/>
          </p:nvPr>
        </p:nvSpPr>
        <p:spPr>
          <a:ln/>
        </p:spPr>
      </p:sp>
      <p:sp>
        <p:nvSpPr>
          <p:cNvPr id="27651" name="Rectangle 3">
            <a:extLst>
              <a:ext uri="{FF2B5EF4-FFF2-40B4-BE49-F238E27FC236}">
                <a16:creationId xmlns:a16="http://schemas.microsoft.com/office/drawing/2014/main" id="{82271A72-0F02-FE06-63D2-AB3263756D2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z="1000">
                <a:latin typeface="Calibri" panose="020F0502020204030204" pitchFamily="34" charset="0"/>
              </a:rPr>
              <a:t>While numerous methods exist for reconstructing static 3D models, none of them is directly applicable to the dynamic setting, approaching the specific challenges and characteristics.</a:t>
            </a:r>
          </a:p>
          <a:p>
            <a:pPr eaLnBrk="1" hangingPunct="1"/>
            <a:endParaRPr lang="en-US" altLang="en-US" sz="1000">
              <a:latin typeface="Calibri" panose="020F0502020204030204" pitchFamily="34" charset="0"/>
            </a:endParaRPr>
          </a:p>
          <a:p>
            <a:pPr eaLnBrk="1" hangingPunct="1"/>
            <a:r>
              <a:rPr lang="en-US" altLang="en-US" sz="1000">
                <a:latin typeface="Calibri" panose="020F0502020204030204" pitchFamily="34" charset="0"/>
              </a:rPr>
              <a:t>The main challenge faced by dynamic reconstruction is to properly define the relationship between the temporal and spatial dimensions in order to accumulate information over time to correctly complete locally missing data.</a:t>
            </a:r>
          </a:p>
          <a:p>
            <a:pPr eaLnBrk="1" hangingPunct="1"/>
            <a:endParaRPr lang="en-US" altLang="en-US" sz="1000">
              <a:latin typeface="Calibri" panose="020F0502020204030204" pitchFamily="34" charset="0"/>
            </a:endParaRPr>
          </a:p>
          <a:p>
            <a:pPr eaLnBrk="1" hangingPunct="1"/>
            <a:r>
              <a:rPr lang="en-US" altLang="en-US" sz="1000">
                <a:latin typeface="Calibri" panose="020F0502020204030204" pitchFamily="34" charset="0"/>
              </a:rPr>
              <a:t>Much of the attention in 4D reconstruction has been paid to processing </a:t>
            </a:r>
            <a:r>
              <a:rPr lang="en-US" altLang="en-US" sz="1000" b="1">
                <a:latin typeface="Calibri" panose="020F0502020204030204" pitchFamily="34" charset="0"/>
              </a:rPr>
              <a:t>specific shapes </a:t>
            </a:r>
            <a:r>
              <a:rPr lang="en-US" altLang="en-US" sz="1000">
                <a:latin typeface="Calibri" panose="020F0502020204030204" pitchFamily="34" charset="0"/>
              </a:rPr>
              <a:t>such as humans or garments </a:t>
            </a:r>
            <a:r>
              <a:rPr lang="en-US" altLang="en-US" sz="1000" b="1">
                <a:latin typeface="Calibri" panose="020F0502020204030204" pitchFamily="34" charset="0"/>
              </a:rPr>
              <a:t>where additional information is available</a:t>
            </a:r>
            <a:r>
              <a:rPr lang="en-US" altLang="en-US" sz="1000">
                <a:latin typeface="Calibri" panose="020F0502020204030204" pitchFamily="34" charset="0"/>
              </a:rPr>
              <a:t> to guide the reconstruction, e.g., marker correspondences or templates. </a:t>
            </a:r>
            <a:r>
              <a:rPr lang="en-US" altLang="en-US" sz="1000" b="1">
                <a:latin typeface="Calibri" panose="020F0502020204030204" pitchFamily="34" charset="0"/>
              </a:rPr>
              <a:t>Unmarked data is much simpler</a:t>
            </a:r>
            <a:r>
              <a:rPr lang="en-US" altLang="en-US" sz="1000">
                <a:latin typeface="Calibri" panose="020F0502020204030204" pitchFamily="34" charset="0"/>
              </a:rPr>
              <a:t> to acquire making a markerless approach like ours more general.</a:t>
            </a:r>
          </a:p>
          <a:p>
            <a:pPr eaLnBrk="1" hangingPunct="1"/>
            <a:endParaRPr lang="en-US" altLang="en-US" sz="1000">
              <a:latin typeface="Calibri" panose="020F0502020204030204" pitchFamily="34" charset="0"/>
            </a:endParaRPr>
          </a:p>
          <a:p>
            <a:pPr eaLnBrk="1" hangingPunct="1"/>
            <a:r>
              <a:rPr lang="en-US" altLang="en-US" sz="1000" b="1">
                <a:latin typeface="Calibri" panose="020F0502020204030204" pitchFamily="34" charset="0"/>
              </a:rPr>
              <a:t>Arbitrary shape reconstruction from point cloud sequences is usually treated as a surface deformation over time.</a:t>
            </a:r>
            <a:r>
              <a:rPr lang="en-US" altLang="en-US" sz="1000">
                <a:latin typeface="Calibri" panose="020F0502020204030204" pitchFamily="34" charset="0"/>
              </a:rPr>
              <a:t> They generally assume spatial smoothness and rigid motion priors. Surface based methods, focus on inter-frame registration and correspondence.</a:t>
            </a:r>
          </a:p>
          <a:p>
            <a:pPr eaLnBrk="1" hangingPunct="1"/>
            <a:endParaRPr lang="en-US" altLang="en-US" sz="1000">
              <a:latin typeface="Calibri" panose="020F0502020204030204" pitchFamily="34" charset="0"/>
            </a:endParaRPr>
          </a:p>
          <a:p>
            <a:pPr eaLnBrk="1" hangingPunct="1"/>
            <a:r>
              <a:rPr lang="en-US" altLang="en-US" sz="1000" b="1">
                <a:latin typeface="Calibri" panose="020F0502020204030204" pitchFamily="34" charset="0"/>
              </a:rPr>
              <a:t>We approach the problem by operating on a volume, rather than a surface</a:t>
            </a:r>
            <a:r>
              <a:rPr lang="en-US" altLang="en-US" sz="1000">
                <a:latin typeface="Calibri" panose="020F0502020204030204" pitchFamily="34" charset="0"/>
              </a:rPr>
              <a:t>. In particular, we generate a sequence of watertight manifolds as output, and we model the flow of mass in order to compensate for missing data. Unlike these techniques our method does not require dense spatial sampling to complete missing data. Furthermore we observed it is much faster.</a:t>
            </a:r>
          </a:p>
          <a:p>
            <a:pPr eaLnBrk="1" hangingPunct="1"/>
            <a:endParaRPr lang="en-US" altLang="en-US" sz="1000">
              <a:latin typeface="Calibri" panose="020F0502020204030204" pitchFamily="34" charset="0"/>
            </a:endParaRPr>
          </a:p>
          <a:p>
            <a:pPr eaLnBrk="1" hangingPunct="1"/>
            <a:endParaRPr lang="en-US" altLang="en-US" sz="1000">
              <a:latin typeface="Calibri" panose="020F0502020204030204" pitchFamily="34" charset="0"/>
            </a:endParaRPr>
          </a:p>
          <a:p>
            <a:pPr eaLnBrk="1" hangingPunct="1"/>
            <a:endParaRPr lang="en-US" altLang="en-US" sz="1000">
              <a:latin typeface="Calibri" panose="020F0502020204030204" pitchFamily="34" charset="0"/>
            </a:endParaRPr>
          </a:p>
          <a:p>
            <a:pPr eaLnBrk="1" hangingPunct="1"/>
            <a:endParaRPr lang="en-US" altLang="en-US" sz="1000">
              <a:latin typeface="Calibri" panose="020F0502020204030204" pitchFamily="34" charset="0"/>
            </a:endParaRPr>
          </a:p>
          <a:p>
            <a:pPr eaLnBrk="1" hangingPunct="1"/>
            <a:endParaRPr lang="en-US" altLang="en-US" sz="1000">
              <a:latin typeface="Calibri" panose="020F0502020204030204" pitchFamily="34" charset="0"/>
            </a:endParaRPr>
          </a:p>
          <a:p>
            <a:pPr eaLnBrk="1" hangingPunct="1"/>
            <a:endParaRPr lang="en-US" altLang="en-US" sz="1000">
              <a:latin typeface="Calibri" panose="020F0502020204030204" pitchFamily="34" charset="0"/>
            </a:endParaRPr>
          </a:p>
          <a:p>
            <a:pPr eaLnBrk="1" hangingPunct="1"/>
            <a:endParaRPr lang="en-US" altLang="en-US" sz="1000">
              <a:latin typeface="Calibri" panose="020F0502020204030204" pitchFamily="34" charset="0"/>
            </a:endParaRPr>
          </a:p>
          <a:p>
            <a:pPr eaLnBrk="1" hangingPunct="1"/>
            <a:endParaRPr lang="en-US" altLang="en-US" sz="1000">
              <a:latin typeface="Calibri" panose="020F0502020204030204" pitchFamily="34" charset="0"/>
            </a:endParaRPr>
          </a:p>
          <a:p>
            <a:pPr eaLnBrk="1" hangingPunct="1"/>
            <a:endParaRPr lang="en-US" altLang="en-US" sz="1000">
              <a:latin typeface="Calibri" panose="020F0502020204030204" pitchFamily="34" charset="0"/>
            </a:endParaRPr>
          </a:p>
          <a:p>
            <a:pPr eaLnBrk="1" hangingPunct="1"/>
            <a:endParaRPr lang="en-US" altLang="en-US" sz="1000">
              <a:latin typeface="Calibri" panose="020F0502020204030204" pitchFamily="34" charset="0"/>
            </a:endParaRPr>
          </a:p>
          <a:p>
            <a:pPr eaLnBrk="1" hangingPunct="1"/>
            <a:endParaRPr lang="en-US" altLang="en-US" sz="1000">
              <a:latin typeface="Calibri" panose="020F0502020204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C047C63D-BB2C-C7A6-5F63-19AF2E3CE8FB}"/>
              </a:ext>
            </a:extLst>
          </p:cNvPr>
          <p:cNvSpPr>
            <a:spLocks noRot="1" noChangeArrowheads="1" noTextEdit="1"/>
          </p:cNvSpPr>
          <p:nvPr>
            <p:ph type="sldImg"/>
          </p:nvPr>
        </p:nvSpPr>
        <p:spPr>
          <a:ln/>
        </p:spPr>
      </p:sp>
      <p:sp>
        <p:nvSpPr>
          <p:cNvPr id="29699" name="Rectangle 3">
            <a:extLst>
              <a:ext uri="{FF2B5EF4-FFF2-40B4-BE49-F238E27FC236}">
                <a16:creationId xmlns:a16="http://schemas.microsoft.com/office/drawing/2014/main" id="{AB336AAB-A4FE-C246-AEBC-BF6C85E6211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a:latin typeface="Calibri" panose="020F0502020204030204" pitchFamily="34" charset="0"/>
              </a:rPr>
              <a:t>We consider the problem of reconstructing a moving and possibly deforming object of arbitrary topology given a sequence of 3D frames and no correspondence</a:t>
            </a:r>
            <a:r>
              <a:rPr lang="en-US" altLang="en-US">
                <a:latin typeface="Calibri" panose="020F0502020204030204" pitchFamily="34" charset="0"/>
              </a:rPr>
              <a:t>. Each frame consists of a cloud of points in 3D sampled over the object’s surface.</a:t>
            </a:r>
          </a:p>
          <a:p>
            <a:pPr eaLnBrk="1" hangingPunct="1"/>
            <a:endParaRPr lang="en-US" altLang="en-US">
              <a:latin typeface="Calibri" panose="020F0502020204030204" pitchFamily="34" charset="0"/>
            </a:endParaRPr>
          </a:p>
          <a:p>
            <a:pPr eaLnBrk="1" hangingPunct="1"/>
            <a:r>
              <a:rPr lang="en-US" altLang="en-US">
                <a:latin typeface="Calibri" panose="020F0502020204030204" pitchFamily="34" charset="0"/>
              </a:rPr>
              <a:t>Our goal is to reconstruct a watertight surface in space-time, that is, a 3D surface embedded in 4D. </a:t>
            </a:r>
          </a:p>
          <a:p>
            <a:pPr eaLnBrk="1" hangingPunct="1"/>
            <a:endParaRPr lang="en-US" altLang="en-US">
              <a:latin typeface="Calibri" panose="020F0502020204030204" pitchFamily="34" charset="0"/>
            </a:endParaRPr>
          </a:p>
          <a:p>
            <a:pPr eaLnBrk="1" hangingPunct="1"/>
            <a:r>
              <a:rPr lang="en-US" altLang="en-US">
                <a:latin typeface="Calibri" panose="020F0502020204030204" pitchFamily="34" charset="0"/>
              </a:rPr>
              <a:t>We represent this 4D solid using its characteristic function on a 4D grid, from which we extract the actual object surface at a final step</a:t>
            </a:r>
          </a:p>
          <a:p>
            <a:pPr eaLnBrk="1" hangingPunct="1"/>
            <a:endParaRPr lang="en-US" altLang="en-US">
              <a:latin typeface="Calibri" panose="020F0502020204030204" pitchFamily="34" charset="0"/>
            </a:endParaRPr>
          </a:p>
          <a:p>
            <a:pPr eaLnBrk="1" hangingPunct="1"/>
            <a:r>
              <a:rPr lang="en-US" altLang="en-US" sz="1300">
                <a:latin typeface="Calibri" panose="020F0502020204030204" pitchFamily="34" charset="0"/>
              </a:rPr>
              <a:t>By using a volumetric reconstruction approach which explicitly models object’s  mass we compute a watertight manifold reconstruction</a:t>
            </a:r>
          </a:p>
          <a:p>
            <a:pPr eaLnBrk="1" hangingPunct="1"/>
            <a:endParaRPr lang="en-US" altLang="en-US" b="1">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8F711666-67E2-1F3A-9109-4BEBDBE51CC6}"/>
              </a:ext>
            </a:extLst>
          </p:cNvPr>
          <p:cNvSpPr>
            <a:spLocks noRot="1" noChangeArrowheads="1" noTextEdit="1"/>
          </p:cNvSpPr>
          <p:nvPr>
            <p:ph type="sldImg"/>
          </p:nvPr>
        </p:nvSpPr>
        <p:spPr>
          <a:ln/>
        </p:spPr>
      </p:sp>
      <p:sp>
        <p:nvSpPr>
          <p:cNvPr id="32771" name="Rectangle 3">
            <a:extLst>
              <a:ext uri="{FF2B5EF4-FFF2-40B4-BE49-F238E27FC236}">
                <a16:creationId xmlns:a16="http://schemas.microsoft.com/office/drawing/2014/main" id="{E625C7D0-8694-CF8E-4884-1DF3F907708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Calibri" panose="020F0502020204030204" pitchFamily="34" charset="0"/>
              </a:rPr>
              <a:t>The 2D space-time surface of a single rounded box splitting from one connected component into two. </a:t>
            </a:r>
          </a:p>
          <a:p>
            <a:pPr eaLnBrk="1" hangingPunct="1"/>
            <a:endParaRPr lang="en-US" altLang="en-US">
              <a:latin typeface="Calibri" panose="020F0502020204030204" pitchFamily="34" charset="0"/>
            </a:endParaRPr>
          </a:p>
          <a:p>
            <a:pPr eaLnBrk="1" hangingPunct="1"/>
            <a:r>
              <a:rPr lang="en-US" altLang="en-US">
                <a:latin typeface="Calibri" panose="020F0502020204030204" pitchFamily="34" charset="0"/>
              </a:rPr>
              <a:t>Despite the poor sampling of the round areas and the changing topology, the estimation of the mass is able to separate and accumulate where the round objects are expected to be for each time step</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E61A62B6-D112-2517-540F-125B1D91C00C}"/>
              </a:ext>
            </a:extLst>
          </p:cNvPr>
          <p:cNvSpPr>
            <a:spLocks noRot="1" noChangeArrowheads="1" noTextEdit="1"/>
          </p:cNvSpPr>
          <p:nvPr>
            <p:ph type="sldImg"/>
          </p:nvPr>
        </p:nvSpPr>
        <p:spPr>
          <a:ln/>
        </p:spPr>
      </p:sp>
      <p:sp>
        <p:nvSpPr>
          <p:cNvPr id="34819" name="Rectangle 3">
            <a:extLst>
              <a:ext uri="{FF2B5EF4-FFF2-40B4-BE49-F238E27FC236}">
                <a16:creationId xmlns:a16="http://schemas.microsoft.com/office/drawing/2014/main" id="{0D3293DE-D687-99B2-5AD1-A076A935284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pPr>
            <a:r>
              <a:rPr lang="en-US" altLang="en-US">
                <a:latin typeface="Calibri" panose="020F0502020204030204" pitchFamily="34" charset="0"/>
              </a:rPr>
              <a:t>For the sake of simplicity we describe our formulation for an object in one-dimensional space deforming through time.</a:t>
            </a:r>
          </a:p>
          <a:p>
            <a:pPr eaLnBrk="1" hangingPunct="1">
              <a:lnSpc>
                <a:spcPct val="90000"/>
              </a:lnSpc>
            </a:pPr>
            <a:r>
              <a:rPr lang="en-US" altLang="en-US">
                <a:latin typeface="Calibri" panose="020F0502020204030204" pitchFamily="34" charset="0"/>
              </a:rPr>
              <a:t>The domain is then an </a:t>
            </a:r>
            <a:r>
              <a:rPr lang="en-US" altLang="en-US" i="1">
                <a:latin typeface="Calibri" panose="020F0502020204030204" pitchFamily="34" charset="0"/>
              </a:rPr>
              <a:t>n</a:t>
            </a:r>
            <a:r>
              <a:rPr lang="en-US" altLang="en-US">
                <a:latin typeface="Calibri" panose="020F0502020204030204" pitchFamily="34" charset="0"/>
              </a:rPr>
              <a:t>x1 </a:t>
            </a:r>
            <a:r>
              <a:rPr lang="en-US" altLang="en-US" i="1">
                <a:latin typeface="Calibri" panose="020F0502020204030204" pitchFamily="34" charset="0"/>
              </a:rPr>
              <a:t>m</a:t>
            </a:r>
            <a:r>
              <a:rPr lang="en-US" altLang="en-US">
                <a:latin typeface="Calibri" panose="020F0502020204030204" pitchFamily="34" charset="0"/>
              </a:rPr>
              <a:t>x1 space-time grid, and we use i</a:t>
            </a:r>
            <a:r>
              <a:rPr lang="en-US" altLang="en-US" i="1">
                <a:latin typeface="Calibri" panose="020F0502020204030204" pitchFamily="34" charset="0"/>
              </a:rPr>
              <a:t> j </a:t>
            </a:r>
            <a:r>
              <a:rPr lang="en-US" altLang="en-US">
                <a:latin typeface="Calibri" panose="020F0502020204030204" pitchFamily="34" charset="0"/>
              </a:rPr>
              <a:t>for space indices and </a:t>
            </a:r>
            <a:r>
              <a:rPr lang="en-US" altLang="en-US" i="1">
                <a:latin typeface="Calibri" panose="020F0502020204030204" pitchFamily="34" charset="0"/>
              </a:rPr>
              <a:t>t </a:t>
            </a:r>
            <a:r>
              <a:rPr lang="en-US" altLang="en-US">
                <a:latin typeface="Calibri" panose="020F0502020204030204" pitchFamily="34" charset="0"/>
              </a:rPr>
              <a:t>for time ones.</a:t>
            </a:r>
          </a:p>
          <a:p>
            <a:pPr eaLnBrk="1" hangingPunct="1">
              <a:lnSpc>
                <a:spcPct val="90000"/>
              </a:lnSpc>
            </a:pPr>
            <a:endParaRPr lang="en-US" altLang="en-US">
              <a:latin typeface="Calibri" panose="020F0502020204030204" pitchFamily="34" charset="0"/>
            </a:endParaRPr>
          </a:p>
          <a:p>
            <a:pPr eaLnBrk="1" hangingPunct="1">
              <a:lnSpc>
                <a:spcPct val="90000"/>
              </a:lnSpc>
            </a:pPr>
            <a:r>
              <a:rPr lang="en-US" altLang="en-US">
                <a:latin typeface="Calibri" panose="020F0502020204030204" pitchFamily="34" charset="0"/>
              </a:rPr>
              <a:t>The characteristic function values </a:t>
            </a:r>
            <a:r>
              <a:rPr lang="en-US" altLang="en-US" i="1">
                <a:latin typeface="Calibri" panose="020F0502020204030204" pitchFamily="34" charset="0"/>
              </a:rPr>
              <a:t>xt i </a:t>
            </a:r>
            <a:r>
              <a:rPr lang="en-US" altLang="en-US">
                <a:latin typeface="Calibri" panose="020F0502020204030204" pitchFamily="34" charset="0"/>
              </a:rPr>
              <a:t>at each cell can be seen as representing the amount of material in the cell. </a:t>
            </a:r>
          </a:p>
          <a:p>
            <a:pPr eaLnBrk="1" hangingPunct="1">
              <a:lnSpc>
                <a:spcPct val="90000"/>
              </a:lnSpc>
            </a:pPr>
            <a:r>
              <a:rPr lang="en-US" altLang="en-US">
                <a:latin typeface="Calibri" panose="020F0502020204030204" pitchFamily="34" charset="0"/>
              </a:rPr>
              <a:t>Using this representation we describe the motion and deformation of the object over time as flow of material through space-time.</a:t>
            </a:r>
          </a:p>
          <a:p>
            <a:pPr eaLnBrk="1" hangingPunct="1">
              <a:lnSpc>
                <a:spcPct val="90000"/>
              </a:lnSpc>
            </a:pPr>
            <a:endParaRPr lang="en-US" altLang="en-US">
              <a:latin typeface="Calibri" panose="020F0502020204030204" pitchFamily="34" charset="0"/>
            </a:endParaRPr>
          </a:p>
          <a:p>
            <a:pPr eaLnBrk="1" hangingPunct="1">
              <a:lnSpc>
                <a:spcPct val="90000"/>
              </a:lnSpc>
            </a:pPr>
            <a:r>
              <a:rPr lang="en-US" altLang="en-US">
                <a:latin typeface="Calibri" panose="020F0502020204030204" pitchFamily="34" charset="0"/>
              </a:rPr>
              <a:t>The flow is represented by variables </a:t>
            </a:r>
            <a:r>
              <a:rPr lang="en-US" altLang="en-US" i="1">
                <a:latin typeface="Calibri" panose="020F0502020204030204" pitchFamily="34" charset="0"/>
              </a:rPr>
              <a:t>vtij </a:t>
            </a:r>
            <a:r>
              <a:rPr lang="en-US" altLang="en-US">
                <a:latin typeface="Calibri" panose="020F0502020204030204" pitchFamily="34" charset="0"/>
              </a:rPr>
              <a:t>representing the amount of material moving from cell </a:t>
            </a:r>
            <a:r>
              <a:rPr lang="en-US" altLang="en-US" i="1">
                <a:latin typeface="Calibri" panose="020F0502020204030204" pitchFamily="34" charset="0"/>
              </a:rPr>
              <a:t>xt i </a:t>
            </a:r>
            <a:r>
              <a:rPr lang="en-US" altLang="en-US">
                <a:latin typeface="Calibri" panose="020F0502020204030204" pitchFamily="34" charset="0"/>
              </a:rPr>
              <a:t>at time </a:t>
            </a:r>
            <a:r>
              <a:rPr lang="en-US" altLang="en-US" i="1">
                <a:latin typeface="Calibri" panose="020F0502020204030204" pitchFamily="34" charset="0"/>
              </a:rPr>
              <a:t>t </a:t>
            </a:r>
            <a:r>
              <a:rPr lang="en-US" altLang="en-US">
                <a:latin typeface="Calibri" panose="020F0502020204030204" pitchFamily="34" charset="0"/>
              </a:rPr>
              <a:t>to another cell </a:t>
            </a:r>
            <a:r>
              <a:rPr lang="en-US" altLang="en-US" i="1">
                <a:latin typeface="Calibri" panose="020F0502020204030204" pitchFamily="34" charset="0"/>
              </a:rPr>
              <a:t>xt</a:t>
            </a:r>
            <a:r>
              <a:rPr lang="en-US" altLang="en-US">
                <a:latin typeface="Calibri" panose="020F0502020204030204" pitchFamily="34" charset="0"/>
              </a:rPr>
              <a:t>1</a:t>
            </a:r>
          </a:p>
          <a:p>
            <a:pPr eaLnBrk="1" hangingPunct="1">
              <a:lnSpc>
                <a:spcPct val="90000"/>
              </a:lnSpc>
            </a:pPr>
            <a:r>
              <a:rPr lang="en-US" altLang="en-US" i="1">
                <a:latin typeface="Calibri" panose="020F0502020204030204" pitchFamily="34" charset="0"/>
              </a:rPr>
              <a:t>j </a:t>
            </a:r>
            <a:r>
              <a:rPr lang="en-US" altLang="en-US">
                <a:latin typeface="Calibri" panose="020F0502020204030204" pitchFamily="34" charset="0"/>
              </a:rPr>
              <a:t>at time </a:t>
            </a:r>
            <a:r>
              <a:rPr lang="en-US" altLang="en-US" i="1">
                <a:latin typeface="Calibri" panose="020F0502020204030204" pitchFamily="34" charset="0"/>
              </a:rPr>
              <a:t>t </a:t>
            </a:r>
            <a:r>
              <a:rPr lang="ja-JP" altLang="en-US">
                <a:latin typeface="Calibri" panose="020F0502020204030204" pitchFamily="34" charset="0"/>
              </a:rPr>
              <a:t>􀀀</a:t>
            </a:r>
            <a:r>
              <a:rPr lang="en-US" altLang="ja-JP">
                <a:latin typeface="Calibri" panose="020F0502020204030204" pitchFamily="34" charset="0"/>
              </a:rPr>
              <a:t>1. Note that, in contrast to the the simulation of fluid flows, material in our model moves through time at a constant rate, so that higher flow values on an edge mean more material moving through the edge. </a:t>
            </a:r>
          </a:p>
          <a:p>
            <a:pPr eaLnBrk="1" hangingPunct="1">
              <a:lnSpc>
                <a:spcPct val="90000"/>
              </a:lnSpc>
            </a:pPr>
            <a:endParaRPr lang="en-US" altLang="en-US">
              <a:latin typeface="Calibri" panose="020F0502020204030204" pitchFamily="34" charset="0"/>
            </a:endParaRPr>
          </a:p>
          <a:p>
            <a:pPr eaLnBrk="1" hangingPunct="1">
              <a:lnSpc>
                <a:spcPct val="90000"/>
              </a:lnSpc>
            </a:pPr>
            <a:endParaRPr lang="en-US" altLang="en-US">
              <a:latin typeface="Calibri" panose="020F0502020204030204" pitchFamily="34" charset="0"/>
            </a:endParaRPr>
          </a:p>
          <a:p>
            <a:pPr eaLnBrk="1" hangingPunct="1">
              <a:lnSpc>
                <a:spcPct val="90000"/>
              </a:lnSpc>
            </a:pPr>
            <a:endParaRPr lang="en-US" altLang="en-US">
              <a:latin typeface="Calibri" panose="020F050202020403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015F95A4-8862-F57B-FA83-D3FF8E7AECAE}"/>
              </a:ext>
            </a:extLst>
          </p:cNvPr>
          <p:cNvSpPr>
            <a:spLocks noRot="1" noChangeArrowheads="1" noTextEdit="1"/>
          </p:cNvSpPr>
          <p:nvPr>
            <p:ph type="sldImg"/>
          </p:nvPr>
        </p:nvSpPr>
        <p:spPr>
          <a:ln/>
        </p:spPr>
      </p:sp>
      <p:sp>
        <p:nvSpPr>
          <p:cNvPr id="36867" name="Rectangle 3">
            <a:extLst>
              <a:ext uri="{FF2B5EF4-FFF2-40B4-BE49-F238E27FC236}">
                <a16:creationId xmlns:a16="http://schemas.microsoft.com/office/drawing/2014/main" id="{3A13C10D-022A-187C-1370-95B744780A8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Calibri" panose="020F0502020204030204" pitchFamily="34" charset="0"/>
              </a:rPr>
              <a:t>The three- and four-dimensional formulations we use later are straightforward generalizations obtained by replacing the spatial adjacency relationships used in one dimension with those for higher dimensions</a:t>
            </a:r>
          </a:p>
          <a:p>
            <a:pPr eaLnBrk="1" hangingPunct="1"/>
            <a:endParaRPr lang="en-US" altLang="en-US">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 name="Picture 7" descr="SA08_title.jpg">
            <a:extLst>
              <a:ext uri="{FF2B5EF4-FFF2-40B4-BE49-F238E27FC236}">
                <a16:creationId xmlns:a16="http://schemas.microsoft.com/office/drawing/2014/main" id="{56724697-C9B8-B645-9BFF-5B5B377D35B2}"/>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8" name="Rectangle 2"/>
          <p:cNvSpPr>
            <a:spLocks noGrp="1" noChangeArrowheads="1"/>
          </p:cNvSpPr>
          <p:nvPr>
            <p:ph type="ctrTitle"/>
          </p:nvPr>
        </p:nvSpPr>
        <p:spPr>
          <a:xfrm>
            <a:off x="685800" y="2130425"/>
            <a:ext cx="7772400" cy="1470025"/>
          </a:xfrm>
        </p:spPr>
        <p:txBody>
          <a:bodyPr/>
          <a:lstStyle>
            <a:lvl1pPr>
              <a:defRPr/>
            </a:lvl1pPr>
          </a:lstStyle>
          <a:p>
            <a:r>
              <a:rPr lang="en-US"/>
              <a:t>Edit this text to create a title slide</a:t>
            </a:r>
            <a:br>
              <a:rPr lang="en-US"/>
            </a:br>
            <a:endParaRPr lang="en-US"/>
          </a:p>
        </p:txBody>
      </p:sp>
      <p:sp>
        <p:nvSpPr>
          <p:cNvPr id="29699"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US"/>
              <a:t>And put your subtitle in this area</a:t>
            </a:r>
          </a:p>
        </p:txBody>
      </p:sp>
    </p:spTree>
    <p:extLst>
      <p:ext uri="{BB962C8B-B14F-4D97-AF65-F5344CB8AC3E}">
        <p14:creationId xmlns:p14="http://schemas.microsoft.com/office/powerpoint/2010/main" val="14720841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Tree>
    <p:extLst>
      <p:ext uri="{BB962C8B-B14F-4D97-AF65-F5344CB8AC3E}">
        <p14:creationId xmlns:p14="http://schemas.microsoft.com/office/powerpoint/2010/main" val="3381123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x-none"/>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Tree>
    <p:extLst>
      <p:ext uri="{BB962C8B-B14F-4D97-AF65-F5344CB8AC3E}">
        <p14:creationId xmlns:p14="http://schemas.microsoft.com/office/powerpoint/2010/main" val="35115816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x-none"/>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Tree>
    <p:extLst>
      <p:ext uri="{BB962C8B-B14F-4D97-AF65-F5344CB8AC3E}">
        <p14:creationId xmlns:p14="http://schemas.microsoft.com/office/powerpoint/2010/main" val="565315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idx="1"/>
          </p:nvPr>
        </p:nvSpPr>
        <p:spPr/>
        <p:txBody>
          <a:body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Tree>
    <p:extLst>
      <p:ext uri="{BB962C8B-B14F-4D97-AF65-F5344CB8AC3E}">
        <p14:creationId xmlns:p14="http://schemas.microsoft.com/office/powerpoint/2010/main" val="3685670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x-none"/>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x-none"/>
              <a:t>Click to edit Master text styles</a:t>
            </a:r>
          </a:p>
        </p:txBody>
      </p:sp>
    </p:spTree>
    <p:extLst>
      <p:ext uri="{BB962C8B-B14F-4D97-AF65-F5344CB8AC3E}">
        <p14:creationId xmlns:p14="http://schemas.microsoft.com/office/powerpoint/2010/main" val="26409749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Tree>
    <p:extLst>
      <p:ext uri="{BB962C8B-B14F-4D97-AF65-F5344CB8AC3E}">
        <p14:creationId xmlns:p14="http://schemas.microsoft.com/office/powerpoint/2010/main" val="2188698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x-none"/>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Tree>
    <p:extLst>
      <p:ext uri="{BB962C8B-B14F-4D97-AF65-F5344CB8AC3E}">
        <p14:creationId xmlns:p14="http://schemas.microsoft.com/office/powerpoint/2010/main" val="16940603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Tree>
    <p:extLst>
      <p:ext uri="{BB962C8B-B14F-4D97-AF65-F5344CB8AC3E}">
        <p14:creationId xmlns:p14="http://schemas.microsoft.com/office/powerpoint/2010/main" val="3939179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2309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x-none"/>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a:t>Click to edit Master text styles</a:t>
            </a:r>
          </a:p>
        </p:txBody>
      </p:sp>
    </p:spTree>
    <p:extLst>
      <p:ext uri="{BB962C8B-B14F-4D97-AF65-F5344CB8AC3E}">
        <p14:creationId xmlns:p14="http://schemas.microsoft.com/office/powerpoint/2010/main" val="760856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x-none"/>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a:t>Click to edit Master text styles</a:t>
            </a:r>
          </a:p>
        </p:txBody>
      </p:sp>
    </p:spTree>
    <p:extLst>
      <p:ext uri="{BB962C8B-B14F-4D97-AF65-F5344CB8AC3E}">
        <p14:creationId xmlns:p14="http://schemas.microsoft.com/office/powerpoint/2010/main" val="3946093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6" descr="SA08_text.jpg">
            <a:extLst>
              <a:ext uri="{FF2B5EF4-FFF2-40B4-BE49-F238E27FC236}">
                <a16:creationId xmlns:a16="http://schemas.microsoft.com/office/drawing/2014/main" id="{F042462E-41DF-1A59-5E89-488FD683E593}"/>
              </a:ext>
            </a:extLst>
          </p:cNvPr>
          <p:cNvPicPr>
            <a:picLocks noChangeAspect="1"/>
          </p:cNvPicPr>
          <p:nvPr/>
        </p:nvPicPr>
        <p:blipFill>
          <a:blip r:embed="rId14">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a:extLst>
              <a:ext uri="{FF2B5EF4-FFF2-40B4-BE49-F238E27FC236}">
                <a16:creationId xmlns:a16="http://schemas.microsoft.com/office/drawing/2014/main" id="{5434CF58-EDF8-8DAE-00A3-6773518AABF9}"/>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SA2008 Arial, 36 points</a:t>
            </a:r>
          </a:p>
        </p:txBody>
      </p:sp>
      <p:sp>
        <p:nvSpPr>
          <p:cNvPr id="1028" name="Rectangle 3">
            <a:extLst>
              <a:ext uri="{FF2B5EF4-FFF2-40B4-BE49-F238E27FC236}">
                <a16:creationId xmlns:a16="http://schemas.microsoft.com/office/drawing/2014/main" id="{1893C3FB-E1EC-7A66-9FD7-2B6CEF786B60}"/>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cSld>
  <p:clrMap bg1="lt1" tx1="dk1" bg2="lt2" tx2="dk2" accent1="accent1" accent2="accent2" accent3="accent3" accent4="accent4" accent5="accent5" accent6="accent6" hlink="hlink" folHlink="folHlink"/>
  <p:sldLayoutIdLst>
    <p:sldLayoutId id="2147483675"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l" rtl="0" eaLnBrk="0" fontAlgn="base" hangingPunct="0">
        <a:spcBef>
          <a:spcPct val="0"/>
        </a:spcBef>
        <a:spcAft>
          <a:spcPct val="0"/>
        </a:spcAft>
        <a:defRPr sz="3600">
          <a:solidFill>
            <a:schemeClr val="bg1"/>
          </a:solidFill>
          <a:latin typeface="+mj-lt"/>
          <a:ea typeface="ＭＳ Ｐゴシック" panose="020B0600070205080204" pitchFamily="34" charset="-128"/>
          <a:cs typeface="+mj-cs"/>
        </a:defRPr>
      </a:lvl1pPr>
      <a:lvl2pPr algn="l" rtl="0" eaLnBrk="0" fontAlgn="base" hangingPunct="0">
        <a:spcBef>
          <a:spcPct val="0"/>
        </a:spcBef>
        <a:spcAft>
          <a:spcPct val="0"/>
        </a:spcAft>
        <a:defRPr sz="3600">
          <a:solidFill>
            <a:schemeClr val="bg1"/>
          </a:solidFill>
          <a:latin typeface="Arial" pitchFamily="-111" charset="0"/>
          <a:ea typeface="ＭＳ Ｐゴシック" panose="020B0600070205080204" pitchFamily="34" charset="-128"/>
          <a:cs typeface="Arial" pitchFamily="-111" charset="0"/>
        </a:defRPr>
      </a:lvl2pPr>
      <a:lvl3pPr algn="l" rtl="0" eaLnBrk="0" fontAlgn="base" hangingPunct="0">
        <a:spcBef>
          <a:spcPct val="0"/>
        </a:spcBef>
        <a:spcAft>
          <a:spcPct val="0"/>
        </a:spcAft>
        <a:defRPr sz="3600">
          <a:solidFill>
            <a:schemeClr val="bg1"/>
          </a:solidFill>
          <a:latin typeface="Arial" pitchFamily="-111" charset="0"/>
          <a:ea typeface="ＭＳ Ｐゴシック" panose="020B0600070205080204" pitchFamily="34" charset="-128"/>
          <a:cs typeface="Arial" pitchFamily="-111" charset="0"/>
        </a:defRPr>
      </a:lvl3pPr>
      <a:lvl4pPr algn="l" rtl="0" eaLnBrk="0" fontAlgn="base" hangingPunct="0">
        <a:spcBef>
          <a:spcPct val="0"/>
        </a:spcBef>
        <a:spcAft>
          <a:spcPct val="0"/>
        </a:spcAft>
        <a:defRPr sz="3600">
          <a:solidFill>
            <a:schemeClr val="bg1"/>
          </a:solidFill>
          <a:latin typeface="Arial" pitchFamily="-111" charset="0"/>
          <a:ea typeface="ＭＳ Ｐゴシック" panose="020B0600070205080204" pitchFamily="34" charset="-128"/>
          <a:cs typeface="Arial" pitchFamily="-111" charset="0"/>
        </a:defRPr>
      </a:lvl4pPr>
      <a:lvl5pPr algn="l" rtl="0" eaLnBrk="0" fontAlgn="base" hangingPunct="0">
        <a:spcBef>
          <a:spcPct val="0"/>
        </a:spcBef>
        <a:spcAft>
          <a:spcPct val="0"/>
        </a:spcAft>
        <a:defRPr sz="3600">
          <a:solidFill>
            <a:schemeClr val="bg1"/>
          </a:solidFill>
          <a:latin typeface="Arial" pitchFamily="-111" charset="0"/>
          <a:ea typeface="ＭＳ Ｐゴシック" panose="020B0600070205080204" pitchFamily="34" charset="-128"/>
          <a:cs typeface="Arial" pitchFamily="-111" charset="0"/>
        </a:defRPr>
      </a:lvl5pPr>
      <a:lvl6pPr marL="457200" algn="l" rtl="0" fontAlgn="base">
        <a:spcBef>
          <a:spcPct val="0"/>
        </a:spcBef>
        <a:spcAft>
          <a:spcPct val="0"/>
        </a:spcAft>
        <a:defRPr sz="3600">
          <a:solidFill>
            <a:schemeClr val="bg1"/>
          </a:solidFill>
          <a:latin typeface="Arial" pitchFamily="-111" charset="0"/>
          <a:ea typeface="MS PGothic" pitchFamily="34" charset="-128"/>
          <a:cs typeface="Arial" pitchFamily="-111" charset="0"/>
        </a:defRPr>
      </a:lvl6pPr>
      <a:lvl7pPr marL="914400" algn="l" rtl="0" fontAlgn="base">
        <a:spcBef>
          <a:spcPct val="0"/>
        </a:spcBef>
        <a:spcAft>
          <a:spcPct val="0"/>
        </a:spcAft>
        <a:defRPr sz="3600">
          <a:solidFill>
            <a:schemeClr val="bg1"/>
          </a:solidFill>
          <a:latin typeface="Arial" pitchFamily="-111" charset="0"/>
          <a:ea typeface="MS PGothic" pitchFamily="34" charset="-128"/>
          <a:cs typeface="Arial" pitchFamily="-111" charset="0"/>
        </a:defRPr>
      </a:lvl7pPr>
      <a:lvl8pPr marL="1371600" algn="l" rtl="0" fontAlgn="base">
        <a:spcBef>
          <a:spcPct val="0"/>
        </a:spcBef>
        <a:spcAft>
          <a:spcPct val="0"/>
        </a:spcAft>
        <a:defRPr sz="3600">
          <a:solidFill>
            <a:schemeClr val="bg1"/>
          </a:solidFill>
          <a:latin typeface="Arial" pitchFamily="-111" charset="0"/>
          <a:ea typeface="MS PGothic" pitchFamily="34" charset="-128"/>
          <a:cs typeface="Arial" pitchFamily="-111" charset="0"/>
        </a:defRPr>
      </a:lvl8pPr>
      <a:lvl9pPr marL="1828800" algn="l" rtl="0" fontAlgn="base">
        <a:spcBef>
          <a:spcPct val="0"/>
        </a:spcBef>
        <a:spcAft>
          <a:spcPct val="0"/>
        </a:spcAft>
        <a:defRPr sz="3600">
          <a:solidFill>
            <a:schemeClr val="bg1"/>
          </a:solidFill>
          <a:latin typeface="Arial" pitchFamily="-111" charset="0"/>
          <a:ea typeface="MS PGothic" pitchFamily="34" charset="-128"/>
          <a:cs typeface="Arial" pitchFamily="-111" charset="0"/>
        </a:defRPr>
      </a:lvl9pPr>
    </p:titleStyle>
    <p:bodyStyle>
      <a:lvl1pPr marL="342900" indent="-342900" algn="l" rtl="0" eaLnBrk="0" fontAlgn="base" hangingPunct="0">
        <a:spcBef>
          <a:spcPct val="20000"/>
        </a:spcBef>
        <a:spcAft>
          <a:spcPct val="0"/>
        </a:spcAft>
        <a:buClr>
          <a:srgbClr val="FF0000"/>
        </a:buClr>
        <a:buChar char="•"/>
        <a:defRPr sz="2400">
          <a:solidFill>
            <a:schemeClr val="tx1"/>
          </a:solidFill>
          <a:latin typeface="+mn-lt"/>
          <a:ea typeface="ＭＳ Ｐゴシック" panose="020B0600070205080204" pitchFamily="34" charset="-128"/>
          <a:cs typeface="+mn-cs"/>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pitchFamily="-111"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itchFamily="-111"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111"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111" charset="-128"/>
        </a:defRPr>
      </a:lvl5pPr>
      <a:lvl6pPr marL="2514600" indent="-228600" algn="l" rtl="0" fontAlgn="base">
        <a:spcBef>
          <a:spcPct val="20000"/>
        </a:spcBef>
        <a:spcAft>
          <a:spcPct val="0"/>
        </a:spcAft>
        <a:buChar char="»"/>
        <a:defRPr sz="2000">
          <a:solidFill>
            <a:schemeClr val="tx1"/>
          </a:solidFill>
          <a:latin typeface="+mn-lt"/>
          <a:ea typeface="ＭＳ Ｐゴシック" pitchFamily="-111"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11"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11"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11"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18.png"/><Relationship Id="rId5" Type="http://schemas.openxmlformats.org/officeDocument/2006/relationships/image" Target="../media/image8.png"/><Relationship Id="rId10" Type="http://schemas.openxmlformats.org/officeDocument/2006/relationships/image" Target="../media/image21.png"/><Relationship Id="rId4" Type="http://schemas.openxmlformats.org/officeDocument/2006/relationships/image" Target="../media/image17.png"/><Relationship Id="rId9" Type="http://schemas.openxmlformats.org/officeDocument/2006/relationships/image" Target="../media/image20.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5.e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6.bin"/></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7.bin"/></Relationships>
</file>

<file path=ppt/slides/_rels/slide16.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oleObject" Target="../embeddings/oleObject5.bin"/><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file:///Z:\11th%20Dec%20(Thurs)\303-305\THU_303_0800_PA_0116_SPACE-TIME%20SURFACE%20RECONSTRUCTION%20USING%20INCOMPRESSIBLE%20FLOW\f4.wmv" TargetMode="External"/><Relationship Id="rId1" Type="http://schemas.microsoft.com/office/2007/relationships/media" Target="file:///Z:\11th%20Dec%20(Thurs)\303-305\THU_303_0800_PA_0116_SPACE-TIME%20SURFACE%20RECONSTRUCTION%20USING%20INCOMPRESSIBLE%20FLOW\f4.wmv" TargetMode="External"/><Relationship Id="rId6" Type="http://schemas.openxmlformats.org/officeDocument/2006/relationships/image" Target="../media/image15.png"/><Relationship Id="rId5" Type="http://schemas.openxmlformats.org/officeDocument/2006/relationships/image" Target="../media/image29.bin"/><Relationship Id="rId4" Type="http://schemas.openxmlformats.org/officeDocument/2006/relationships/oleObject" Target="../embeddings/oleObject6.bin"/></Relationships>
</file>

<file path=ppt/slides/_rels/slide18.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30.emf"/><Relationship Id="rId7" Type="http://schemas.openxmlformats.org/officeDocument/2006/relationships/image" Target="../media/image32.emf"/><Relationship Id="rId2" Type="http://schemas.openxmlformats.org/officeDocument/2006/relationships/oleObject" Target="../embeddings/oleObject7.bin"/><Relationship Id="rId1" Type="http://schemas.openxmlformats.org/officeDocument/2006/relationships/slideLayout" Target="../slideLayouts/slideLayout7.xml"/><Relationship Id="rId6" Type="http://schemas.openxmlformats.org/officeDocument/2006/relationships/oleObject" Target="../embeddings/oleObject9.bin"/><Relationship Id="rId5" Type="http://schemas.openxmlformats.org/officeDocument/2006/relationships/image" Target="../media/image31.bin"/><Relationship Id="rId10" Type="http://schemas.openxmlformats.org/officeDocument/2006/relationships/image" Target="../media/image35.png"/><Relationship Id="rId4" Type="http://schemas.openxmlformats.org/officeDocument/2006/relationships/oleObject" Target="../embeddings/oleObject8.bin"/><Relationship Id="rId9"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oleObject" Target="../embeddings/oleObject13.bin"/><Relationship Id="rId13" Type="http://schemas.openxmlformats.org/officeDocument/2006/relationships/image" Target="../media/image42.emf"/><Relationship Id="rId3" Type="http://schemas.openxmlformats.org/officeDocument/2006/relationships/image" Target="../media/image37.emf"/><Relationship Id="rId7" Type="http://schemas.openxmlformats.org/officeDocument/2006/relationships/image" Target="../media/image39.emf"/><Relationship Id="rId12" Type="http://schemas.openxmlformats.org/officeDocument/2006/relationships/oleObject" Target="../embeddings/oleObject15.bin"/><Relationship Id="rId2" Type="http://schemas.openxmlformats.org/officeDocument/2006/relationships/oleObject" Target="../embeddings/oleObject10.bin"/><Relationship Id="rId1" Type="http://schemas.openxmlformats.org/officeDocument/2006/relationships/slideLayout" Target="../slideLayouts/slideLayout7.xml"/><Relationship Id="rId6" Type="http://schemas.openxmlformats.org/officeDocument/2006/relationships/oleObject" Target="../embeddings/oleObject12.bin"/><Relationship Id="rId11" Type="http://schemas.openxmlformats.org/officeDocument/2006/relationships/image" Target="../media/image41.emf"/><Relationship Id="rId5" Type="http://schemas.openxmlformats.org/officeDocument/2006/relationships/image" Target="../media/image38.emf"/><Relationship Id="rId10" Type="http://schemas.openxmlformats.org/officeDocument/2006/relationships/oleObject" Target="../embeddings/oleObject14.bin"/><Relationship Id="rId4" Type="http://schemas.openxmlformats.org/officeDocument/2006/relationships/oleObject" Target="../embeddings/oleObject11.bin"/><Relationship Id="rId9" Type="http://schemas.openxmlformats.org/officeDocument/2006/relationships/image" Target="../media/image40.emf"/></Relationships>
</file>

<file path=ppt/slides/_rels/slide21.xml.rels><?xml version="1.0" encoding="UTF-8" standalone="yes"?>
<Relationships xmlns="http://schemas.openxmlformats.org/package/2006/relationships"><Relationship Id="rId8" Type="http://schemas.openxmlformats.org/officeDocument/2006/relationships/oleObject" Target="../embeddings/oleObject19.bin"/><Relationship Id="rId3" Type="http://schemas.openxmlformats.org/officeDocument/2006/relationships/image" Target="../media/image43.emf"/><Relationship Id="rId7" Type="http://schemas.openxmlformats.org/officeDocument/2006/relationships/image" Target="../media/image45.emf"/><Relationship Id="rId2" Type="http://schemas.openxmlformats.org/officeDocument/2006/relationships/oleObject" Target="../embeddings/oleObject16.bin"/><Relationship Id="rId1" Type="http://schemas.openxmlformats.org/officeDocument/2006/relationships/slideLayout" Target="../slideLayouts/slideLayout7.xml"/><Relationship Id="rId6" Type="http://schemas.openxmlformats.org/officeDocument/2006/relationships/oleObject" Target="../embeddings/oleObject18.bin"/><Relationship Id="rId5" Type="http://schemas.openxmlformats.org/officeDocument/2006/relationships/image" Target="../media/image44.emf"/><Relationship Id="rId4" Type="http://schemas.openxmlformats.org/officeDocument/2006/relationships/oleObject" Target="../embeddings/oleObject17.bin"/><Relationship Id="rId9" Type="http://schemas.openxmlformats.org/officeDocument/2006/relationships/image" Target="../media/image46.emf"/></Relationships>
</file>

<file path=ppt/slides/_rels/slide22.xml.rels><?xml version="1.0" encoding="UTF-8" standalone="yes"?>
<Relationships xmlns="http://schemas.openxmlformats.org/package/2006/relationships"><Relationship Id="rId8" Type="http://schemas.openxmlformats.org/officeDocument/2006/relationships/oleObject" Target="../embeddings/oleObject23.bin"/><Relationship Id="rId13" Type="http://schemas.openxmlformats.org/officeDocument/2006/relationships/image" Target="../media/image51.emf"/><Relationship Id="rId3" Type="http://schemas.openxmlformats.org/officeDocument/2006/relationships/image" Target="../media/image47.emf"/><Relationship Id="rId7" Type="http://schemas.openxmlformats.org/officeDocument/2006/relationships/image" Target="../media/image49.emf"/><Relationship Id="rId12" Type="http://schemas.openxmlformats.org/officeDocument/2006/relationships/oleObject" Target="../embeddings/oleObject26.bin"/><Relationship Id="rId2" Type="http://schemas.openxmlformats.org/officeDocument/2006/relationships/oleObject" Target="../embeddings/oleObject20.bin"/><Relationship Id="rId16"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oleObject" Target="../embeddings/oleObject22.bin"/><Relationship Id="rId11" Type="http://schemas.openxmlformats.org/officeDocument/2006/relationships/oleObject" Target="../embeddings/oleObject25.bin"/><Relationship Id="rId5" Type="http://schemas.openxmlformats.org/officeDocument/2006/relationships/image" Target="../media/image48.emf"/><Relationship Id="rId15" Type="http://schemas.openxmlformats.org/officeDocument/2006/relationships/image" Target="../media/image34.png"/><Relationship Id="rId10" Type="http://schemas.openxmlformats.org/officeDocument/2006/relationships/oleObject" Target="../embeddings/oleObject24.bin"/><Relationship Id="rId4" Type="http://schemas.openxmlformats.org/officeDocument/2006/relationships/oleObject" Target="../embeddings/oleObject21.bin"/><Relationship Id="rId9" Type="http://schemas.openxmlformats.org/officeDocument/2006/relationships/image" Target="../media/image50.emf"/><Relationship Id="rId14" Type="http://schemas.openxmlformats.org/officeDocument/2006/relationships/image" Target="../media/image33.png"/></Relationships>
</file>

<file path=ppt/slides/_rels/slide23.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notesSlide" Target="../notesSlides/notesSlide13.xml"/><Relationship Id="rId7" Type="http://schemas.openxmlformats.org/officeDocument/2006/relationships/image" Target="../media/image55.png"/><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Z:\11th%20Dec%20(Thurs)\303-305\THU_303_0800_PA_0116_SPACE-TIME%20SURFACE%20RECONSTRUCTION%20USING%20INCOMPRESSIBLE%20FLOW\f7.wmv" TargetMode="External"/><Relationship Id="rId1" Type="http://schemas.microsoft.com/office/2007/relationships/media" Target="file:///Z:\11th%20Dec%20(Thurs)\303-305\THU_303_0800_PA_0116_SPACE-TIME%20SURFACE%20RECONSTRUCTION%20USING%20INCOMPRESSIBLE%20FLOW\f7.wmv" TargetMode="External"/><Relationship Id="rId5" Type="http://schemas.openxmlformats.org/officeDocument/2006/relationships/image" Target="../media/image57.png"/><Relationship Id="rId4" Type="http://schemas.openxmlformats.org/officeDocument/2006/relationships/notesSlide" Target="../notesSlides/notesSlide1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Z:\11th%20Dec%20(Thurs)\303-305\THU_303_0800_PA_0116_SPACE-TIME%20SURFACE%20RECONSTRUCTION%20USING%20INCOMPRESSIBLE%20FLOW\f10.wmv" TargetMode="External"/><Relationship Id="rId1" Type="http://schemas.microsoft.com/office/2007/relationships/media" Target="file:///Z:\11th%20Dec%20(Thurs)\303-305\THU_303_0800_PA_0116_SPACE-TIME%20SURFACE%20RECONSTRUCTION%20USING%20INCOMPRESSIBLE%20FLOW\f10.wmv" TargetMode="External"/><Relationship Id="rId5" Type="http://schemas.openxmlformats.org/officeDocument/2006/relationships/image" Target="../media/image57.png"/><Relationship Id="rId4" Type="http://schemas.openxmlformats.org/officeDocument/2006/relationships/notesSlide" Target="../notesSlides/notesSlide1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Z:\11th%20Dec%20(Thurs)\303-305\THU_303_0800_PA_0116_SPACE-TIME%20SURFACE%20RECONSTRUCTION%20USING%20INCOMPRESSIBLE%20FLOW\f8.wmv" TargetMode="External"/><Relationship Id="rId1" Type="http://schemas.microsoft.com/office/2007/relationships/media" Target="file:///Z:\11th%20Dec%20(Thurs)\303-305\THU_303_0800_PA_0116_SPACE-TIME%20SURFACE%20RECONSTRUCTION%20USING%20INCOMPRESSIBLE%20FLOW\f8.wmv" TargetMode="External"/><Relationship Id="rId5" Type="http://schemas.openxmlformats.org/officeDocument/2006/relationships/image" Target="../media/image58.png"/><Relationship Id="rId4" Type="http://schemas.openxmlformats.org/officeDocument/2006/relationships/notesSlide" Target="../notesSlides/notesSlide16.xml"/></Relationships>
</file>

<file path=ppt/slides/_rels/slide2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video" Target="file:///Z:\11th%20Dec%20(Thurs)\303-305\THU_303_0800_PA_0116_SPACE-TIME%20SURFACE%20RECONSTRUCTION%20USING%20INCOMPRESSIBLE%20FLOW\f2.wmv" TargetMode="External"/><Relationship Id="rId1" Type="http://schemas.microsoft.com/office/2007/relationships/media" Target="file:///Z:\11th%20Dec%20(Thurs)\303-305\THU_303_0800_PA_0116_SPACE-TIME%20SURFACE%20RECONSTRUCTION%20USING%20INCOMPRESSIBLE%20FLOW\f2.wmv" TargetMode="Externa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video" Target="file:///Z:\11th%20Dec%20(Thurs)\303-305\THU_303_0800_PA_0116_SPACE-TIME%20SURFACE%20RECONSTRUCTION%20USING%20INCOMPRESSIBLE%20FLOW\f3.wmv" TargetMode="External"/><Relationship Id="rId1" Type="http://schemas.microsoft.com/office/2007/relationships/media" Target="file:///Z:\11th%20Dec%20(Thurs)\303-305\THU_303_0800_PA_0116_SPACE-TIME%20SURFACE%20RECONSTRUCTION%20USING%20INCOMPRESSIBLE%20FLOW\f3.wmv" TargetMode="Externa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emf"/><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3" Type="http://schemas.microsoft.com/office/2007/relationships/media" Target="file:///Z:\11th%20Dec%20(Thurs)\303-305\THU_303_0800_PA_0116_SPACE-TIME%20SURFACE%20RECONSTRUCTION%20USING%20INCOMPRESSIBLE%20FLOW\f6a.wmv" TargetMode="External"/><Relationship Id="rId7" Type="http://schemas.openxmlformats.org/officeDocument/2006/relationships/image" Target="../media/image7.png"/><Relationship Id="rId2" Type="http://schemas.openxmlformats.org/officeDocument/2006/relationships/video" Target="file:///Z:\11th%20Dec%20(Thurs)\303-305\THU_303_0800_PA_0116_SPACE-TIME%20SURFACE%20RECONSTRUCTION%20USING%20INCOMPRESSIBLE%20FLOW\f6.wmv" TargetMode="External"/><Relationship Id="rId1" Type="http://schemas.microsoft.com/office/2007/relationships/media" Target="file:///Z:\11th%20Dec%20(Thurs)\303-305\THU_303_0800_PA_0116_SPACE-TIME%20SURFACE%20RECONSTRUCTION%20USING%20INCOMPRESSIBLE%20FLOW\f6.wmv" TargetMode="External"/><Relationship Id="rId6" Type="http://schemas.openxmlformats.org/officeDocument/2006/relationships/notesSlide" Target="../notesSlides/notesSlide6.xml"/><Relationship Id="rId5" Type="http://schemas.openxmlformats.org/officeDocument/2006/relationships/slideLayout" Target="../slideLayouts/slideLayout2.xml"/><Relationship Id="rId4" Type="http://schemas.openxmlformats.org/officeDocument/2006/relationships/video" Target="file:///Z:\11th%20Dec%20(Thurs)\303-305\THU_303_0800_PA_0116_SPACE-TIME%20SURFACE%20RECONSTRUCTION%20USING%20INCOMPRESSIBLE%20FLOW\f6a.wmv" TargetMode="Externa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Z:\11th%20Dec%20(Thurs)\303-305\THU_303_0800_PA_0116_SPACE-TIME%20SURFACE%20RECONSTRUCTION%20USING%20INCOMPRESSIBLE%20FLOW\f6b.wmv" TargetMode="External"/><Relationship Id="rId1" Type="http://schemas.microsoft.com/office/2007/relationships/media" Target="file:///Z:\11th%20Dec%20(Thurs)\303-305\THU_303_0800_PA_0116_SPACE-TIME%20SURFACE%20RECONSTRUCTION%20USING%20INCOMPRESSIBLE%20FLOW\f6b.wmv" TargetMode="Externa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1650F4DE-0271-0617-B9C2-12DE27FEFE39}"/>
              </a:ext>
            </a:extLst>
          </p:cNvPr>
          <p:cNvSpPr>
            <a:spLocks noGrp="1"/>
          </p:cNvSpPr>
          <p:nvPr>
            <p:ph type="ctrTitle" idx="4294967295"/>
          </p:nvPr>
        </p:nvSpPr>
        <p:spPr>
          <a:xfrm>
            <a:off x="685800" y="2130425"/>
            <a:ext cx="7772400" cy="1470025"/>
          </a:xfrm>
        </p:spPr>
        <p:txBody>
          <a:bodyPr/>
          <a:lstStyle/>
          <a:p>
            <a:pPr eaLnBrk="1" hangingPunct="1"/>
            <a:endParaRPr lang="en-US" altLang="en-US"/>
          </a:p>
        </p:txBody>
      </p:sp>
      <p:sp>
        <p:nvSpPr>
          <p:cNvPr id="16387" name="Subtitle 2">
            <a:extLst>
              <a:ext uri="{FF2B5EF4-FFF2-40B4-BE49-F238E27FC236}">
                <a16:creationId xmlns:a16="http://schemas.microsoft.com/office/drawing/2014/main" id="{3F993607-9A4B-A058-489F-D9CDF989823C}"/>
              </a:ext>
            </a:extLst>
          </p:cNvPr>
          <p:cNvSpPr>
            <a:spLocks noGrp="1"/>
          </p:cNvSpPr>
          <p:nvPr>
            <p:ph type="subTitle" idx="4294967295"/>
          </p:nvPr>
        </p:nvSpPr>
        <p:spPr>
          <a:xfrm>
            <a:off x="1371600" y="3886200"/>
            <a:ext cx="6400800" cy="1752600"/>
          </a:xfrm>
        </p:spPr>
        <p:txBody>
          <a:bodyPr/>
          <a:lstStyle/>
          <a:p>
            <a:pPr marL="0" indent="0" algn="ctr" eaLnBrk="1" hangingPunct="1">
              <a:buFontTx/>
              <a:buNone/>
            </a:pPr>
            <a:endParaRPr lang="en-US" altLang="en-US">
              <a:solidFill>
                <a:srgbClr val="898989"/>
              </a:solidFill>
            </a:endParaRPr>
          </a:p>
        </p:txBody>
      </p:sp>
      <p:pic>
        <p:nvPicPr>
          <p:cNvPr id="16388" name="Picture 4" descr="SA08_cover.jpg">
            <a:extLst>
              <a:ext uri="{FF2B5EF4-FFF2-40B4-BE49-F238E27FC236}">
                <a16:creationId xmlns:a16="http://schemas.microsoft.com/office/drawing/2014/main" id="{A5EB5770-4A6D-C45D-3C2F-EE7E8FB4F295}"/>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a:extLst>
              <a:ext uri="{FF2B5EF4-FFF2-40B4-BE49-F238E27FC236}">
                <a16:creationId xmlns:a16="http://schemas.microsoft.com/office/drawing/2014/main" id="{30F223E7-3A42-CC85-A30A-D3961ABD0EDF}"/>
              </a:ext>
            </a:extLst>
          </p:cNvPr>
          <p:cNvSpPr>
            <a:spLocks noChangeArrowheads="1"/>
          </p:cNvSpPr>
          <p:nvPr/>
        </p:nvSpPr>
        <p:spPr bwMode="auto">
          <a:xfrm>
            <a:off x="0" y="5156200"/>
            <a:ext cx="9144000" cy="1701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pic>
        <p:nvPicPr>
          <p:cNvPr id="141343" name="Picture 31" descr="Untitled-1">
            <a:extLst>
              <a:ext uri="{FF2B5EF4-FFF2-40B4-BE49-F238E27FC236}">
                <a16:creationId xmlns:a16="http://schemas.microsoft.com/office/drawing/2014/main" id="{BE8857F7-3F1E-A06E-F8E9-D499646A69F4}"/>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367588" y="1800225"/>
            <a:ext cx="1527175" cy="383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317" name="Picture 5" descr="fork_flow">
            <a:extLst>
              <a:ext uri="{FF2B5EF4-FFF2-40B4-BE49-F238E27FC236}">
                <a16:creationId xmlns:a16="http://schemas.microsoft.com/office/drawing/2014/main" id="{9067CB34-5F12-CFC7-2816-9D6E58BBFC10}"/>
              </a:ext>
            </a:extLst>
          </p:cNvPr>
          <p:cNvPicPr>
            <a:picLocks noChangeAspect="1" noChangeArrowheads="1"/>
          </p:cNvPicPr>
          <p:nvPr/>
        </p:nvPicPr>
        <p:blipFill>
          <a:blip r:embed="rId4" cstate="hqprint">
            <a:extLst>
              <a:ext uri="{28A0092B-C50C-407E-A947-70E740481C1C}">
                <a14:useLocalDpi xmlns:a14="http://schemas.microsoft.com/office/drawing/2010/main"/>
              </a:ext>
            </a:extLst>
          </a:blip>
          <a:srcRect/>
          <a:stretch>
            <a:fillRect/>
          </a:stretch>
        </p:blipFill>
        <p:spPr bwMode="auto">
          <a:xfrm>
            <a:off x="7380288" y="1798638"/>
            <a:ext cx="1535112" cy="3830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318" name="Picture 6" descr="fork_flow">
            <a:extLst>
              <a:ext uri="{FF2B5EF4-FFF2-40B4-BE49-F238E27FC236}">
                <a16:creationId xmlns:a16="http://schemas.microsoft.com/office/drawing/2014/main" id="{FC746951-6C53-106E-9E48-A58044093F2B}"/>
              </a:ext>
            </a:extLst>
          </p:cNvPr>
          <p:cNvPicPr>
            <a:picLocks noChangeAspect="1" noChangeArrowheads="1"/>
          </p:cNvPicPr>
          <p:nvPr/>
        </p:nvPicPr>
        <p:blipFill>
          <a:blip r:embed="rId5" cstate="hqprint">
            <a:extLst>
              <a:ext uri="{28A0092B-C50C-407E-A947-70E740481C1C}">
                <a14:useLocalDpi xmlns:a14="http://schemas.microsoft.com/office/drawing/2010/main"/>
              </a:ext>
            </a:extLst>
          </a:blip>
          <a:srcRect/>
          <a:stretch>
            <a:fillRect/>
          </a:stretch>
        </p:blipFill>
        <p:spPr bwMode="auto">
          <a:xfrm>
            <a:off x="7361238" y="1798638"/>
            <a:ext cx="1547812" cy="3830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319" name="Picture 7" descr="fork_flow">
            <a:extLst>
              <a:ext uri="{FF2B5EF4-FFF2-40B4-BE49-F238E27FC236}">
                <a16:creationId xmlns:a16="http://schemas.microsoft.com/office/drawing/2014/main" id="{977E7118-59CC-3DB0-1BBB-FBB737E38CAA}"/>
              </a:ext>
            </a:extLst>
          </p:cNvPr>
          <p:cNvPicPr>
            <a:picLocks noChangeAspect="1" noChangeArrowheads="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7361238" y="1798638"/>
            <a:ext cx="1544637" cy="3830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320" name="Picture 8" descr="fork_flow">
            <a:extLst>
              <a:ext uri="{FF2B5EF4-FFF2-40B4-BE49-F238E27FC236}">
                <a16:creationId xmlns:a16="http://schemas.microsoft.com/office/drawing/2014/main" id="{64E7E31F-F94B-7635-A06C-F79B9047B61D}"/>
              </a:ext>
            </a:extLst>
          </p:cNvPr>
          <p:cNvPicPr>
            <a:picLocks noChangeAspect="1" noChangeArrowheads="1"/>
          </p:cNvPicPr>
          <p:nvPr/>
        </p:nvPicPr>
        <p:blipFill>
          <a:blip r:embed="rId7" cstate="hqprint">
            <a:extLst>
              <a:ext uri="{28A0092B-C50C-407E-A947-70E740481C1C}">
                <a14:useLocalDpi xmlns:a14="http://schemas.microsoft.com/office/drawing/2010/main"/>
              </a:ext>
            </a:extLst>
          </a:blip>
          <a:srcRect/>
          <a:stretch>
            <a:fillRect/>
          </a:stretch>
        </p:blipFill>
        <p:spPr bwMode="auto">
          <a:xfrm>
            <a:off x="7370763" y="1798638"/>
            <a:ext cx="1520825" cy="3830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1746" name="Object 2">
            <a:extLst>
              <a:ext uri="{FF2B5EF4-FFF2-40B4-BE49-F238E27FC236}">
                <a16:creationId xmlns:a16="http://schemas.microsoft.com/office/drawing/2014/main" id="{35362F94-F370-FBC6-AE56-01D068D2BD4A}"/>
              </a:ext>
            </a:extLst>
          </p:cNvPr>
          <p:cNvGraphicFramePr>
            <a:graphicFrameLocks noChangeAspect="1"/>
          </p:cNvGraphicFramePr>
          <p:nvPr>
            <p:ph sz="half" idx="2"/>
          </p:nvPr>
        </p:nvGraphicFramePr>
        <p:xfrm>
          <a:off x="3871913" y="1711325"/>
          <a:ext cx="3021012" cy="4414838"/>
        </p:xfrm>
        <a:graphic>
          <a:graphicData uri="http://schemas.openxmlformats.org/presentationml/2006/ole">
            <mc:AlternateContent xmlns:mc="http://schemas.openxmlformats.org/markup-compatibility/2006">
              <mc:Choice xmlns:v="urn:schemas-microsoft-com:vml" Requires="v">
                <p:oleObj r:id="rId8" imgW="1981200" imgH="2895600" progId="">
                  <p:embed/>
                </p:oleObj>
              </mc:Choice>
              <mc:Fallback>
                <p:oleObj r:id="rId8" imgW="1981200" imgH="2895600" progId="">
                  <p:embed/>
                  <p:pic>
                    <p:nvPicPr>
                      <p:cNvPr id="0" name="Object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71913" y="1711325"/>
                        <a:ext cx="3021012" cy="4414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1753" name="Rectangle 10">
            <a:extLst>
              <a:ext uri="{FF2B5EF4-FFF2-40B4-BE49-F238E27FC236}">
                <a16:creationId xmlns:a16="http://schemas.microsoft.com/office/drawing/2014/main" id="{9EC2F151-B467-E666-0DFD-9CD4DE5050EE}"/>
              </a:ext>
            </a:extLst>
          </p:cNvPr>
          <p:cNvSpPr>
            <a:spLocks noGrp="1" noChangeArrowheads="1"/>
          </p:cNvSpPr>
          <p:nvPr>
            <p:ph type="title"/>
          </p:nvPr>
        </p:nvSpPr>
        <p:spPr/>
        <p:txBody>
          <a:bodyPr/>
          <a:lstStyle/>
          <a:p>
            <a:pPr eaLnBrk="1" hangingPunct="1"/>
            <a:r>
              <a:rPr lang="en-US" altLang="en-US"/>
              <a:t>2D example</a:t>
            </a:r>
          </a:p>
        </p:txBody>
      </p:sp>
      <p:sp>
        <p:nvSpPr>
          <p:cNvPr id="141324" name="Freeform 12">
            <a:extLst>
              <a:ext uri="{FF2B5EF4-FFF2-40B4-BE49-F238E27FC236}">
                <a16:creationId xmlns:a16="http://schemas.microsoft.com/office/drawing/2014/main" id="{3F43988F-9874-E4F0-6B97-09250B56FB64}"/>
              </a:ext>
            </a:extLst>
          </p:cNvPr>
          <p:cNvSpPr>
            <a:spLocks/>
          </p:cNvSpPr>
          <p:nvPr/>
        </p:nvSpPr>
        <p:spPr bwMode="auto">
          <a:xfrm>
            <a:off x="3819525" y="2212975"/>
            <a:ext cx="3006725" cy="166688"/>
          </a:xfrm>
          <a:custGeom>
            <a:avLst/>
            <a:gdLst>
              <a:gd name="T0" fmla="*/ 568 w 2296"/>
              <a:gd name="T1" fmla="*/ 0 h 576"/>
              <a:gd name="T2" fmla="*/ 0 w 2296"/>
              <a:gd name="T3" fmla="*/ 576 h 576"/>
              <a:gd name="T4" fmla="*/ 1728 w 2296"/>
              <a:gd name="T5" fmla="*/ 576 h 576"/>
              <a:gd name="T6" fmla="*/ 2296 w 2296"/>
              <a:gd name="T7" fmla="*/ 0 h 576"/>
              <a:gd name="T8" fmla="*/ 568 w 2296"/>
              <a:gd name="T9" fmla="*/ 0 h 576"/>
              <a:gd name="T10" fmla="*/ 0 60000 65536"/>
              <a:gd name="T11" fmla="*/ 0 60000 65536"/>
              <a:gd name="T12" fmla="*/ 0 60000 65536"/>
              <a:gd name="T13" fmla="*/ 0 60000 65536"/>
              <a:gd name="T14" fmla="*/ 0 60000 65536"/>
              <a:gd name="T15" fmla="*/ 0 w 2296"/>
              <a:gd name="T16" fmla="*/ 0 h 576"/>
              <a:gd name="T17" fmla="*/ 2296 w 2296"/>
              <a:gd name="T18" fmla="*/ 576 h 576"/>
            </a:gdLst>
            <a:ahLst/>
            <a:cxnLst>
              <a:cxn ang="T10">
                <a:pos x="T0" y="T1"/>
              </a:cxn>
              <a:cxn ang="T11">
                <a:pos x="T2" y="T3"/>
              </a:cxn>
              <a:cxn ang="T12">
                <a:pos x="T4" y="T5"/>
              </a:cxn>
              <a:cxn ang="T13">
                <a:pos x="T6" y="T7"/>
              </a:cxn>
              <a:cxn ang="T14">
                <a:pos x="T8" y="T9"/>
              </a:cxn>
            </a:cxnLst>
            <a:rect l="T15" t="T16" r="T17" b="T18"/>
            <a:pathLst>
              <a:path w="2296" h="576">
                <a:moveTo>
                  <a:pt x="568" y="0"/>
                </a:moveTo>
                <a:lnTo>
                  <a:pt x="0" y="576"/>
                </a:lnTo>
                <a:lnTo>
                  <a:pt x="1728" y="576"/>
                </a:lnTo>
                <a:lnTo>
                  <a:pt x="2296" y="0"/>
                </a:lnTo>
                <a:lnTo>
                  <a:pt x="568" y="0"/>
                </a:lnTo>
                <a:close/>
              </a:path>
            </a:pathLst>
          </a:custGeom>
          <a:solidFill>
            <a:schemeClr val="accent1">
              <a:alpha val="50195"/>
            </a:schemeClr>
          </a:solidFill>
          <a:ln w="9525">
            <a:solidFill>
              <a:schemeClr val="tx1"/>
            </a:solidFill>
            <a:round/>
            <a:headEnd/>
            <a:tailEnd/>
          </a:ln>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141325" name="Freeform 13">
            <a:extLst>
              <a:ext uri="{FF2B5EF4-FFF2-40B4-BE49-F238E27FC236}">
                <a16:creationId xmlns:a16="http://schemas.microsoft.com/office/drawing/2014/main" id="{58D241E7-700D-4177-898A-AEF9CD95A21A}"/>
              </a:ext>
            </a:extLst>
          </p:cNvPr>
          <p:cNvSpPr>
            <a:spLocks/>
          </p:cNvSpPr>
          <p:nvPr/>
        </p:nvSpPr>
        <p:spPr bwMode="auto">
          <a:xfrm>
            <a:off x="3819525" y="2786063"/>
            <a:ext cx="3006725" cy="166687"/>
          </a:xfrm>
          <a:custGeom>
            <a:avLst/>
            <a:gdLst>
              <a:gd name="T0" fmla="*/ 568 w 2296"/>
              <a:gd name="T1" fmla="*/ 0 h 576"/>
              <a:gd name="T2" fmla="*/ 0 w 2296"/>
              <a:gd name="T3" fmla="*/ 576 h 576"/>
              <a:gd name="T4" fmla="*/ 1728 w 2296"/>
              <a:gd name="T5" fmla="*/ 576 h 576"/>
              <a:gd name="T6" fmla="*/ 2296 w 2296"/>
              <a:gd name="T7" fmla="*/ 0 h 576"/>
              <a:gd name="T8" fmla="*/ 568 w 2296"/>
              <a:gd name="T9" fmla="*/ 0 h 576"/>
              <a:gd name="T10" fmla="*/ 0 60000 65536"/>
              <a:gd name="T11" fmla="*/ 0 60000 65536"/>
              <a:gd name="T12" fmla="*/ 0 60000 65536"/>
              <a:gd name="T13" fmla="*/ 0 60000 65536"/>
              <a:gd name="T14" fmla="*/ 0 60000 65536"/>
              <a:gd name="T15" fmla="*/ 0 w 2296"/>
              <a:gd name="T16" fmla="*/ 0 h 576"/>
              <a:gd name="T17" fmla="*/ 2296 w 2296"/>
              <a:gd name="T18" fmla="*/ 576 h 576"/>
            </a:gdLst>
            <a:ahLst/>
            <a:cxnLst>
              <a:cxn ang="T10">
                <a:pos x="T0" y="T1"/>
              </a:cxn>
              <a:cxn ang="T11">
                <a:pos x="T2" y="T3"/>
              </a:cxn>
              <a:cxn ang="T12">
                <a:pos x="T4" y="T5"/>
              </a:cxn>
              <a:cxn ang="T13">
                <a:pos x="T6" y="T7"/>
              </a:cxn>
              <a:cxn ang="T14">
                <a:pos x="T8" y="T9"/>
              </a:cxn>
            </a:cxnLst>
            <a:rect l="T15" t="T16" r="T17" b="T18"/>
            <a:pathLst>
              <a:path w="2296" h="576">
                <a:moveTo>
                  <a:pt x="568" y="0"/>
                </a:moveTo>
                <a:lnTo>
                  <a:pt x="0" y="576"/>
                </a:lnTo>
                <a:lnTo>
                  <a:pt x="1728" y="576"/>
                </a:lnTo>
                <a:lnTo>
                  <a:pt x="2296" y="0"/>
                </a:lnTo>
                <a:lnTo>
                  <a:pt x="568" y="0"/>
                </a:lnTo>
                <a:close/>
              </a:path>
            </a:pathLst>
          </a:custGeom>
          <a:solidFill>
            <a:schemeClr val="accent1">
              <a:alpha val="50195"/>
            </a:schemeClr>
          </a:solidFill>
          <a:ln w="9525">
            <a:solidFill>
              <a:schemeClr val="tx1"/>
            </a:solidFill>
            <a:round/>
            <a:headEnd/>
            <a:tailEnd/>
          </a:ln>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141326" name="Freeform 14">
            <a:extLst>
              <a:ext uri="{FF2B5EF4-FFF2-40B4-BE49-F238E27FC236}">
                <a16:creationId xmlns:a16="http://schemas.microsoft.com/office/drawing/2014/main" id="{EDDD1B96-2299-2B0E-B779-B5074E4CAC36}"/>
              </a:ext>
            </a:extLst>
          </p:cNvPr>
          <p:cNvSpPr>
            <a:spLocks/>
          </p:cNvSpPr>
          <p:nvPr/>
        </p:nvSpPr>
        <p:spPr bwMode="auto">
          <a:xfrm>
            <a:off x="3817938" y="3359150"/>
            <a:ext cx="3006725" cy="166688"/>
          </a:xfrm>
          <a:custGeom>
            <a:avLst/>
            <a:gdLst>
              <a:gd name="T0" fmla="*/ 568 w 2296"/>
              <a:gd name="T1" fmla="*/ 0 h 576"/>
              <a:gd name="T2" fmla="*/ 0 w 2296"/>
              <a:gd name="T3" fmla="*/ 576 h 576"/>
              <a:gd name="T4" fmla="*/ 1728 w 2296"/>
              <a:gd name="T5" fmla="*/ 576 h 576"/>
              <a:gd name="T6" fmla="*/ 2296 w 2296"/>
              <a:gd name="T7" fmla="*/ 0 h 576"/>
              <a:gd name="T8" fmla="*/ 568 w 2296"/>
              <a:gd name="T9" fmla="*/ 0 h 576"/>
              <a:gd name="T10" fmla="*/ 0 60000 65536"/>
              <a:gd name="T11" fmla="*/ 0 60000 65536"/>
              <a:gd name="T12" fmla="*/ 0 60000 65536"/>
              <a:gd name="T13" fmla="*/ 0 60000 65536"/>
              <a:gd name="T14" fmla="*/ 0 60000 65536"/>
              <a:gd name="T15" fmla="*/ 0 w 2296"/>
              <a:gd name="T16" fmla="*/ 0 h 576"/>
              <a:gd name="T17" fmla="*/ 2296 w 2296"/>
              <a:gd name="T18" fmla="*/ 576 h 576"/>
            </a:gdLst>
            <a:ahLst/>
            <a:cxnLst>
              <a:cxn ang="T10">
                <a:pos x="T0" y="T1"/>
              </a:cxn>
              <a:cxn ang="T11">
                <a:pos x="T2" y="T3"/>
              </a:cxn>
              <a:cxn ang="T12">
                <a:pos x="T4" y="T5"/>
              </a:cxn>
              <a:cxn ang="T13">
                <a:pos x="T6" y="T7"/>
              </a:cxn>
              <a:cxn ang="T14">
                <a:pos x="T8" y="T9"/>
              </a:cxn>
            </a:cxnLst>
            <a:rect l="T15" t="T16" r="T17" b="T18"/>
            <a:pathLst>
              <a:path w="2296" h="576">
                <a:moveTo>
                  <a:pt x="568" y="0"/>
                </a:moveTo>
                <a:lnTo>
                  <a:pt x="0" y="576"/>
                </a:lnTo>
                <a:lnTo>
                  <a:pt x="1728" y="576"/>
                </a:lnTo>
                <a:lnTo>
                  <a:pt x="2296" y="0"/>
                </a:lnTo>
                <a:lnTo>
                  <a:pt x="568" y="0"/>
                </a:lnTo>
                <a:close/>
              </a:path>
            </a:pathLst>
          </a:custGeom>
          <a:solidFill>
            <a:schemeClr val="accent1">
              <a:alpha val="50195"/>
            </a:schemeClr>
          </a:solidFill>
          <a:ln w="9525">
            <a:solidFill>
              <a:schemeClr val="tx1"/>
            </a:solidFill>
            <a:round/>
            <a:headEnd/>
            <a:tailEnd/>
          </a:ln>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141327" name="Freeform 15">
            <a:extLst>
              <a:ext uri="{FF2B5EF4-FFF2-40B4-BE49-F238E27FC236}">
                <a16:creationId xmlns:a16="http://schemas.microsoft.com/office/drawing/2014/main" id="{E8DF9033-AFD2-6800-ADEC-C3572882AA00}"/>
              </a:ext>
            </a:extLst>
          </p:cNvPr>
          <p:cNvSpPr>
            <a:spLocks/>
          </p:cNvSpPr>
          <p:nvPr/>
        </p:nvSpPr>
        <p:spPr bwMode="auto">
          <a:xfrm>
            <a:off x="3819525" y="3932238"/>
            <a:ext cx="3006725" cy="166687"/>
          </a:xfrm>
          <a:custGeom>
            <a:avLst/>
            <a:gdLst>
              <a:gd name="T0" fmla="*/ 568 w 2296"/>
              <a:gd name="T1" fmla="*/ 0 h 576"/>
              <a:gd name="T2" fmla="*/ 0 w 2296"/>
              <a:gd name="T3" fmla="*/ 576 h 576"/>
              <a:gd name="T4" fmla="*/ 1728 w 2296"/>
              <a:gd name="T5" fmla="*/ 576 h 576"/>
              <a:gd name="T6" fmla="*/ 2296 w 2296"/>
              <a:gd name="T7" fmla="*/ 0 h 576"/>
              <a:gd name="T8" fmla="*/ 568 w 2296"/>
              <a:gd name="T9" fmla="*/ 0 h 576"/>
              <a:gd name="T10" fmla="*/ 0 60000 65536"/>
              <a:gd name="T11" fmla="*/ 0 60000 65536"/>
              <a:gd name="T12" fmla="*/ 0 60000 65536"/>
              <a:gd name="T13" fmla="*/ 0 60000 65536"/>
              <a:gd name="T14" fmla="*/ 0 60000 65536"/>
              <a:gd name="T15" fmla="*/ 0 w 2296"/>
              <a:gd name="T16" fmla="*/ 0 h 576"/>
              <a:gd name="T17" fmla="*/ 2296 w 2296"/>
              <a:gd name="T18" fmla="*/ 576 h 576"/>
            </a:gdLst>
            <a:ahLst/>
            <a:cxnLst>
              <a:cxn ang="T10">
                <a:pos x="T0" y="T1"/>
              </a:cxn>
              <a:cxn ang="T11">
                <a:pos x="T2" y="T3"/>
              </a:cxn>
              <a:cxn ang="T12">
                <a:pos x="T4" y="T5"/>
              </a:cxn>
              <a:cxn ang="T13">
                <a:pos x="T6" y="T7"/>
              </a:cxn>
              <a:cxn ang="T14">
                <a:pos x="T8" y="T9"/>
              </a:cxn>
            </a:cxnLst>
            <a:rect l="T15" t="T16" r="T17" b="T18"/>
            <a:pathLst>
              <a:path w="2296" h="576">
                <a:moveTo>
                  <a:pt x="568" y="0"/>
                </a:moveTo>
                <a:lnTo>
                  <a:pt x="0" y="576"/>
                </a:lnTo>
                <a:lnTo>
                  <a:pt x="1728" y="576"/>
                </a:lnTo>
                <a:lnTo>
                  <a:pt x="2296" y="0"/>
                </a:lnTo>
                <a:lnTo>
                  <a:pt x="568" y="0"/>
                </a:lnTo>
                <a:close/>
              </a:path>
            </a:pathLst>
          </a:custGeom>
          <a:solidFill>
            <a:schemeClr val="accent1">
              <a:alpha val="50195"/>
            </a:schemeClr>
          </a:solidFill>
          <a:ln w="9525">
            <a:solidFill>
              <a:schemeClr val="tx1"/>
            </a:solidFill>
            <a:round/>
            <a:headEnd/>
            <a:tailEnd/>
          </a:ln>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141328" name="Freeform 16">
            <a:extLst>
              <a:ext uri="{FF2B5EF4-FFF2-40B4-BE49-F238E27FC236}">
                <a16:creationId xmlns:a16="http://schemas.microsoft.com/office/drawing/2014/main" id="{609E1491-7B86-6E86-A148-0AF21CA54832}"/>
              </a:ext>
            </a:extLst>
          </p:cNvPr>
          <p:cNvSpPr>
            <a:spLocks/>
          </p:cNvSpPr>
          <p:nvPr/>
        </p:nvSpPr>
        <p:spPr bwMode="auto">
          <a:xfrm>
            <a:off x="3817938" y="4505325"/>
            <a:ext cx="3006725" cy="166688"/>
          </a:xfrm>
          <a:custGeom>
            <a:avLst/>
            <a:gdLst>
              <a:gd name="T0" fmla="*/ 568 w 2296"/>
              <a:gd name="T1" fmla="*/ 0 h 576"/>
              <a:gd name="T2" fmla="*/ 0 w 2296"/>
              <a:gd name="T3" fmla="*/ 576 h 576"/>
              <a:gd name="T4" fmla="*/ 1728 w 2296"/>
              <a:gd name="T5" fmla="*/ 576 h 576"/>
              <a:gd name="T6" fmla="*/ 2296 w 2296"/>
              <a:gd name="T7" fmla="*/ 0 h 576"/>
              <a:gd name="T8" fmla="*/ 568 w 2296"/>
              <a:gd name="T9" fmla="*/ 0 h 576"/>
              <a:gd name="T10" fmla="*/ 0 60000 65536"/>
              <a:gd name="T11" fmla="*/ 0 60000 65536"/>
              <a:gd name="T12" fmla="*/ 0 60000 65536"/>
              <a:gd name="T13" fmla="*/ 0 60000 65536"/>
              <a:gd name="T14" fmla="*/ 0 60000 65536"/>
              <a:gd name="T15" fmla="*/ 0 w 2296"/>
              <a:gd name="T16" fmla="*/ 0 h 576"/>
              <a:gd name="T17" fmla="*/ 2296 w 2296"/>
              <a:gd name="T18" fmla="*/ 576 h 576"/>
            </a:gdLst>
            <a:ahLst/>
            <a:cxnLst>
              <a:cxn ang="T10">
                <a:pos x="T0" y="T1"/>
              </a:cxn>
              <a:cxn ang="T11">
                <a:pos x="T2" y="T3"/>
              </a:cxn>
              <a:cxn ang="T12">
                <a:pos x="T4" y="T5"/>
              </a:cxn>
              <a:cxn ang="T13">
                <a:pos x="T6" y="T7"/>
              </a:cxn>
              <a:cxn ang="T14">
                <a:pos x="T8" y="T9"/>
              </a:cxn>
            </a:cxnLst>
            <a:rect l="T15" t="T16" r="T17" b="T18"/>
            <a:pathLst>
              <a:path w="2296" h="576">
                <a:moveTo>
                  <a:pt x="568" y="0"/>
                </a:moveTo>
                <a:lnTo>
                  <a:pt x="0" y="576"/>
                </a:lnTo>
                <a:lnTo>
                  <a:pt x="1728" y="576"/>
                </a:lnTo>
                <a:lnTo>
                  <a:pt x="2296" y="0"/>
                </a:lnTo>
                <a:lnTo>
                  <a:pt x="568" y="0"/>
                </a:lnTo>
                <a:close/>
              </a:path>
            </a:pathLst>
          </a:custGeom>
          <a:solidFill>
            <a:schemeClr val="accent1">
              <a:alpha val="50195"/>
            </a:schemeClr>
          </a:solidFill>
          <a:ln w="9525">
            <a:solidFill>
              <a:schemeClr val="tx1"/>
            </a:solidFill>
            <a:round/>
            <a:headEnd/>
            <a:tailEnd/>
          </a:ln>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141329" name="Freeform 17">
            <a:extLst>
              <a:ext uri="{FF2B5EF4-FFF2-40B4-BE49-F238E27FC236}">
                <a16:creationId xmlns:a16="http://schemas.microsoft.com/office/drawing/2014/main" id="{7D41C312-CE4B-76A2-CEF1-4B43A5318048}"/>
              </a:ext>
            </a:extLst>
          </p:cNvPr>
          <p:cNvSpPr>
            <a:spLocks/>
          </p:cNvSpPr>
          <p:nvPr/>
        </p:nvSpPr>
        <p:spPr bwMode="auto">
          <a:xfrm>
            <a:off x="3817938" y="5078413"/>
            <a:ext cx="3006725" cy="166687"/>
          </a:xfrm>
          <a:custGeom>
            <a:avLst/>
            <a:gdLst>
              <a:gd name="T0" fmla="*/ 568 w 2296"/>
              <a:gd name="T1" fmla="*/ 0 h 576"/>
              <a:gd name="T2" fmla="*/ 0 w 2296"/>
              <a:gd name="T3" fmla="*/ 576 h 576"/>
              <a:gd name="T4" fmla="*/ 1728 w 2296"/>
              <a:gd name="T5" fmla="*/ 576 h 576"/>
              <a:gd name="T6" fmla="*/ 2296 w 2296"/>
              <a:gd name="T7" fmla="*/ 0 h 576"/>
              <a:gd name="T8" fmla="*/ 568 w 2296"/>
              <a:gd name="T9" fmla="*/ 0 h 576"/>
              <a:gd name="T10" fmla="*/ 0 60000 65536"/>
              <a:gd name="T11" fmla="*/ 0 60000 65536"/>
              <a:gd name="T12" fmla="*/ 0 60000 65536"/>
              <a:gd name="T13" fmla="*/ 0 60000 65536"/>
              <a:gd name="T14" fmla="*/ 0 60000 65536"/>
              <a:gd name="T15" fmla="*/ 0 w 2296"/>
              <a:gd name="T16" fmla="*/ 0 h 576"/>
              <a:gd name="T17" fmla="*/ 2296 w 2296"/>
              <a:gd name="T18" fmla="*/ 576 h 576"/>
            </a:gdLst>
            <a:ahLst/>
            <a:cxnLst>
              <a:cxn ang="T10">
                <a:pos x="T0" y="T1"/>
              </a:cxn>
              <a:cxn ang="T11">
                <a:pos x="T2" y="T3"/>
              </a:cxn>
              <a:cxn ang="T12">
                <a:pos x="T4" y="T5"/>
              </a:cxn>
              <a:cxn ang="T13">
                <a:pos x="T6" y="T7"/>
              </a:cxn>
              <a:cxn ang="T14">
                <a:pos x="T8" y="T9"/>
              </a:cxn>
            </a:cxnLst>
            <a:rect l="T15" t="T16" r="T17" b="T18"/>
            <a:pathLst>
              <a:path w="2296" h="576">
                <a:moveTo>
                  <a:pt x="568" y="0"/>
                </a:moveTo>
                <a:lnTo>
                  <a:pt x="0" y="576"/>
                </a:lnTo>
                <a:lnTo>
                  <a:pt x="1728" y="576"/>
                </a:lnTo>
                <a:lnTo>
                  <a:pt x="2296" y="0"/>
                </a:lnTo>
                <a:lnTo>
                  <a:pt x="568" y="0"/>
                </a:lnTo>
                <a:close/>
              </a:path>
            </a:pathLst>
          </a:custGeom>
          <a:solidFill>
            <a:schemeClr val="accent1">
              <a:alpha val="50195"/>
            </a:schemeClr>
          </a:solidFill>
          <a:ln w="9525">
            <a:solidFill>
              <a:schemeClr val="tx1"/>
            </a:solidFill>
            <a:round/>
            <a:headEnd/>
            <a:tailEnd/>
          </a:ln>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grpSp>
        <p:nvGrpSpPr>
          <p:cNvPr id="31760" name="Group 29">
            <a:extLst>
              <a:ext uri="{FF2B5EF4-FFF2-40B4-BE49-F238E27FC236}">
                <a16:creationId xmlns:a16="http://schemas.microsoft.com/office/drawing/2014/main" id="{CBEDF355-D292-7537-E656-AEFC0A0F0B97}"/>
              </a:ext>
            </a:extLst>
          </p:cNvPr>
          <p:cNvGrpSpPr>
            <a:grpSpLocks/>
          </p:cNvGrpSpPr>
          <p:nvPr/>
        </p:nvGrpSpPr>
        <p:grpSpPr bwMode="auto">
          <a:xfrm>
            <a:off x="314325" y="4849813"/>
            <a:ext cx="2917825" cy="1846262"/>
            <a:chOff x="522" y="2704"/>
            <a:chExt cx="1838" cy="1163"/>
          </a:xfrm>
        </p:grpSpPr>
        <p:sp>
          <p:nvSpPr>
            <p:cNvPr id="31764" name="Rectangle 3">
              <a:extLst>
                <a:ext uri="{FF2B5EF4-FFF2-40B4-BE49-F238E27FC236}">
                  <a16:creationId xmlns:a16="http://schemas.microsoft.com/office/drawing/2014/main" id="{A5063FD7-1C2B-B4AA-C2B1-D77CC7ADAE01}"/>
                </a:ext>
              </a:extLst>
            </p:cNvPr>
            <p:cNvSpPr>
              <a:spLocks noChangeArrowheads="1"/>
            </p:cNvSpPr>
            <p:nvPr/>
          </p:nvSpPr>
          <p:spPr bwMode="auto">
            <a:xfrm>
              <a:off x="522" y="2704"/>
              <a:ext cx="1838" cy="1163"/>
            </a:xfrm>
            <a:prstGeom prst="rect">
              <a:avLst/>
            </a:prstGeom>
            <a:solidFill>
              <a:srgbClr val="FCFEFE"/>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grpSp>
          <p:nvGrpSpPr>
            <p:cNvPr id="31765" name="Group 18">
              <a:extLst>
                <a:ext uri="{FF2B5EF4-FFF2-40B4-BE49-F238E27FC236}">
                  <a16:creationId xmlns:a16="http://schemas.microsoft.com/office/drawing/2014/main" id="{78DBD9D1-9743-4D35-2084-8011E7A51433}"/>
                </a:ext>
              </a:extLst>
            </p:cNvPr>
            <p:cNvGrpSpPr>
              <a:grpSpLocks/>
            </p:cNvGrpSpPr>
            <p:nvPr/>
          </p:nvGrpSpPr>
          <p:grpSpPr bwMode="auto">
            <a:xfrm>
              <a:off x="562" y="2811"/>
              <a:ext cx="1691" cy="949"/>
              <a:chOff x="738" y="2035"/>
              <a:chExt cx="1691" cy="949"/>
            </a:xfrm>
          </p:grpSpPr>
          <p:sp>
            <p:nvSpPr>
              <p:cNvPr id="31766" name="Rectangle 19">
                <a:extLst>
                  <a:ext uri="{FF2B5EF4-FFF2-40B4-BE49-F238E27FC236}">
                    <a16:creationId xmlns:a16="http://schemas.microsoft.com/office/drawing/2014/main" id="{38580E85-685F-840F-F172-A018BC0E4C1E}"/>
                  </a:ext>
                </a:extLst>
              </p:cNvPr>
              <p:cNvSpPr>
                <a:spLocks noChangeArrowheads="1"/>
              </p:cNvSpPr>
              <p:nvPr/>
            </p:nvSpPr>
            <p:spPr bwMode="auto">
              <a:xfrm rot="5400000">
                <a:off x="2110" y="2032"/>
                <a:ext cx="315" cy="322"/>
              </a:xfrm>
              <a:prstGeom prst="rect">
                <a:avLst/>
              </a:prstGeom>
              <a:solidFill>
                <a:srgbClr val="FF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31767" name="Rectangle 20">
                <a:extLst>
                  <a:ext uri="{FF2B5EF4-FFF2-40B4-BE49-F238E27FC236}">
                    <a16:creationId xmlns:a16="http://schemas.microsoft.com/office/drawing/2014/main" id="{A7B9D1F5-6891-C523-4463-F4623208CFAE}"/>
                  </a:ext>
                </a:extLst>
              </p:cNvPr>
              <p:cNvSpPr>
                <a:spLocks noChangeArrowheads="1"/>
              </p:cNvSpPr>
              <p:nvPr/>
            </p:nvSpPr>
            <p:spPr bwMode="auto">
              <a:xfrm rot="5400000">
                <a:off x="2110" y="2347"/>
                <a:ext cx="315" cy="322"/>
              </a:xfrm>
              <a:prstGeom prst="rect">
                <a:avLst/>
              </a:prstGeom>
              <a:solidFill>
                <a:srgbClr val="0000FF"/>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31768" name="Rectangle 21">
                <a:extLst>
                  <a:ext uri="{FF2B5EF4-FFF2-40B4-BE49-F238E27FC236}">
                    <a16:creationId xmlns:a16="http://schemas.microsoft.com/office/drawing/2014/main" id="{CB344CA9-EF10-AB28-13C7-1FE0ADADE34B}"/>
                  </a:ext>
                </a:extLst>
              </p:cNvPr>
              <p:cNvSpPr>
                <a:spLocks noChangeArrowheads="1"/>
              </p:cNvSpPr>
              <p:nvPr/>
            </p:nvSpPr>
            <p:spPr bwMode="auto">
              <a:xfrm rot="5400000">
                <a:off x="2110" y="2666"/>
                <a:ext cx="315" cy="322"/>
              </a:xfrm>
              <a:prstGeom prst="rect">
                <a:avLst/>
              </a:prstGeom>
              <a:solidFill>
                <a:schemeClr val="bg2"/>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31769" name="Text Box 22">
                <a:extLst>
                  <a:ext uri="{FF2B5EF4-FFF2-40B4-BE49-F238E27FC236}">
                    <a16:creationId xmlns:a16="http://schemas.microsoft.com/office/drawing/2014/main" id="{F185CEEA-96BC-6996-42A1-56C713382D1B}"/>
                  </a:ext>
                </a:extLst>
              </p:cNvPr>
              <p:cNvSpPr txBox="1">
                <a:spLocks noChangeArrowheads="1"/>
              </p:cNvSpPr>
              <p:nvPr/>
            </p:nvSpPr>
            <p:spPr bwMode="auto">
              <a:xfrm>
                <a:off x="738" y="2072"/>
                <a:ext cx="124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1800"/>
                  <a:t>known outside 0</a:t>
                </a:r>
              </a:p>
            </p:txBody>
          </p:sp>
          <p:sp>
            <p:nvSpPr>
              <p:cNvPr id="31770" name="Text Box 23">
                <a:extLst>
                  <a:ext uri="{FF2B5EF4-FFF2-40B4-BE49-F238E27FC236}">
                    <a16:creationId xmlns:a16="http://schemas.microsoft.com/office/drawing/2014/main" id="{888F60D2-65A3-7028-B48C-EB2295FF6507}"/>
                  </a:ext>
                </a:extLst>
              </p:cNvPr>
              <p:cNvSpPr txBox="1">
                <a:spLocks noChangeArrowheads="1"/>
              </p:cNvSpPr>
              <p:nvPr/>
            </p:nvSpPr>
            <p:spPr bwMode="auto">
              <a:xfrm>
                <a:off x="738" y="2377"/>
                <a:ext cx="115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1800"/>
                  <a:t>known inside 1</a:t>
                </a:r>
              </a:p>
            </p:txBody>
          </p:sp>
          <p:sp>
            <p:nvSpPr>
              <p:cNvPr id="31771" name="Text Box 24">
                <a:extLst>
                  <a:ext uri="{FF2B5EF4-FFF2-40B4-BE49-F238E27FC236}">
                    <a16:creationId xmlns:a16="http://schemas.microsoft.com/office/drawing/2014/main" id="{5154D8B9-BB7B-F7A2-9B9B-976D9C4F047D}"/>
                  </a:ext>
                </a:extLst>
              </p:cNvPr>
              <p:cNvSpPr txBox="1">
                <a:spLocks noChangeArrowheads="1"/>
              </p:cNvSpPr>
              <p:nvPr/>
            </p:nvSpPr>
            <p:spPr bwMode="auto">
              <a:xfrm>
                <a:off x="738" y="2682"/>
                <a:ext cx="124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1800"/>
                  <a:t>unknown  [0-1]</a:t>
                </a:r>
              </a:p>
            </p:txBody>
          </p:sp>
        </p:grpSp>
      </p:grpSp>
      <p:grpSp>
        <p:nvGrpSpPr>
          <p:cNvPr id="4" name="Group 25">
            <a:extLst>
              <a:ext uri="{FF2B5EF4-FFF2-40B4-BE49-F238E27FC236}">
                <a16:creationId xmlns:a16="http://schemas.microsoft.com/office/drawing/2014/main" id="{BAF665CF-90AA-BFC3-620C-D00FB07D72AA}"/>
              </a:ext>
            </a:extLst>
          </p:cNvPr>
          <p:cNvGrpSpPr>
            <a:grpSpLocks/>
          </p:cNvGrpSpPr>
          <p:nvPr/>
        </p:nvGrpSpPr>
        <p:grpSpPr bwMode="auto">
          <a:xfrm>
            <a:off x="3592513" y="1798638"/>
            <a:ext cx="3300412" cy="4314825"/>
            <a:chOff x="2560" y="1133"/>
            <a:chExt cx="2079" cy="2718"/>
          </a:xfrm>
        </p:grpSpPr>
        <p:sp>
          <p:nvSpPr>
            <p:cNvPr id="31762" name="Rectangle 26">
              <a:extLst>
                <a:ext uri="{FF2B5EF4-FFF2-40B4-BE49-F238E27FC236}">
                  <a16:creationId xmlns:a16="http://schemas.microsoft.com/office/drawing/2014/main" id="{F818274E-40B3-FACE-8EE1-1194F1FC0B3C}"/>
                </a:ext>
              </a:extLst>
            </p:cNvPr>
            <p:cNvSpPr>
              <a:spLocks noChangeArrowheads="1"/>
            </p:cNvSpPr>
            <p:nvPr/>
          </p:nvSpPr>
          <p:spPr bwMode="auto">
            <a:xfrm>
              <a:off x="2560" y="1133"/>
              <a:ext cx="2079" cy="2718"/>
            </a:xfrm>
            <a:prstGeom prst="rect">
              <a:avLst/>
            </a:prstGeom>
            <a:solidFill>
              <a:srgbClr val="FCFEFE"/>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pic>
          <p:nvPicPr>
            <p:cNvPr id="31763" name="Picture 27" descr="Untitled-1">
              <a:extLst>
                <a:ext uri="{FF2B5EF4-FFF2-40B4-BE49-F238E27FC236}">
                  <a16:creationId xmlns:a16="http://schemas.microsoft.com/office/drawing/2014/main" id="{00200BAE-4ECB-60E7-3471-B998B7D0EA5E}"/>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2821" y="1209"/>
              <a:ext cx="1710" cy="2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13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132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132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132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132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1329"/>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141343"/>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141317"/>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141318"/>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141319"/>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141320"/>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nodeType="clickEffect">
                                  <p:stCondLst>
                                    <p:cond delay="0"/>
                                  </p:stCondLst>
                                  <p:childTnLst>
                                    <p:set>
                                      <p:cBhvr>
                                        <p:cTn id="4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324" grpId="0" animBg="1"/>
      <p:bldP spid="141325" grpId="0" animBg="1"/>
      <p:bldP spid="141326" grpId="0" animBg="1"/>
      <p:bldP spid="141327" grpId="0" animBg="1"/>
      <p:bldP spid="141328" grpId="0" animBg="1"/>
      <p:bldP spid="14132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1">
            <a:extLst>
              <a:ext uri="{FF2B5EF4-FFF2-40B4-BE49-F238E27FC236}">
                <a16:creationId xmlns:a16="http://schemas.microsoft.com/office/drawing/2014/main" id="{21705C41-615F-77B2-41F4-FFA600BE87A9}"/>
              </a:ext>
            </a:extLst>
          </p:cNvPr>
          <p:cNvSpPr>
            <a:spLocks noChangeArrowheads="1"/>
          </p:cNvSpPr>
          <p:nvPr/>
        </p:nvSpPr>
        <p:spPr bwMode="auto">
          <a:xfrm>
            <a:off x="0" y="5156200"/>
            <a:ext cx="9144000" cy="1701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33795" name="Rectangle 2">
            <a:extLst>
              <a:ext uri="{FF2B5EF4-FFF2-40B4-BE49-F238E27FC236}">
                <a16:creationId xmlns:a16="http://schemas.microsoft.com/office/drawing/2014/main" id="{80642D82-2451-6626-46B1-107E61962BE9}"/>
              </a:ext>
            </a:extLst>
          </p:cNvPr>
          <p:cNvSpPr>
            <a:spLocks noGrp="1" noChangeArrowheads="1"/>
          </p:cNvSpPr>
          <p:nvPr>
            <p:ph type="title"/>
          </p:nvPr>
        </p:nvSpPr>
        <p:spPr/>
        <p:txBody>
          <a:bodyPr/>
          <a:lstStyle/>
          <a:p>
            <a:pPr eaLnBrk="1" hangingPunct="1"/>
            <a:r>
              <a:rPr lang="en-US" altLang="en-US"/>
              <a:t>1D representation</a:t>
            </a:r>
          </a:p>
        </p:txBody>
      </p:sp>
      <p:sp>
        <p:nvSpPr>
          <p:cNvPr id="33796" name="Rectangle 3">
            <a:extLst>
              <a:ext uri="{FF2B5EF4-FFF2-40B4-BE49-F238E27FC236}">
                <a16:creationId xmlns:a16="http://schemas.microsoft.com/office/drawing/2014/main" id="{F24E96ED-FE8D-F7E5-2BF0-82EF457B58C2}"/>
              </a:ext>
            </a:extLst>
          </p:cNvPr>
          <p:cNvSpPr>
            <a:spLocks noGrp="1" noChangeArrowheads="1"/>
          </p:cNvSpPr>
          <p:nvPr>
            <p:ph type="body" idx="1"/>
          </p:nvPr>
        </p:nvSpPr>
        <p:spPr>
          <a:xfrm>
            <a:off x="457200" y="1600200"/>
            <a:ext cx="8229600" cy="2122488"/>
          </a:xfrm>
        </p:spPr>
        <p:txBody>
          <a:bodyPr/>
          <a:lstStyle/>
          <a:p>
            <a:pPr eaLnBrk="1" hangingPunct="1">
              <a:lnSpc>
                <a:spcPct val="90000"/>
              </a:lnSpc>
            </a:pPr>
            <a:r>
              <a:rPr lang="en-US" altLang="en-US" sz="2600"/>
              <a:t>Domain: space time grid</a:t>
            </a:r>
          </a:p>
          <a:p>
            <a:pPr eaLnBrk="1" hangingPunct="1">
              <a:lnSpc>
                <a:spcPct val="90000"/>
              </a:lnSpc>
            </a:pPr>
            <a:r>
              <a:rPr lang="en-US" altLang="en-US" sz="2600"/>
              <a:t>Material: </a:t>
            </a:r>
            <a:r>
              <a:rPr lang="en-US" altLang="en-US"/>
              <a:t>characteristic function </a:t>
            </a:r>
            <a:r>
              <a:rPr lang="en-US" altLang="en-US" b="1" i="1"/>
              <a:t>x</a:t>
            </a:r>
            <a:r>
              <a:rPr lang="en-US" altLang="en-US" b="1" i="1" baseline="30000"/>
              <a:t>t</a:t>
            </a:r>
            <a:r>
              <a:rPr lang="en-US" altLang="en-US" b="1" i="1" baseline="-25000"/>
              <a:t>i</a:t>
            </a:r>
            <a:r>
              <a:rPr lang="en-US" altLang="en-US"/>
              <a:t> values mass amount at each cell</a:t>
            </a:r>
          </a:p>
          <a:p>
            <a:pPr eaLnBrk="1" hangingPunct="1">
              <a:lnSpc>
                <a:spcPct val="90000"/>
              </a:lnSpc>
            </a:pPr>
            <a:r>
              <a:rPr lang="en-US" altLang="en-US"/>
              <a:t>Flow: amount of material </a:t>
            </a:r>
            <a:r>
              <a:rPr lang="en-US" altLang="en-US" b="1" i="1"/>
              <a:t>v</a:t>
            </a:r>
            <a:r>
              <a:rPr lang="en-US" altLang="en-US" b="1" i="1" baseline="30000"/>
              <a:t>t</a:t>
            </a:r>
            <a:r>
              <a:rPr lang="en-US" altLang="en-US" b="1" i="1" baseline="-25000"/>
              <a:t>i,j</a:t>
            </a:r>
            <a:r>
              <a:rPr lang="en-US" altLang="en-US"/>
              <a:t> moving from cell </a:t>
            </a:r>
            <a:r>
              <a:rPr lang="en-US" altLang="en-US" b="1" i="1"/>
              <a:t>x</a:t>
            </a:r>
            <a:r>
              <a:rPr lang="en-US" altLang="en-US" b="1" i="1" baseline="30000"/>
              <a:t>t</a:t>
            </a:r>
            <a:r>
              <a:rPr lang="en-US" altLang="en-US" b="1" i="1" baseline="-25000"/>
              <a:t>i</a:t>
            </a:r>
            <a:r>
              <a:rPr lang="en-US" altLang="en-US"/>
              <a:t> to cell </a:t>
            </a:r>
            <a:r>
              <a:rPr lang="en-US" altLang="en-US" b="1" i="1"/>
              <a:t>x</a:t>
            </a:r>
            <a:r>
              <a:rPr lang="en-US" altLang="en-US" b="1" i="1" baseline="30000"/>
              <a:t>t+1</a:t>
            </a:r>
            <a:r>
              <a:rPr lang="en-US" altLang="en-US" b="1" i="1" baseline="-25000"/>
              <a:t>j</a:t>
            </a:r>
          </a:p>
          <a:p>
            <a:pPr eaLnBrk="1" hangingPunct="1">
              <a:lnSpc>
                <a:spcPct val="90000"/>
              </a:lnSpc>
              <a:buFontTx/>
              <a:buNone/>
            </a:pPr>
            <a:endParaRPr lang="en-US" altLang="en-US" sz="2600"/>
          </a:p>
          <a:p>
            <a:pPr eaLnBrk="1" hangingPunct="1">
              <a:lnSpc>
                <a:spcPct val="90000"/>
              </a:lnSpc>
              <a:buFontTx/>
              <a:buNone/>
            </a:pPr>
            <a:endParaRPr lang="en-US" altLang="en-US" sz="2600"/>
          </a:p>
        </p:txBody>
      </p:sp>
      <p:sp>
        <p:nvSpPr>
          <p:cNvPr id="33797" name="Text Box 6">
            <a:extLst>
              <a:ext uri="{FF2B5EF4-FFF2-40B4-BE49-F238E27FC236}">
                <a16:creationId xmlns:a16="http://schemas.microsoft.com/office/drawing/2014/main" id="{5898C392-80D6-C51B-5798-83404BBE9F39}"/>
              </a:ext>
            </a:extLst>
          </p:cNvPr>
          <p:cNvSpPr txBox="1">
            <a:spLocks noChangeArrowheads="1"/>
          </p:cNvSpPr>
          <p:nvPr/>
        </p:nvSpPr>
        <p:spPr bwMode="auto">
          <a:xfrm>
            <a:off x="3060700" y="4816475"/>
            <a:ext cx="863600" cy="457200"/>
          </a:xfrm>
          <a:prstGeom prst="rect">
            <a:avLst/>
          </a:prstGeom>
          <a:solidFill>
            <a:schemeClr val="bg1">
              <a:alpha val="7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defTabSz="914400" eaLnBrk="1" hangingPunct="1">
              <a:spcBef>
                <a:spcPct val="50000"/>
              </a:spcBef>
            </a:pPr>
            <a:r>
              <a:rPr lang="en-US" altLang="en-US" b="1" i="1"/>
              <a:t>v</a:t>
            </a:r>
            <a:r>
              <a:rPr lang="en-US" altLang="en-US" b="1" i="1" baseline="30000"/>
              <a:t>t</a:t>
            </a:r>
            <a:r>
              <a:rPr lang="en-US" altLang="en-US" b="1" i="1" baseline="-25000"/>
              <a:t>i,i-1</a:t>
            </a:r>
          </a:p>
        </p:txBody>
      </p:sp>
      <p:sp>
        <p:nvSpPr>
          <p:cNvPr id="33798" name="Text Box 11">
            <a:extLst>
              <a:ext uri="{FF2B5EF4-FFF2-40B4-BE49-F238E27FC236}">
                <a16:creationId xmlns:a16="http://schemas.microsoft.com/office/drawing/2014/main" id="{01DDD7DC-8647-D6E7-73E1-11CEC82A0FA8}"/>
              </a:ext>
            </a:extLst>
          </p:cNvPr>
          <p:cNvSpPr txBox="1">
            <a:spLocks noChangeArrowheads="1"/>
          </p:cNvSpPr>
          <p:nvPr/>
        </p:nvSpPr>
        <p:spPr bwMode="auto">
          <a:xfrm>
            <a:off x="4965700" y="4816475"/>
            <a:ext cx="850900" cy="457200"/>
          </a:xfrm>
          <a:prstGeom prst="rect">
            <a:avLst/>
          </a:prstGeom>
          <a:solidFill>
            <a:schemeClr val="bg1">
              <a:alpha val="7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b="1" i="1"/>
              <a:t>v</a:t>
            </a:r>
            <a:r>
              <a:rPr lang="en-US" altLang="en-US" b="1" i="1" baseline="30000"/>
              <a:t>t</a:t>
            </a:r>
            <a:r>
              <a:rPr lang="en-US" altLang="en-US" b="1" i="1" baseline="-25000"/>
              <a:t>i,i+1</a:t>
            </a:r>
          </a:p>
        </p:txBody>
      </p:sp>
      <p:sp>
        <p:nvSpPr>
          <p:cNvPr id="33799" name="Rectangle 13">
            <a:extLst>
              <a:ext uri="{FF2B5EF4-FFF2-40B4-BE49-F238E27FC236}">
                <a16:creationId xmlns:a16="http://schemas.microsoft.com/office/drawing/2014/main" id="{08A29714-FD4A-0B83-128A-EA0B8E4655D0}"/>
              </a:ext>
            </a:extLst>
          </p:cNvPr>
          <p:cNvSpPr>
            <a:spLocks noChangeArrowheads="1"/>
          </p:cNvSpPr>
          <p:nvPr/>
        </p:nvSpPr>
        <p:spPr bwMode="auto">
          <a:xfrm>
            <a:off x="3175000" y="5854700"/>
            <a:ext cx="868363" cy="889000"/>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33800" name="Rectangle 15">
            <a:extLst>
              <a:ext uri="{FF2B5EF4-FFF2-40B4-BE49-F238E27FC236}">
                <a16:creationId xmlns:a16="http://schemas.microsoft.com/office/drawing/2014/main" id="{52B878C7-77D6-A622-F524-BEE1D68A9DD9}"/>
              </a:ext>
            </a:extLst>
          </p:cNvPr>
          <p:cNvSpPr>
            <a:spLocks noChangeArrowheads="1"/>
          </p:cNvSpPr>
          <p:nvPr/>
        </p:nvSpPr>
        <p:spPr bwMode="auto">
          <a:xfrm>
            <a:off x="4911725" y="5854700"/>
            <a:ext cx="868363" cy="889000"/>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grpSp>
        <p:nvGrpSpPr>
          <p:cNvPr id="33801" name="Group 16">
            <a:extLst>
              <a:ext uri="{FF2B5EF4-FFF2-40B4-BE49-F238E27FC236}">
                <a16:creationId xmlns:a16="http://schemas.microsoft.com/office/drawing/2014/main" id="{9CFBFE17-D08F-CB34-F012-C1B7F7B3759A}"/>
              </a:ext>
            </a:extLst>
          </p:cNvPr>
          <p:cNvGrpSpPr>
            <a:grpSpLocks/>
          </p:cNvGrpSpPr>
          <p:nvPr/>
        </p:nvGrpSpPr>
        <p:grpSpPr bwMode="auto">
          <a:xfrm>
            <a:off x="3175000" y="3722688"/>
            <a:ext cx="2605088" cy="889000"/>
            <a:chOff x="1160" y="2448"/>
            <a:chExt cx="1008" cy="344"/>
          </a:xfrm>
        </p:grpSpPr>
        <p:sp>
          <p:nvSpPr>
            <p:cNvPr id="33815" name="Rectangle 17">
              <a:extLst>
                <a:ext uri="{FF2B5EF4-FFF2-40B4-BE49-F238E27FC236}">
                  <a16:creationId xmlns:a16="http://schemas.microsoft.com/office/drawing/2014/main" id="{1A73D3F0-2CF1-F3FE-DFD8-FDBF943CAAD1}"/>
                </a:ext>
              </a:extLst>
            </p:cNvPr>
            <p:cNvSpPr>
              <a:spLocks noChangeArrowheads="1"/>
            </p:cNvSpPr>
            <p:nvPr/>
          </p:nvSpPr>
          <p:spPr bwMode="auto">
            <a:xfrm>
              <a:off x="1160" y="2448"/>
              <a:ext cx="336" cy="344"/>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33816" name="Rectangle 18">
              <a:extLst>
                <a:ext uri="{FF2B5EF4-FFF2-40B4-BE49-F238E27FC236}">
                  <a16:creationId xmlns:a16="http://schemas.microsoft.com/office/drawing/2014/main" id="{A0D58206-7AF5-6349-C5D0-2116B3577615}"/>
                </a:ext>
              </a:extLst>
            </p:cNvPr>
            <p:cNvSpPr>
              <a:spLocks noChangeArrowheads="1"/>
            </p:cNvSpPr>
            <p:nvPr/>
          </p:nvSpPr>
          <p:spPr bwMode="auto">
            <a:xfrm>
              <a:off x="1496" y="2448"/>
              <a:ext cx="336" cy="344"/>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33817" name="Rectangle 19">
              <a:extLst>
                <a:ext uri="{FF2B5EF4-FFF2-40B4-BE49-F238E27FC236}">
                  <a16:creationId xmlns:a16="http://schemas.microsoft.com/office/drawing/2014/main" id="{6BAC7244-5716-51CF-3D0B-CD5CDC1D07A0}"/>
                </a:ext>
              </a:extLst>
            </p:cNvPr>
            <p:cNvSpPr>
              <a:spLocks noChangeArrowheads="1"/>
            </p:cNvSpPr>
            <p:nvPr/>
          </p:nvSpPr>
          <p:spPr bwMode="auto">
            <a:xfrm>
              <a:off x="1832" y="2448"/>
              <a:ext cx="336" cy="344"/>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grpSp>
      <p:sp>
        <p:nvSpPr>
          <p:cNvPr id="33802" name="Line 20">
            <a:extLst>
              <a:ext uri="{FF2B5EF4-FFF2-40B4-BE49-F238E27FC236}">
                <a16:creationId xmlns:a16="http://schemas.microsoft.com/office/drawing/2014/main" id="{DFEC273F-C37A-C080-8031-E5119BF6F671}"/>
              </a:ext>
            </a:extLst>
          </p:cNvPr>
          <p:cNvSpPr>
            <a:spLocks noChangeShapeType="1"/>
          </p:cNvSpPr>
          <p:nvPr/>
        </p:nvSpPr>
        <p:spPr bwMode="auto">
          <a:xfrm flipV="1">
            <a:off x="4445000" y="4686300"/>
            <a:ext cx="0" cy="11684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3803" name="Line 21">
            <a:extLst>
              <a:ext uri="{FF2B5EF4-FFF2-40B4-BE49-F238E27FC236}">
                <a16:creationId xmlns:a16="http://schemas.microsoft.com/office/drawing/2014/main" id="{F2DE0665-8B9F-887B-270E-3DFE28463F15}"/>
              </a:ext>
            </a:extLst>
          </p:cNvPr>
          <p:cNvSpPr>
            <a:spLocks noChangeShapeType="1"/>
          </p:cNvSpPr>
          <p:nvPr/>
        </p:nvSpPr>
        <p:spPr bwMode="auto">
          <a:xfrm flipV="1">
            <a:off x="4445000" y="4711700"/>
            <a:ext cx="787400" cy="1143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3804" name="Line 22">
            <a:extLst>
              <a:ext uri="{FF2B5EF4-FFF2-40B4-BE49-F238E27FC236}">
                <a16:creationId xmlns:a16="http://schemas.microsoft.com/office/drawing/2014/main" id="{55BBDA2B-B210-7AEA-E939-7B488B46D071}"/>
              </a:ext>
            </a:extLst>
          </p:cNvPr>
          <p:cNvSpPr>
            <a:spLocks noChangeShapeType="1"/>
          </p:cNvSpPr>
          <p:nvPr/>
        </p:nvSpPr>
        <p:spPr bwMode="auto">
          <a:xfrm flipH="1" flipV="1">
            <a:off x="3670300" y="4711700"/>
            <a:ext cx="787400" cy="11557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3805" name="Text Box 24">
            <a:extLst>
              <a:ext uri="{FF2B5EF4-FFF2-40B4-BE49-F238E27FC236}">
                <a16:creationId xmlns:a16="http://schemas.microsoft.com/office/drawing/2014/main" id="{BE374FA7-531E-EF42-EA78-22D23223E2E9}"/>
              </a:ext>
            </a:extLst>
          </p:cNvPr>
          <p:cNvSpPr txBox="1">
            <a:spLocks noChangeArrowheads="1"/>
          </p:cNvSpPr>
          <p:nvPr/>
        </p:nvSpPr>
        <p:spPr bwMode="auto">
          <a:xfrm>
            <a:off x="3176588" y="3840163"/>
            <a:ext cx="1155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b="1" i="1"/>
              <a:t>x</a:t>
            </a:r>
            <a:r>
              <a:rPr lang="en-US" altLang="en-US" b="1" i="1" baseline="30000"/>
              <a:t>t+1</a:t>
            </a:r>
            <a:r>
              <a:rPr lang="en-US" altLang="en-US" b="1" i="1" baseline="-25000"/>
              <a:t>i-1</a:t>
            </a:r>
          </a:p>
        </p:txBody>
      </p:sp>
      <p:sp>
        <p:nvSpPr>
          <p:cNvPr id="33806" name="Text Box 25">
            <a:extLst>
              <a:ext uri="{FF2B5EF4-FFF2-40B4-BE49-F238E27FC236}">
                <a16:creationId xmlns:a16="http://schemas.microsoft.com/office/drawing/2014/main" id="{77F99E14-6AFC-0599-01E8-FF1CDC13A1E8}"/>
              </a:ext>
            </a:extLst>
          </p:cNvPr>
          <p:cNvSpPr txBox="1">
            <a:spLocks noChangeArrowheads="1"/>
          </p:cNvSpPr>
          <p:nvPr/>
        </p:nvSpPr>
        <p:spPr bwMode="auto">
          <a:xfrm>
            <a:off x="4122738" y="3840163"/>
            <a:ext cx="1003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b="1" i="1"/>
              <a:t>x</a:t>
            </a:r>
            <a:r>
              <a:rPr lang="en-US" altLang="en-US" b="1" i="1" baseline="30000"/>
              <a:t>t+1</a:t>
            </a:r>
            <a:r>
              <a:rPr lang="en-US" altLang="en-US" b="1" i="1" baseline="-25000"/>
              <a:t>i</a:t>
            </a:r>
          </a:p>
        </p:txBody>
      </p:sp>
      <p:sp>
        <p:nvSpPr>
          <p:cNvPr id="33807" name="Text Box 26">
            <a:extLst>
              <a:ext uri="{FF2B5EF4-FFF2-40B4-BE49-F238E27FC236}">
                <a16:creationId xmlns:a16="http://schemas.microsoft.com/office/drawing/2014/main" id="{FB2B9294-C48A-939C-4CD9-47D2DB454ECE}"/>
              </a:ext>
            </a:extLst>
          </p:cNvPr>
          <p:cNvSpPr txBox="1">
            <a:spLocks noChangeArrowheads="1"/>
          </p:cNvSpPr>
          <p:nvPr/>
        </p:nvSpPr>
        <p:spPr bwMode="auto">
          <a:xfrm>
            <a:off x="4929188" y="3840163"/>
            <a:ext cx="12049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b="1" i="1"/>
              <a:t>x</a:t>
            </a:r>
            <a:r>
              <a:rPr lang="en-US" altLang="en-US" b="1" i="1" baseline="30000"/>
              <a:t>t+1</a:t>
            </a:r>
            <a:r>
              <a:rPr lang="en-US" altLang="en-US" b="1" i="1" baseline="-25000"/>
              <a:t>i+1</a:t>
            </a:r>
          </a:p>
        </p:txBody>
      </p:sp>
      <p:sp>
        <p:nvSpPr>
          <p:cNvPr id="33808" name="Text Box 27">
            <a:extLst>
              <a:ext uri="{FF2B5EF4-FFF2-40B4-BE49-F238E27FC236}">
                <a16:creationId xmlns:a16="http://schemas.microsoft.com/office/drawing/2014/main" id="{87409BE4-80E8-C49A-45A5-BD37626D258F}"/>
              </a:ext>
            </a:extLst>
          </p:cNvPr>
          <p:cNvSpPr txBox="1">
            <a:spLocks noChangeArrowheads="1"/>
          </p:cNvSpPr>
          <p:nvPr/>
        </p:nvSpPr>
        <p:spPr bwMode="auto">
          <a:xfrm>
            <a:off x="2490788" y="3987800"/>
            <a:ext cx="1016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defTabSz="914400" eaLnBrk="1" hangingPunct="1">
              <a:spcBef>
                <a:spcPct val="50000"/>
              </a:spcBef>
            </a:pPr>
            <a:r>
              <a:rPr lang="en-US" altLang="en-US" b="1"/>
              <a:t>t+1</a:t>
            </a:r>
          </a:p>
        </p:txBody>
      </p:sp>
      <p:sp>
        <p:nvSpPr>
          <p:cNvPr id="33809" name="Text Box 28">
            <a:extLst>
              <a:ext uri="{FF2B5EF4-FFF2-40B4-BE49-F238E27FC236}">
                <a16:creationId xmlns:a16="http://schemas.microsoft.com/office/drawing/2014/main" id="{EA53E59D-5EC6-C2A4-D73C-3CF38255BF67}"/>
              </a:ext>
            </a:extLst>
          </p:cNvPr>
          <p:cNvSpPr txBox="1">
            <a:spLocks noChangeArrowheads="1"/>
          </p:cNvSpPr>
          <p:nvPr/>
        </p:nvSpPr>
        <p:spPr bwMode="auto">
          <a:xfrm>
            <a:off x="2490788" y="6046788"/>
            <a:ext cx="1016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b="1"/>
              <a:t>t</a:t>
            </a:r>
          </a:p>
        </p:txBody>
      </p:sp>
      <p:sp>
        <p:nvSpPr>
          <p:cNvPr id="33810" name="Text Box 10">
            <a:extLst>
              <a:ext uri="{FF2B5EF4-FFF2-40B4-BE49-F238E27FC236}">
                <a16:creationId xmlns:a16="http://schemas.microsoft.com/office/drawing/2014/main" id="{38E3C1FC-83BA-D7B7-0D9C-91D278CE6AD1}"/>
              </a:ext>
            </a:extLst>
          </p:cNvPr>
          <p:cNvSpPr txBox="1">
            <a:spLocks noChangeArrowheads="1"/>
          </p:cNvSpPr>
          <p:nvPr/>
        </p:nvSpPr>
        <p:spPr bwMode="auto">
          <a:xfrm>
            <a:off x="3917950" y="4803775"/>
            <a:ext cx="723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b="1" i="1"/>
              <a:t>v</a:t>
            </a:r>
            <a:r>
              <a:rPr lang="en-US" altLang="en-US" b="1" i="1" baseline="30000"/>
              <a:t>t</a:t>
            </a:r>
            <a:r>
              <a:rPr lang="en-US" altLang="en-US" b="1" i="1" baseline="-25000"/>
              <a:t>i,i</a:t>
            </a:r>
          </a:p>
        </p:txBody>
      </p:sp>
      <p:sp>
        <p:nvSpPr>
          <p:cNvPr id="33811" name="Line 29">
            <a:extLst>
              <a:ext uri="{FF2B5EF4-FFF2-40B4-BE49-F238E27FC236}">
                <a16:creationId xmlns:a16="http://schemas.microsoft.com/office/drawing/2014/main" id="{8A4C9983-9D04-5146-4A07-38FF93AAF3F0}"/>
              </a:ext>
            </a:extLst>
          </p:cNvPr>
          <p:cNvSpPr>
            <a:spLocks noChangeShapeType="1"/>
          </p:cNvSpPr>
          <p:nvPr/>
        </p:nvSpPr>
        <p:spPr bwMode="auto">
          <a:xfrm flipV="1">
            <a:off x="1358900" y="4127500"/>
            <a:ext cx="0" cy="2298700"/>
          </a:xfrm>
          <a:prstGeom prst="line">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33812" name="Text Box 30">
            <a:extLst>
              <a:ext uri="{FF2B5EF4-FFF2-40B4-BE49-F238E27FC236}">
                <a16:creationId xmlns:a16="http://schemas.microsoft.com/office/drawing/2014/main" id="{6E5BBBEB-A8DB-5D10-04B9-F7126B06F77F}"/>
              </a:ext>
            </a:extLst>
          </p:cNvPr>
          <p:cNvSpPr txBox="1">
            <a:spLocks noChangeArrowheads="1"/>
          </p:cNvSpPr>
          <p:nvPr/>
        </p:nvSpPr>
        <p:spPr bwMode="auto">
          <a:xfrm>
            <a:off x="533400" y="4864100"/>
            <a:ext cx="939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defTabSz="914400" eaLnBrk="1" hangingPunct="1">
              <a:spcBef>
                <a:spcPct val="50000"/>
              </a:spcBef>
            </a:pPr>
            <a:r>
              <a:rPr lang="en-US" altLang="en-US"/>
              <a:t>time</a:t>
            </a:r>
          </a:p>
        </p:txBody>
      </p:sp>
      <p:sp>
        <p:nvSpPr>
          <p:cNvPr id="33813" name="Rectangle 14">
            <a:extLst>
              <a:ext uri="{FF2B5EF4-FFF2-40B4-BE49-F238E27FC236}">
                <a16:creationId xmlns:a16="http://schemas.microsoft.com/office/drawing/2014/main" id="{322B7E19-144A-C4DD-6545-3DA6110A871F}"/>
              </a:ext>
            </a:extLst>
          </p:cNvPr>
          <p:cNvSpPr>
            <a:spLocks noChangeArrowheads="1"/>
          </p:cNvSpPr>
          <p:nvPr/>
        </p:nvSpPr>
        <p:spPr bwMode="auto">
          <a:xfrm>
            <a:off x="4043363" y="5854700"/>
            <a:ext cx="868362" cy="889000"/>
          </a:xfrm>
          <a:prstGeom prst="rect">
            <a:avLst/>
          </a:prstGeom>
          <a:solidFill>
            <a:schemeClr val="accent1"/>
          </a:solidFill>
          <a:ln w="50800">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33814" name="Text Box 23">
            <a:extLst>
              <a:ext uri="{FF2B5EF4-FFF2-40B4-BE49-F238E27FC236}">
                <a16:creationId xmlns:a16="http://schemas.microsoft.com/office/drawing/2014/main" id="{F7303B98-CBEA-1E05-8815-28ED449C3ED0}"/>
              </a:ext>
            </a:extLst>
          </p:cNvPr>
          <p:cNvSpPr txBox="1">
            <a:spLocks noChangeArrowheads="1"/>
          </p:cNvSpPr>
          <p:nvPr/>
        </p:nvSpPr>
        <p:spPr bwMode="auto">
          <a:xfrm>
            <a:off x="4211638" y="6024563"/>
            <a:ext cx="1003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b="1" i="1"/>
              <a:t>x</a:t>
            </a:r>
            <a:r>
              <a:rPr lang="en-US" altLang="en-US" b="1" i="1" baseline="30000"/>
              <a:t>t</a:t>
            </a:r>
            <a:r>
              <a:rPr lang="en-US" altLang="en-US" b="1" i="1" baseline="-25000"/>
              <a:t>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0619289E-3A1F-50E8-5BCE-78484EC76C47}"/>
              </a:ext>
            </a:extLst>
          </p:cNvPr>
          <p:cNvSpPr>
            <a:spLocks noChangeArrowheads="1"/>
          </p:cNvSpPr>
          <p:nvPr/>
        </p:nvSpPr>
        <p:spPr bwMode="auto">
          <a:xfrm>
            <a:off x="0" y="4902200"/>
            <a:ext cx="9144000" cy="1092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35843" name="Rectangle 2">
            <a:extLst>
              <a:ext uri="{FF2B5EF4-FFF2-40B4-BE49-F238E27FC236}">
                <a16:creationId xmlns:a16="http://schemas.microsoft.com/office/drawing/2014/main" id="{7735764E-DD20-79FE-A358-47F75F386EA9}"/>
              </a:ext>
            </a:extLst>
          </p:cNvPr>
          <p:cNvSpPr>
            <a:spLocks noGrp="1" noChangeArrowheads="1"/>
          </p:cNvSpPr>
          <p:nvPr>
            <p:ph type="title"/>
          </p:nvPr>
        </p:nvSpPr>
        <p:spPr/>
        <p:txBody>
          <a:bodyPr/>
          <a:lstStyle/>
          <a:p>
            <a:pPr eaLnBrk="1" hangingPunct="1"/>
            <a:r>
              <a:rPr lang="en-US" altLang="en-US"/>
              <a:t>Higher dimensions generalization</a:t>
            </a:r>
          </a:p>
        </p:txBody>
      </p:sp>
      <p:sp>
        <p:nvSpPr>
          <p:cNvPr id="35844" name="Rectangle 3">
            <a:extLst>
              <a:ext uri="{FF2B5EF4-FFF2-40B4-BE49-F238E27FC236}">
                <a16:creationId xmlns:a16="http://schemas.microsoft.com/office/drawing/2014/main" id="{ED6CCE91-2EC7-430C-ED5E-9700529778F1}"/>
              </a:ext>
            </a:extLst>
          </p:cNvPr>
          <p:cNvSpPr>
            <a:spLocks noGrp="1" noChangeArrowheads="1"/>
          </p:cNvSpPr>
          <p:nvPr>
            <p:ph type="body" idx="1"/>
          </p:nvPr>
        </p:nvSpPr>
        <p:spPr>
          <a:xfrm>
            <a:off x="457200" y="1600200"/>
            <a:ext cx="8318500" cy="4525963"/>
          </a:xfrm>
        </p:spPr>
        <p:txBody>
          <a:bodyPr/>
          <a:lstStyle/>
          <a:p>
            <a:pPr eaLnBrk="1" hangingPunct="1"/>
            <a:r>
              <a:rPr lang="en-US" altLang="en-US"/>
              <a:t>Regular 4D grid on top of 3D scan frames </a:t>
            </a:r>
          </a:p>
          <a:p>
            <a:pPr eaLnBrk="1" hangingPunct="1"/>
            <a:r>
              <a:rPr lang="en-US" altLang="en-US"/>
              <a:t>Space-time adjacency relationships:</a:t>
            </a:r>
          </a:p>
          <a:p>
            <a:pPr lvl="1" eaLnBrk="1" hangingPunct="1"/>
            <a:endParaRPr lang="en-US" altLang="en-US">
              <a:ea typeface="ＭＳ Ｐゴシック" panose="020B0600070205080204" pitchFamily="34" charset="-128"/>
            </a:endParaRPr>
          </a:p>
          <a:p>
            <a:pPr eaLnBrk="1" hangingPunct="1"/>
            <a:endParaRPr lang="en-US" altLang="en-US"/>
          </a:p>
        </p:txBody>
      </p:sp>
      <p:pic>
        <p:nvPicPr>
          <p:cNvPr id="35845" name="Picture 4" descr="1D">
            <a:extLst>
              <a:ext uri="{FF2B5EF4-FFF2-40B4-BE49-F238E27FC236}">
                <a16:creationId xmlns:a16="http://schemas.microsoft.com/office/drawing/2014/main" id="{6FE4F9CE-F0C1-EDF8-529A-B355F7B7DAFA}"/>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27000" y="3273425"/>
            <a:ext cx="2352675" cy="173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6" name="Picture 5" descr="2D">
            <a:extLst>
              <a:ext uri="{FF2B5EF4-FFF2-40B4-BE49-F238E27FC236}">
                <a16:creationId xmlns:a16="http://schemas.microsoft.com/office/drawing/2014/main" id="{F44D148F-085E-F46D-C644-8ECBCE8A6E88}"/>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208338" y="3362325"/>
            <a:ext cx="2900362" cy="164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7" name="Picture 6" descr="3D">
            <a:extLst>
              <a:ext uri="{FF2B5EF4-FFF2-40B4-BE49-F238E27FC236}">
                <a16:creationId xmlns:a16="http://schemas.microsoft.com/office/drawing/2014/main" id="{3C1B430F-9891-6056-3343-3BD6EFF6302A}"/>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486525" y="2701925"/>
            <a:ext cx="2505075" cy="293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8" name="Text Box 8">
            <a:extLst>
              <a:ext uri="{FF2B5EF4-FFF2-40B4-BE49-F238E27FC236}">
                <a16:creationId xmlns:a16="http://schemas.microsoft.com/office/drawing/2014/main" id="{7B0DE4E6-F841-DEAB-F23C-0186ADDB9BEB}"/>
              </a:ext>
            </a:extLst>
          </p:cNvPr>
          <p:cNvSpPr txBox="1">
            <a:spLocks noChangeArrowheads="1"/>
          </p:cNvSpPr>
          <p:nvPr/>
        </p:nvSpPr>
        <p:spPr bwMode="auto">
          <a:xfrm>
            <a:off x="152400" y="5297488"/>
            <a:ext cx="825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defTabSz="914400" eaLnBrk="1" hangingPunct="1">
              <a:spcBef>
                <a:spcPct val="50000"/>
              </a:spcBef>
            </a:pPr>
            <a:r>
              <a:rPr lang="en-US" altLang="en-US" b="1"/>
              <a:t>1D</a:t>
            </a:r>
          </a:p>
        </p:txBody>
      </p:sp>
      <p:sp>
        <p:nvSpPr>
          <p:cNvPr id="35849" name="Text Box 9">
            <a:extLst>
              <a:ext uri="{FF2B5EF4-FFF2-40B4-BE49-F238E27FC236}">
                <a16:creationId xmlns:a16="http://schemas.microsoft.com/office/drawing/2014/main" id="{419944E3-8E56-0486-9489-BC32FD420941}"/>
              </a:ext>
            </a:extLst>
          </p:cNvPr>
          <p:cNvSpPr txBox="1">
            <a:spLocks noChangeArrowheads="1"/>
          </p:cNvSpPr>
          <p:nvPr/>
        </p:nvSpPr>
        <p:spPr bwMode="auto">
          <a:xfrm>
            <a:off x="3302000" y="5297488"/>
            <a:ext cx="825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b="1"/>
              <a:t>2D</a:t>
            </a:r>
          </a:p>
        </p:txBody>
      </p:sp>
      <p:sp>
        <p:nvSpPr>
          <p:cNvPr id="35850" name="Text Box 10">
            <a:extLst>
              <a:ext uri="{FF2B5EF4-FFF2-40B4-BE49-F238E27FC236}">
                <a16:creationId xmlns:a16="http://schemas.microsoft.com/office/drawing/2014/main" id="{60D06588-148B-F5F6-5B01-4AC8FAB308D0}"/>
              </a:ext>
            </a:extLst>
          </p:cNvPr>
          <p:cNvSpPr txBox="1">
            <a:spLocks noChangeArrowheads="1"/>
          </p:cNvSpPr>
          <p:nvPr/>
        </p:nvSpPr>
        <p:spPr bwMode="auto">
          <a:xfrm>
            <a:off x="6453188" y="5297488"/>
            <a:ext cx="825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b="1"/>
              <a:t>3D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11">
            <a:extLst>
              <a:ext uri="{FF2B5EF4-FFF2-40B4-BE49-F238E27FC236}">
                <a16:creationId xmlns:a16="http://schemas.microsoft.com/office/drawing/2014/main" id="{1F4E85BD-A94E-A07C-AA4B-80850F33B7AC}"/>
              </a:ext>
            </a:extLst>
          </p:cNvPr>
          <p:cNvSpPr>
            <a:spLocks noChangeArrowheads="1"/>
          </p:cNvSpPr>
          <p:nvPr/>
        </p:nvSpPr>
        <p:spPr bwMode="auto">
          <a:xfrm>
            <a:off x="5283200" y="3937000"/>
            <a:ext cx="533400" cy="546100"/>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37892" name="Rectangle 13">
            <a:extLst>
              <a:ext uri="{FF2B5EF4-FFF2-40B4-BE49-F238E27FC236}">
                <a16:creationId xmlns:a16="http://schemas.microsoft.com/office/drawing/2014/main" id="{043D575B-1819-5E7C-4BF7-B777EBABEEC9}"/>
              </a:ext>
            </a:extLst>
          </p:cNvPr>
          <p:cNvSpPr>
            <a:spLocks noChangeArrowheads="1"/>
          </p:cNvSpPr>
          <p:nvPr/>
        </p:nvSpPr>
        <p:spPr bwMode="auto">
          <a:xfrm>
            <a:off x="6350000" y="3937000"/>
            <a:ext cx="533400" cy="546100"/>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37893" name="Rectangle 2">
            <a:extLst>
              <a:ext uri="{FF2B5EF4-FFF2-40B4-BE49-F238E27FC236}">
                <a16:creationId xmlns:a16="http://schemas.microsoft.com/office/drawing/2014/main" id="{BD4CEF41-D82B-14FA-CE1C-2A42A1D69D25}"/>
              </a:ext>
            </a:extLst>
          </p:cNvPr>
          <p:cNvSpPr>
            <a:spLocks noGrp="1" noChangeArrowheads="1"/>
          </p:cNvSpPr>
          <p:nvPr>
            <p:ph type="title"/>
          </p:nvPr>
        </p:nvSpPr>
        <p:spPr/>
        <p:txBody>
          <a:bodyPr/>
          <a:lstStyle/>
          <a:p>
            <a:pPr eaLnBrk="1" hangingPunct="1"/>
            <a:r>
              <a:rPr lang="en-US" altLang="en-US"/>
              <a:t>FLOW physical constraints</a:t>
            </a:r>
          </a:p>
        </p:txBody>
      </p:sp>
      <p:sp>
        <p:nvSpPr>
          <p:cNvPr id="37894" name="Rectangle 3">
            <a:extLst>
              <a:ext uri="{FF2B5EF4-FFF2-40B4-BE49-F238E27FC236}">
                <a16:creationId xmlns:a16="http://schemas.microsoft.com/office/drawing/2014/main" id="{86E2809C-85B5-285A-7E54-351D9CA69959}"/>
              </a:ext>
            </a:extLst>
          </p:cNvPr>
          <p:cNvSpPr>
            <a:spLocks noGrp="1" noChangeArrowheads="1"/>
          </p:cNvSpPr>
          <p:nvPr>
            <p:ph type="body" idx="1"/>
          </p:nvPr>
        </p:nvSpPr>
        <p:spPr/>
        <p:txBody>
          <a:bodyPr/>
          <a:lstStyle/>
          <a:p>
            <a:pPr eaLnBrk="1" hangingPunct="1"/>
            <a:r>
              <a:rPr lang="en-US" altLang="en-US" b="1"/>
              <a:t>Mass preservation:</a:t>
            </a:r>
            <a:r>
              <a:rPr lang="en-US" altLang="en-US"/>
              <a:t> material in cell equals to material flowing into and out of the cell</a:t>
            </a:r>
          </a:p>
        </p:txBody>
      </p:sp>
      <p:grpSp>
        <p:nvGrpSpPr>
          <p:cNvPr id="37895" name="Group 14">
            <a:extLst>
              <a:ext uri="{FF2B5EF4-FFF2-40B4-BE49-F238E27FC236}">
                <a16:creationId xmlns:a16="http://schemas.microsoft.com/office/drawing/2014/main" id="{13C80B52-66A2-9154-AC4A-0498580CCFAC}"/>
              </a:ext>
            </a:extLst>
          </p:cNvPr>
          <p:cNvGrpSpPr>
            <a:grpSpLocks/>
          </p:cNvGrpSpPr>
          <p:nvPr/>
        </p:nvGrpSpPr>
        <p:grpSpPr bwMode="auto">
          <a:xfrm>
            <a:off x="5283200" y="5130800"/>
            <a:ext cx="1600200" cy="546100"/>
            <a:chOff x="1176" y="3304"/>
            <a:chExt cx="1008" cy="344"/>
          </a:xfrm>
        </p:grpSpPr>
        <p:sp>
          <p:nvSpPr>
            <p:cNvPr id="37920" name="Rectangle 5">
              <a:extLst>
                <a:ext uri="{FF2B5EF4-FFF2-40B4-BE49-F238E27FC236}">
                  <a16:creationId xmlns:a16="http://schemas.microsoft.com/office/drawing/2014/main" id="{EB737F15-FAB6-AA15-AA0E-14E10A0870DF}"/>
                </a:ext>
              </a:extLst>
            </p:cNvPr>
            <p:cNvSpPr>
              <a:spLocks noChangeArrowheads="1"/>
            </p:cNvSpPr>
            <p:nvPr/>
          </p:nvSpPr>
          <p:spPr bwMode="auto">
            <a:xfrm>
              <a:off x="1176" y="3304"/>
              <a:ext cx="336" cy="344"/>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37921" name="Rectangle 6">
              <a:extLst>
                <a:ext uri="{FF2B5EF4-FFF2-40B4-BE49-F238E27FC236}">
                  <a16:creationId xmlns:a16="http://schemas.microsoft.com/office/drawing/2014/main" id="{A43DBC15-FEC8-94AA-B9D5-8C66B33C53E8}"/>
                </a:ext>
              </a:extLst>
            </p:cNvPr>
            <p:cNvSpPr>
              <a:spLocks noChangeArrowheads="1"/>
            </p:cNvSpPr>
            <p:nvPr/>
          </p:nvSpPr>
          <p:spPr bwMode="auto">
            <a:xfrm>
              <a:off x="1512" y="3304"/>
              <a:ext cx="336" cy="344"/>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37922" name="Rectangle 7">
              <a:extLst>
                <a:ext uri="{FF2B5EF4-FFF2-40B4-BE49-F238E27FC236}">
                  <a16:creationId xmlns:a16="http://schemas.microsoft.com/office/drawing/2014/main" id="{4637B5FC-D5C7-BC9B-BF44-9107BE1AB3F4}"/>
                </a:ext>
              </a:extLst>
            </p:cNvPr>
            <p:cNvSpPr>
              <a:spLocks noChangeArrowheads="1"/>
            </p:cNvSpPr>
            <p:nvPr/>
          </p:nvSpPr>
          <p:spPr bwMode="auto">
            <a:xfrm>
              <a:off x="1848" y="3304"/>
              <a:ext cx="336" cy="344"/>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grpSp>
      <p:grpSp>
        <p:nvGrpSpPr>
          <p:cNvPr id="37896" name="Group 15">
            <a:extLst>
              <a:ext uri="{FF2B5EF4-FFF2-40B4-BE49-F238E27FC236}">
                <a16:creationId xmlns:a16="http://schemas.microsoft.com/office/drawing/2014/main" id="{CF92118E-6665-EB96-0E3A-A773EBF5A805}"/>
              </a:ext>
            </a:extLst>
          </p:cNvPr>
          <p:cNvGrpSpPr>
            <a:grpSpLocks/>
          </p:cNvGrpSpPr>
          <p:nvPr/>
        </p:nvGrpSpPr>
        <p:grpSpPr bwMode="auto">
          <a:xfrm>
            <a:off x="5283200" y="2743200"/>
            <a:ext cx="1600200" cy="546100"/>
            <a:chOff x="1160" y="2448"/>
            <a:chExt cx="1008" cy="344"/>
          </a:xfrm>
        </p:grpSpPr>
        <p:sp>
          <p:nvSpPr>
            <p:cNvPr id="37917" name="Rectangle 8">
              <a:extLst>
                <a:ext uri="{FF2B5EF4-FFF2-40B4-BE49-F238E27FC236}">
                  <a16:creationId xmlns:a16="http://schemas.microsoft.com/office/drawing/2014/main" id="{5EAE49AB-5849-F571-1D00-A714269D07DD}"/>
                </a:ext>
              </a:extLst>
            </p:cNvPr>
            <p:cNvSpPr>
              <a:spLocks noChangeArrowheads="1"/>
            </p:cNvSpPr>
            <p:nvPr/>
          </p:nvSpPr>
          <p:spPr bwMode="auto">
            <a:xfrm>
              <a:off x="1160" y="2448"/>
              <a:ext cx="336" cy="344"/>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37918" name="Rectangle 9">
              <a:extLst>
                <a:ext uri="{FF2B5EF4-FFF2-40B4-BE49-F238E27FC236}">
                  <a16:creationId xmlns:a16="http://schemas.microsoft.com/office/drawing/2014/main" id="{85058B16-A7BC-CC01-5F13-9860CE82A25C}"/>
                </a:ext>
              </a:extLst>
            </p:cNvPr>
            <p:cNvSpPr>
              <a:spLocks noChangeArrowheads="1"/>
            </p:cNvSpPr>
            <p:nvPr/>
          </p:nvSpPr>
          <p:spPr bwMode="auto">
            <a:xfrm>
              <a:off x="1496" y="2448"/>
              <a:ext cx="336" cy="344"/>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37919" name="Rectangle 10">
              <a:extLst>
                <a:ext uri="{FF2B5EF4-FFF2-40B4-BE49-F238E27FC236}">
                  <a16:creationId xmlns:a16="http://schemas.microsoft.com/office/drawing/2014/main" id="{D91DE8E9-6552-F30B-0C59-B129CDCE266A}"/>
                </a:ext>
              </a:extLst>
            </p:cNvPr>
            <p:cNvSpPr>
              <a:spLocks noChangeArrowheads="1"/>
            </p:cNvSpPr>
            <p:nvPr/>
          </p:nvSpPr>
          <p:spPr bwMode="auto">
            <a:xfrm>
              <a:off x="1832" y="2448"/>
              <a:ext cx="336" cy="344"/>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grpSp>
      <p:sp>
        <p:nvSpPr>
          <p:cNvPr id="37897" name="Rectangle 12">
            <a:extLst>
              <a:ext uri="{FF2B5EF4-FFF2-40B4-BE49-F238E27FC236}">
                <a16:creationId xmlns:a16="http://schemas.microsoft.com/office/drawing/2014/main" id="{D50E81D2-E9C3-728E-CC4B-0BA2CE6909D9}"/>
              </a:ext>
            </a:extLst>
          </p:cNvPr>
          <p:cNvSpPr>
            <a:spLocks noChangeArrowheads="1"/>
          </p:cNvSpPr>
          <p:nvPr/>
        </p:nvSpPr>
        <p:spPr bwMode="auto">
          <a:xfrm>
            <a:off x="5816600" y="3937000"/>
            <a:ext cx="533400" cy="546100"/>
          </a:xfrm>
          <a:prstGeom prst="rect">
            <a:avLst/>
          </a:prstGeom>
          <a:solidFill>
            <a:schemeClr val="accent1"/>
          </a:solidFill>
          <a:ln w="38100">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37898" name="Line 17">
            <a:extLst>
              <a:ext uri="{FF2B5EF4-FFF2-40B4-BE49-F238E27FC236}">
                <a16:creationId xmlns:a16="http://schemas.microsoft.com/office/drawing/2014/main" id="{B2DC1F2B-9CAD-EC9C-DA7F-8960269AE582}"/>
              </a:ext>
            </a:extLst>
          </p:cNvPr>
          <p:cNvSpPr>
            <a:spLocks noChangeShapeType="1"/>
          </p:cNvSpPr>
          <p:nvPr/>
        </p:nvSpPr>
        <p:spPr bwMode="auto">
          <a:xfrm flipV="1">
            <a:off x="5527675" y="4576763"/>
            <a:ext cx="487363" cy="554037"/>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7899" name="Line 18">
            <a:extLst>
              <a:ext uri="{FF2B5EF4-FFF2-40B4-BE49-F238E27FC236}">
                <a16:creationId xmlns:a16="http://schemas.microsoft.com/office/drawing/2014/main" id="{7DB52BBA-D165-9F88-50FD-166F4A920F2C}"/>
              </a:ext>
            </a:extLst>
          </p:cNvPr>
          <p:cNvSpPr>
            <a:spLocks noChangeShapeType="1"/>
          </p:cNvSpPr>
          <p:nvPr/>
        </p:nvSpPr>
        <p:spPr bwMode="auto">
          <a:xfrm flipH="1" flipV="1">
            <a:off x="6105525" y="4572000"/>
            <a:ext cx="0" cy="54610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7900" name="Line 19">
            <a:extLst>
              <a:ext uri="{FF2B5EF4-FFF2-40B4-BE49-F238E27FC236}">
                <a16:creationId xmlns:a16="http://schemas.microsoft.com/office/drawing/2014/main" id="{E9B2EEEB-4247-82C9-127E-D7727298A043}"/>
              </a:ext>
            </a:extLst>
          </p:cNvPr>
          <p:cNvSpPr>
            <a:spLocks noChangeShapeType="1"/>
          </p:cNvSpPr>
          <p:nvPr/>
        </p:nvSpPr>
        <p:spPr bwMode="auto">
          <a:xfrm flipH="1" flipV="1">
            <a:off x="6210300" y="4573588"/>
            <a:ext cx="431800" cy="557212"/>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7901" name="Line 20">
            <a:extLst>
              <a:ext uri="{FF2B5EF4-FFF2-40B4-BE49-F238E27FC236}">
                <a16:creationId xmlns:a16="http://schemas.microsoft.com/office/drawing/2014/main" id="{802A3BC9-883E-EC73-830B-A2F1AA92A98E}"/>
              </a:ext>
            </a:extLst>
          </p:cNvPr>
          <p:cNvSpPr>
            <a:spLocks noChangeShapeType="1"/>
          </p:cNvSpPr>
          <p:nvPr/>
        </p:nvSpPr>
        <p:spPr bwMode="auto">
          <a:xfrm flipH="1" flipV="1">
            <a:off x="5491163" y="3357563"/>
            <a:ext cx="512762" cy="57785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7902" name="Line 21">
            <a:extLst>
              <a:ext uri="{FF2B5EF4-FFF2-40B4-BE49-F238E27FC236}">
                <a16:creationId xmlns:a16="http://schemas.microsoft.com/office/drawing/2014/main" id="{16648506-8AFD-C902-C563-952A2E72B2C7}"/>
              </a:ext>
            </a:extLst>
          </p:cNvPr>
          <p:cNvSpPr>
            <a:spLocks noChangeShapeType="1"/>
          </p:cNvSpPr>
          <p:nvPr/>
        </p:nvSpPr>
        <p:spPr bwMode="auto">
          <a:xfrm flipH="1" flipV="1">
            <a:off x="6067425" y="3338513"/>
            <a:ext cx="0" cy="598487"/>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7903" name="Line 22">
            <a:extLst>
              <a:ext uri="{FF2B5EF4-FFF2-40B4-BE49-F238E27FC236}">
                <a16:creationId xmlns:a16="http://schemas.microsoft.com/office/drawing/2014/main" id="{92BDD226-6A52-3EDE-5AFE-226F12A73C3D}"/>
              </a:ext>
            </a:extLst>
          </p:cNvPr>
          <p:cNvSpPr>
            <a:spLocks noChangeShapeType="1"/>
          </p:cNvSpPr>
          <p:nvPr/>
        </p:nvSpPr>
        <p:spPr bwMode="auto">
          <a:xfrm flipV="1">
            <a:off x="6108700" y="3330575"/>
            <a:ext cx="487363" cy="604838"/>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7904" name="Oval 23">
            <a:extLst>
              <a:ext uri="{FF2B5EF4-FFF2-40B4-BE49-F238E27FC236}">
                <a16:creationId xmlns:a16="http://schemas.microsoft.com/office/drawing/2014/main" id="{4534E37E-9FC3-2D12-2C03-ABE1F207CD2C}"/>
              </a:ext>
            </a:extLst>
          </p:cNvPr>
          <p:cNvSpPr>
            <a:spLocks noChangeArrowheads="1"/>
          </p:cNvSpPr>
          <p:nvPr/>
        </p:nvSpPr>
        <p:spPr bwMode="auto">
          <a:xfrm>
            <a:off x="5695950" y="4810125"/>
            <a:ext cx="133350" cy="133350"/>
          </a:xfrm>
          <a:prstGeom prst="ellipse">
            <a:avLst/>
          </a:prstGeom>
          <a:solidFill>
            <a:schemeClr val="fo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914400" eaLnBrk="1" hangingPunct="1"/>
            <a:endParaRPr lang="en-US" altLang="en-US" sz="1800"/>
          </a:p>
        </p:txBody>
      </p:sp>
      <p:sp>
        <p:nvSpPr>
          <p:cNvPr id="37905" name="Oval 24">
            <a:extLst>
              <a:ext uri="{FF2B5EF4-FFF2-40B4-BE49-F238E27FC236}">
                <a16:creationId xmlns:a16="http://schemas.microsoft.com/office/drawing/2014/main" id="{54A60F4D-4162-1200-42D1-DE9D173D210A}"/>
              </a:ext>
            </a:extLst>
          </p:cNvPr>
          <p:cNvSpPr>
            <a:spLocks noChangeArrowheads="1"/>
          </p:cNvSpPr>
          <p:nvPr/>
        </p:nvSpPr>
        <p:spPr bwMode="auto">
          <a:xfrm>
            <a:off x="6038850" y="4810125"/>
            <a:ext cx="133350" cy="133350"/>
          </a:xfrm>
          <a:prstGeom prst="ellipse">
            <a:avLst/>
          </a:prstGeom>
          <a:solidFill>
            <a:schemeClr val="fo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endParaRPr lang="en-US" altLang="en-US" sz="1800"/>
          </a:p>
        </p:txBody>
      </p:sp>
      <p:sp>
        <p:nvSpPr>
          <p:cNvPr id="37906" name="Oval 25">
            <a:extLst>
              <a:ext uri="{FF2B5EF4-FFF2-40B4-BE49-F238E27FC236}">
                <a16:creationId xmlns:a16="http://schemas.microsoft.com/office/drawing/2014/main" id="{34513345-D322-9262-9E55-637D605C1CB5}"/>
              </a:ext>
            </a:extLst>
          </p:cNvPr>
          <p:cNvSpPr>
            <a:spLocks noChangeArrowheads="1"/>
          </p:cNvSpPr>
          <p:nvPr/>
        </p:nvSpPr>
        <p:spPr bwMode="auto">
          <a:xfrm>
            <a:off x="6372225" y="4810125"/>
            <a:ext cx="133350" cy="133350"/>
          </a:xfrm>
          <a:prstGeom prst="ellipse">
            <a:avLst/>
          </a:prstGeom>
          <a:solidFill>
            <a:schemeClr val="fo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endParaRPr lang="en-US" altLang="en-US" sz="1800"/>
          </a:p>
        </p:txBody>
      </p:sp>
      <p:sp>
        <p:nvSpPr>
          <p:cNvPr id="37907" name="Oval 26">
            <a:extLst>
              <a:ext uri="{FF2B5EF4-FFF2-40B4-BE49-F238E27FC236}">
                <a16:creationId xmlns:a16="http://schemas.microsoft.com/office/drawing/2014/main" id="{1E0A276A-EE9F-910A-79C6-CC7F6D43C8CF}"/>
              </a:ext>
            </a:extLst>
          </p:cNvPr>
          <p:cNvSpPr>
            <a:spLocks noChangeArrowheads="1"/>
          </p:cNvSpPr>
          <p:nvPr/>
        </p:nvSpPr>
        <p:spPr bwMode="auto">
          <a:xfrm>
            <a:off x="5635625" y="3524250"/>
            <a:ext cx="222250" cy="222250"/>
          </a:xfrm>
          <a:prstGeom prst="ellipse">
            <a:avLst/>
          </a:prstGeom>
          <a:solidFill>
            <a:schemeClr val="fo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endParaRPr lang="en-US" altLang="en-US" sz="1800"/>
          </a:p>
        </p:txBody>
      </p:sp>
      <p:sp>
        <p:nvSpPr>
          <p:cNvPr id="37908" name="Oval 27">
            <a:extLst>
              <a:ext uri="{FF2B5EF4-FFF2-40B4-BE49-F238E27FC236}">
                <a16:creationId xmlns:a16="http://schemas.microsoft.com/office/drawing/2014/main" id="{2C0AAE1E-DBB6-01DC-ABC9-FF53D3BBEF15}"/>
              </a:ext>
            </a:extLst>
          </p:cNvPr>
          <p:cNvSpPr>
            <a:spLocks noChangeArrowheads="1"/>
          </p:cNvSpPr>
          <p:nvPr/>
        </p:nvSpPr>
        <p:spPr bwMode="auto">
          <a:xfrm>
            <a:off x="5991225" y="3524250"/>
            <a:ext cx="133350" cy="133350"/>
          </a:xfrm>
          <a:prstGeom prst="ellipse">
            <a:avLst/>
          </a:prstGeom>
          <a:solidFill>
            <a:schemeClr val="fo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endParaRPr lang="en-US" altLang="en-US" sz="1800"/>
          </a:p>
        </p:txBody>
      </p:sp>
      <p:sp>
        <p:nvSpPr>
          <p:cNvPr id="37909" name="Oval 28">
            <a:extLst>
              <a:ext uri="{FF2B5EF4-FFF2-40B4-BE49-F238E27FC236}">
                <a16:creationId xmlns:a16="http://schemas.microsoft.com/office/drawing/2014/main" id="{68384810-9C81-53AE-6958-12763D7C50E8}"/>
              </a:ext>
            </a:extLst>
          </p:cNvPr>
          <p:cNvSpPr>
            <a:spLocks noChangeArrowheads="1"/>
          </p:cNvSpPr>
          <p:nvPr/>
        </p:nvSpPr>
        <p:spPr bwMode="auto">
          <a:xfrm>
            <a:off x="6184900" y="3448050"/>
            <a:ext cx="374650" cy="374650"/>
          </a:xfrm>
          <a:prstGeom prst="ellipse">
            <a:avLst/>
          </a:prstGeom>
          <a:solidFill>
            <a:schemeClr val="fo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endParaRPr lang="en-US" altLang="en-US" sz="1800"/>
          </a:p>
        </p:txBody>
      </p:sp>
      <p:sp>
        <p:nvSpPr>
          <p:cNvPr id="37910" name="Oval 32">
            <a:extLst>
              <a:ext uri="{FF2B5EF4-FFF2-40B4-BE49-F238E27FC236}">
                <a16:creationId xmlns:a16="http://schemas.microsoft.com/office/drawing/2014/main" id="{67CBB6B7-74C6-0FAF-2ABD-31CADA27B2FF}"/>
              </a:ext>
            </a:extLst>
          </p:cNvPr>
          <p:cNvSpPr>
            <a:spLocks noChangeArrowheads="1"/>
          </p:cNvSpPr>
          <p:nvPr/>
        </p:nvSpPr>
        <p:spPr bwMode="auto">
          <a:xfrm>
            <a:off x="5538788" y="4681538"/>
            <a:ext cx="374650" cy="374650"/>
          </a:xfrm>
          <a:prstGeom prst="ellipse">
            <a:avLst/>
          </a:prstGeom>
          <a:solidFill>
            <a:schemeClr val="fo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endParaRPr lang="en-US" altLang="en-US" sz="1800"/>
          </a:p>
        </p:txBody>
      </p:sp>
      <p:sp>
        <p:nvSpPr>
          <p:cNvPr id="37911" name="Oval 33">
            <a:extLst>
              <a:ext uri="{FF2B5EF4-FFF2-40B4-BE49-F238E27FC236}">
                <a16:creationId xmlns:a16="http://schemas.microsoft.com/office/drawing/2014/main" id="{B69FEB8C-4EEB-E0D1-4C81-7F06DEBC66D4}"/>
              </a:ext>
            </a:extLst>
          </p:cNvPr>
          <p:cNvSpPr>
            <a:spLocks noChangeArrowheads="1"/>
          </p:cNvSpPr>
          <p:nvPr/>
        </p:nvSpPr>
        <p:spPr bwMode="auto">
          <a:xfrm>
            <a:off x="6005513" y="4757738"/>
            <a:ext cx="222250" cy="222250"/>
          </a:xfrm>
          <a:prstGeom prst="ellipse">
            <a:avLst/>
          </a:prstGeom>
          <a:solidFill>
            <a:schemeClr val="fo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endParaRPr lang="en-US" altLang="en-US" sz="1800"/>
          </a:p>
        </p:txBody>
      </p:sp>
      <p:sp>
        <p:nvSpPr>
          <p:cNvPr id="37912" name="Oval 34">
            <a:extLst>
              <a:ext uri="{FF2B5EF4-FFF2-40B4-BE49-F238E27FC236}">
                <a16:creationId xmlns:a16="http://schemas.microsoft.com/office/drawing/2014/main" id="{B601B24A-367B-6694-1E90-E717972F363D}"/>
              </a:ext>
            </a:extLst>
          </p:cNvPr>
          <p:cNvSpPr>
            <a:spLocks noChangeArrowheads="1"/>
          </p:cNvSpPr>
          <p:nvPr/>
        </p:nvSpPr>
        <p:spPr bwMode="auto">
          <a:xfrm>
            <a:off x="5832475" y="3952875"/>
            <a:ext cx="374650" cy="374650"/>
          </a:xfrm>
          <a:prstGeom prst="ellipse">
            <a:avLst/>
          </a:prstGeom>
          <a:solidFill>
            <a:schemeClr val="fo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endParaRPr lang="en-US" altLang="en-US" sz="1800"/>
          </a:p>
        </p:txBody>
      </p:sp>
      <p:sp>
        <p:nvSpPr>
          <p:cNvPr id="37913" name="Oval 35">
            <a:extLst>
              <a:ext uri="{FF2B5EF4-FFF2-40B4-BE49-F238E27FC236}">
                <a16:creationId xmlns:a16="http://schemas.microsoft.com/office/drawing/2014/main" id="{C9578E86-8B98-54DD-DE71-A1DAF9ECC200}"/>
              </a:ext>
            </a:extLst>
          </p:cNvPr>
          <p:cNvSpPr>
            <a:spLocks noChangeArrowheads="1"/>
          </p:cNvSpPr>
          <p:nvPr/>
        </p:nvSpPr>
        <p:spPr bwMode="auto">
          <a:xfrm>
            <a:off x="6115050" y="4238625"/>
            <a:ext cx="222250" cy="222250"/>
          </a:xfrm>
          <a:prstGeom prst="ellipse">
            <a:avLst/>
          </a:prstGeom>
          <a:solidFill>
            <a:schemeClr val="fo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endParaRPr lang="en-US" altLang="en-US" sz="1800"/>
          </a:p>
        </p:txBody>
      </p:sp>
      <p:sp>
        <p:nvSpPr>
          <p:cNvPr id="37914" name="Oval 36">
            <a:extLst>
              <a:ext uri="{FF2B5EF4-FFF2-40B4-BE49-F238E27FC236}">
                <a16:creationId xmlns:a16="http://schemas.microsoft.com/office/drawing/2014/main" id="{4B0CAB46-516B-2D43-DC4E-1F29DEDCC6E9}"/>
              </a:ext>
            </a:extLst>
          </p:cNvPr>
          <p:cNvSpPr>
            <a:spLocks noChangeArrowheads="1"/>
          </p:cNvSpPr>
          <p:nvPr/>
        </p:nvSpPr>
        <p:spPr bwMode="auto">
          <a:xfrm>
            <a:off x="6196013" y="3960813"/>
            <a:ext cx="133350" cy="133350"/>
          </a:xfrm>
          <a:prstGeom prst="ellipse">
            <a:avLst/>
          </a:prstGeom>
          <a:solidFill>
            <a:schemeClr val="fo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endParaRPr lang="en-US" altLang="en-US" sz="1800"/>
          </a:p>
        </p:txBody>
      </p:sp>
      <p:graphicFrame>
        <p:nvGraphicFramePr>
          <p:cNvPr id="37890" name="Object 2">
            <a:extLst>
              <a:ext uri="{FF2B5EF4-FFF2-40B4-BE49-F238E27FC236}">
                <a16:creationId xmlns:a16="http://schemas.microsoft.com/office/drawing/2014/main" id="{D6841A25-F403-8642-C2E1-E15A07986A2B}"/>
              </a:ext>
            </a:extLst>
          </p:cNvPr>
          <p:cNvGraphicFramePr>
            <a:graphicFrameLocks noChangeAspect="1"/>
          </p:cNvGraphicFramePr>
          <p:nvPr/>
        </p:nvGraphicFramePr>
        <p:xfrm>
          <a:off x="1800225" y="3402013"/>
          <a:ext cx="2492375" cy="1684337"/>
        </p:xfrm>
        <a:graphic>
          <a:graphicData uri="http://schemas.openxmlformats.org/presentationml/2006/ole">
            <mc:AlternateContent xmlns:mc="http://schemas.openxmlformats.org/markup-compatibility/2006">
              <mc:Choice xmlns:v="urn:schemas-microsoft-com:vml" Requires="v">
                <p:oleObj name="Equation" r:id="rId3" imgW="19900900" imgH="13462000" progId="Equation.3">
                  <p:embed/>
                </p:oleObj>
              </mc:Choice>
              <mc:Fallback>
                <p:oleObj name="Equation" r:id="rId3" imgW="19900900" imgH="13462000"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0225" y="3402013"/>
                        <a:ext cx="2492375" cy="16843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7915" name="Line 40">
            <a:extLst>
              <a:ext uri="{FF2B5EF4-FFF2-40B4-BE49-F238E27FC236}">
                <a16:creationId xmlns:a16="http://schemas.microsoft.com/office/drawing/2014/main" id="{7CCD25E3-B376-B272-4967-CFEE6E517D8B}"/>
              </a:ext>
            </a:extLst>
          </p:cNvPr>
          <p:cNvSpPr>
            <a:spLocks noChangeShapeType="1"/>
          </p:cNvSpPr>
          <p:nvPr/>
        </p:nvSpPr>
        <p:spPr bwMode="auto">
          <a:xfrm flipV="1">
            <a:off x="8013700" y="3022600"/>
            <a:ext cx="0" cy="2298700"/>
          </a:xfrm>
          <a:prstGeom prst="line">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37916" name="Text Box 41">
            <a:extLst>
              <a:ext uri="{FF2B5EF4-FFF2-40B4-BE49-F238E27FC236}">
                <a16:creationId xmlns:a16="http://schemas.microsoft.com/office/drawing/2014/main" id="{5B167F36-7CBB-0913-50AA-CA08417FFF9D}"/>
              </a:ext>
            </a:extLst>
          </p:cNvPr>
          <p:cNvSpPr txBox="1">
            <a:spLocks noChangeArrowheads="1"/>
          </p:cNvSpPr>
          <p:nvPr/>
        </p:nvSpPr>
        <p:spPr bwMode="auto">
          <a:xfrm>
            <a:off x="7988300" y="3771900"/>
            <a:ext cx="939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a:t>time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
            <a:extLst>
              <a:ext uri="{FF2B5EF4-FFF2-40B4-BE49-F238E27FC236}">
                <a16:creationId xmlns:a16="http://schemas.microsoft.com/office/drawing/2014/main" id="{FEB300B7-D30A-27BE-574B-FE01C0B1DAAD}"/>
              </a:ext>
            </a:extLst>
          </p:cNvPr>
          <p:cNvSpPr>
            <a:spLocks noGrp="1" noChangeArrowheads="1"/>
          </p:cNvSpPr>
          <p:nvPr>
            <p:ph type="title"/>
          </p:nvPr>
        </p:nvSpPr>
        <p:spPr/>
        <p:txBody>
          <a:bodyPr/>
          <a:lstStyle/>
          <a:p>
            <a:pPr eaLnBrk="1" hangingPunct="1"/>
            <a:r>
              <a:rPr lang="en-US" altLang="en-US"/>
              <a:t>FLOW physical constraints</a:t>
            </a:r>
          </a:p>
        </p:txBody>
      </p:sp>
      <p:sp>
        <p:nvSpPr>
          <p:cNvPr id="39940" name="Rectangle 3">
            <a:extLst>
              <a:ext uri="{FF2B5EF4-FFF2-40B4-BE49-F238E27FC236}">
                <a16:creationId xmlns:a16="http://schemas.microsoft.com/office/drawing/2014/main" id="{E186B6CC-EDBA-79BF-5BD8-5A5CCD3505B4}"/>
              </a:ext>
            </a:extLst>
          </p:cNvPr>
          <p:cNvSpPr>
            <a:spLocks noGrp="1" noChangeArrowheads="1"/>
          </p:cNvSpPr>
          <p:nvPr>
            <p:ph type="body" idx="1"/>
          </p:nvPr>
        </p:nvSpPr>
        <p:spPr/>
        <p:txBody>
          <a:bodyPr/>
          <a:lstStyle/>
          <a:p>
            <a:pPr eaLnBrk="1" hangingPunct="1"/>
            <a:r>
              <a:rPr lang="en-US" altLang="en-US" b="1"/>
              <a:t>Spatial continuity:</a:t>
            </a:r>
            <a:r>
              <a:rPr lang="en-US" altLang="en-US"/>
              <a:t> values spatially adjacent to be identical everywhere, except across boundaries</a:t>
            </a:r>
          </a:p>
        </p:txBody>
      </p:sp>
      <p:grpSp>
        <p:nvGrpSpPr>
          <p:cNvPr id="39941" name="Group 28">
            <a:extLst>
              <a:ext uri="{FF2B5EF4-FFF2-40B4-BE49-F238E27FC236}">
                <a16:creationId xmlns:a16="http://schemas.microsoft.com/office/drawing/2014/main" id="{19DB6B1F-07E7-D8C3-A2DB-D2E8591D0CB8}"/>
              </a:ext>
            </a:extLst>
          </p:cNvPr>
          <p:cNvGrpSpPr>
            <a:grpSpLocks/>
          </p:cNvGrpSpPr>
          <p:nvPr/>
        </p:nvGrpSpPr>
        <p:grpSpPr bwMode="auto">
          <a:xfrm>
            <a:off x="2273300" y="4048125"/>
            <a:ext cx="1600200" cy="1622425"/>
            <a:chOff x="1024" y="2206"/>
            <a:chExt cx="1008" cy="1022"/>
          </a:xfrm>
        </p:grpSpPr>
        <p:sp>
          <p:nvSpPr>
            <p:cNvPr id="39958" name="Rectangle 5">
              <a:extLst>
                <a:ext uri="{FF2B5EF4-FFF2-40B4-BE49-F238E27FC236}">
                  <a16:creationId xmlns:a16="http://schemas.microsoft.com/office/drawing/2014/main" id="{997A75AF-36BF-58CA-FB1C-FB0E72FBBB59}"/>
                </a:ext>
              </a:extLst>
            </p:cNvPr>
            <p:cNvSpPr>
              <a:spLocks noChangeArrowheads="1"/>
            </p:cNvSpPr>
            <p:nvPr/>
          </p:nvSpPr>
          <p:spPr bwMode="auto">
            <a:xfrm>
              <a:off x="1024" y="2206"/>
              <a:ext cx="336" cy="344"/>
            </a:xfrm>
            <a:prstGeom prst="rect">
              <a:avLst/>
            </a:prstGeom>
            <a:solidFill>
              <a:srgbClr val="EAEAEA"/>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39959" name="Rectangle 6">
              <a:extLst>
                <a:ext uri="{FF2B5EF4-FFF2-40B4-BE49-F238E27FC236}">
                  <a16:creationId xmlns:a16="http://schemas.microsoft.com/office/drawing/2014/main" id="{DA0B0784-DBCB-1E36-6755-7AAC78D10250}"/>
                </a:ext>
              </a:extLst>
            </p:cNvPr>
            <p:cNvSpPr>
              <a:spLocks noChangeArrowheads="1"/>
            </p:cNvSpPr>
            <p:nvPr/>
          </p:nvSpPr>
          <p:spPr bwMode="auto">
            <a:xfrm>
              <a:off x="1360" y="2206"/>
              <a:ext cx="336" cy="344"/>
            </a:xfrm>
            <a:prstGeom prst="rect">
              <a:avLst/>
            </a:prstGeom>
            <a:solidFill>
              <a:schemeClr val="bg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39960" name="Rectangle 7">
              <a:extLst>
                <a:ext uri="{FF2B5EF4-FFF2-40B4-BE49-F238E27FC236}">
                  <a16:creationId xmlns:a16="http://schemas.microsoft.com/office/drawing/2014/main" id="{C754D504-54EF-5141-9462-747498C10664}"/>
                </a:ext>
              </a:extLst>
            </p:cNvPr>
            <p:cNvSpPr>
              <a:spLocks noChangeArrowheads="1"/>
            </p:cNvSpPr>
            <p:nvPr/>
          </p:nvSpPr>
          <p:spPr bwMode="auto">
            <a:xfrm>
              <a:off x="1696" y="2206"/>
              <a:ext cx="336" cy="344"/>
            </a:xfrm>
            <a:prstGeom prst="rect">
              <a:avLst/>
            </a:prstGeom>
            <a:solidFill>
              <a:srgbClr val="333333"/>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39961" name="Rectangle 9">
              <a:extLst>
                <a:ext uri="{FF2B5EF4-FFF2-40B4-BE49-F238E27FC236}">
                  <a16:creationId xmlns:a16="http://schemas.microsoft.com/office/drawing/2014/main" id="{493FFCF2-6D6A-525F-11F3-551C218A8668}"/>
                </a:ext>
              </a:extLst>
            </p:cNvPr>
            <p:cNvSpPr>
              <a:spLocks noChangeArrowheads="1"/>
            </p:cNvSpPr>
            <p:nvPr/>
          </p:nvSpPr>
          <p:spPr bwMode="auto">
            <a:xfrm>
              <a:off x="1024" y="2542"/>
              <a:ext cx="336" cy="344"/>
            </a:xfrm>
            <a:prstGeom prst="rect">
              <a:avLst/>
            </a:prstGeom>
            <a:solidFill>
              <a:schemeClr val="bg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39962" name="Rectangle 10">
              <a:extLst>
                <a:ext uri="{FF2B5EF4-FFF2-40B4-BE49-F238E27FC236}">
                  <a16:creationId xmlns:a16="http://schemas.microsoft.com/office/drawing/2014/main" id="{4A6DF98F-EC25-94A9-4CC5-C63CC6460282}"/>
                </a:ext>
              </a:extLst>
            </p:cNvPr>
            <p:cNvSpPr>
              <a:spLocks noChangeArrowheads="1"/>
            </p:cNvSpPr>
            <p:nvPr/>
          </p:nvSpPr>
          <p:spPr bwMode="auto">
            <a:xfrm>
              <a:off x="1360" y="2542"/>
              <a:ext cx="336" cy="344"/>
            </a:xfrm>
            <a:prstGeom prst="rect">
              <a:avLst/>
            </a:prstGeom>
            <a:solidFill>
              <a:srgbClr val="969696"/>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39963" name="Rectangle 11">
              <a:extLst>
                <a:ext uri="{FF2B5EF4-FFF2-40B4-BE49-F238E27FC236}">
                  <a16:creationId xmlns:a16="http://schemas.microsoft.com/office/drawing/2014/main" id="{A7759B39-3959-ECEB-A6BD-C3DAB93C73B5}"/>
                </a:ext>
              </a:extLst>
            </p:cNvPr>
            <p:cNvSpPr>
              <a:spLocks noChangeArrowheads="1"/>
            </p:cNvSpPr>
            <p:nvPr/>
          </p:nvSpPr>
          <p:spPr bwMode="auto">
            <a:xfrm>
              <a:off x="1696" y="2542"/>
              <a:ext cx="336" cy="344"/>
            </a:xfrm>
            <a:prstGeom prst="rect">
              <a:avLst/>
            </a:prstGeom>
            <a:solidFill>
              <a:srgbClr val="C0C0C0"/>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39964" name="Rectangle 13">
              <a:extLst>
                <a:ext uri="{FF2B5EF4-FFF2-40B4-BE49-F238E27FC236}">
                  <a16:creationId xmlns:a16="http://schemas.microsoft.com/office/drawing/2014/main" id="{DEFED015-6FBE-CAE6-076D-7786A6530622}"/>
                </a:ext>
              </a:extLst>
            </p:cNvPr>
            <p:cNvSpPr>
              <a:spLocks noChangeArrowheads="1"/>
            </p:cNvSpPr>
            <p:nvPr/>
          </p:nvSpPr>
          <p:spPr bwMode="auto">
            <a:xfrm>
              <a:off x="1024" y="2884"/>
              <a:ext cx="336" cy="344"/>
            </a:xfrm>
            <a:prstGeom prst="rect">
              <a:avLst/>
            </a:prstGeom>
            <a:solidFill>
              <a:srgbClr val="C0C0C0"/>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39965" name="Rectangle 14">
              <a:extLst>
                <a:ext uri="{FF2B5EF4-FFF2-40B4-BE49-F238E27FC236}">
                  <a16:creationId xmlns:a16="http://schemas.microsoft.com/office/drawing/2014/main" id="{21CCA9B0-7FBB-8F5C-D6A2-071B775CAA88}"/>
                </a:ext>
              </a:extLst>
            </p:cNvPr>
            <p:cNvSpPr>
              <a:spLocks noChangeArrowheads="1"/>
            </p:cNvSpPr>
            <p:nvPr/>
          </p:nvSpPr>
          <p:spPr bwMode="auto">
            <a:xfrm>
              <a:off x="1360" y="2884"/>
              <a:ext cx="336" cy="344"/>
            </a:xfrm>
            <a:prstGeom prst="rect">
              <a:avLst/>
            </a:prstGeom>
            <a:solidFill>
              <a:srgbClr val="333333"/>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39966" name="Rectangle 15">
              <a:extLst>
                <a:ext uri="{FF2B5EF4-FFF2-40B4-BE49-F238E27FC236}">
                  <a16:creationId xmlns:a16="http://schemas.microsoft.com/office/drawing/2014/main" id="{7F61328D-58F7-5641-1B14-5E1D9C0DD6D7}"/>
                </a:ext>
              </a:extLst>
            </p:cNvPr>
            <p:cNvSpPr>
              <a:spLocks noChangeArrowheads="1"/>
            </p:cNvSpPr>
            <p:nvPr/>
          </p:nvSpPr>
          <p:spPr bwMode="auto">
            <a:xfrm>
              <a:off x="1696" y="2884"/>
              <a:ext cx="336" cy="344"/>
            </a:xfrm>
            <a:prstGeom prst="rect">
              <a:avLst/>
            </a:prstGeom>
            <a:solidFill>
              <a:srgbClr val="808080"/>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grpSp>
      <p:grpSp>
        <p:nvGrpSpPr>
          <p:cNvPr id="39942" name="Group 25">
            <a:extLst>
              <a:ext uri="{FF2B5EF4-FFF2-40B4-BE49-F238E27FC236}">
                <a16:creationId xmlns:a16="http://schemas.microsoft.com/office/drawing/2014/main" id="{D8C811D9-C981-308B-07B4-1B8E804C5014}"/>
              </a:ext>
            </a:extLst>
          </p:cNvPr>
          <p:cNvGrpSpPr>
            <a:grpSpLocks/>
          </p:cNvGrpSpPr>
          <p:nvPr/>
        </p:nvGrpSpPr>
        <p:grpSpPr bwMode="auto">
          <a:xfrm>
            <a:off x="5511800" y="4048125"/>
            <a:ext cx="1600200" cy="1622425"/>
            <a:chOff x="3424" y="2206"/>
            <a:chExt cx="1008" cy="1022"/>
          </a:xfrm>
        </p:grpSpPr>
        <p:sp>
          <p:nvSpPr>
            <p:cNvPr id="39949" name="Rectangle 16">
              <a:extLst>
                <a:ext uri="{FF2B5EF4-FFF2-40B4-BE49-F238E27FC236}">
                  <a16:creationId xmlns:a16="http://schemas.microsoft.com/office/drawing/2014/main" id="{B1085CE1-1204-0598-C65C-62BF2203ACA9}"/>
                </a:ext>
              </a:extLst>
            </p:cNvPr>
            <p:cNvSpPr>
              <a:spLocks noChangeArrowheads="1"/>
            </p:cNvSpPr>
            <p:nvPr/>
          </p:nvSpPr>
          <p:spPr bwMode="auto">
            <a:xfrm>
              <a:off x="3424" y="2206"/>
              <a:ext cx="336" cy="344"/>
            </a:xfrm>
            <a:prstGeom prst="rect">
              <a:avLst/>
            </a:prstGeom>
            <a:solidFill>
              <a:schemeClr val="bg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39950" name="Rectangle 17">
              <a:extLst>
                <a:ext uri="{FF2B5EF4-FFF2-40B4-BE49-F238E27FC236}">
                  <a16:creationId xmlns:a16="http://schemas.microsoft.com/office/drawing/2014/main" id="{36D0B8CE-D0BF-FE25-6723-F9EB193C1BC1}"/>
                </a:ext>
              </a:extLst>
            </p:cNvPr>
            <p:cNvSpPr>
              <a:spLocks noChangeArrowheads="1"/>
            </p:cNvSpPr>
            <p:nvPr/>
          </p:nvSpPr>
          <p:spPr bwMode="auto">
            <a:xfrm>
              <a:off x="3760" y="2206"/>
              <a:ext cx="336" cy="344"/>
            </a:xfrm>
            <a:prstGeom prst="rect">
              <a:avLst/>
            </a:prstGeom>
            <a:solidFill>
              <a:schemeClr val="bg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39951" name="Rectangle 18">
              <a:extLst>
                <a:ext uri="{FF2B5EF4-FFF2-40B4-BE49-F238E27FC236}">
                  <a16:creationId xmlns:a16="http://schemas.microsoft.com/office/drawing/2014/main" id="{D58271D2-BB8C-2E86-10F5-A1596C5757DF}"/>
                </a:ext>
              </a:extLst>
            </p:cNvPr>
            <p:cNvSpPr>
              <a:spLocks noChangeArrowheads="1"/>
            </p:cNvSpPr>
            <p:nvPr/>
          </p:nvSpPr>
          <p:spPr bwMode="auto">
            <a:xfrm>
              <a:off x="4096" y="2206"/>
              <a:ext cx="336" cy="344"/>
            </a:xfrm>
            <a:prstGeom prst="rect">
              <a:avLst/>
            </a:prstGeom>
            <a:solidFill>
              <a:schemeClr val="tx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39952" name="Rectangle 19">
              <a:extLst>
                <a:ext uri="{FF2B5EF4-FFF2-40B4-BE49-F238E27FC236}">
                  <a16:creationId xmlns:a16="http://schemas.microsoft.com/office/drawing/2014/main" id="{4C5B3CA2-4B12-50E4-F46D-F660CA1FAFC6}"/>
                </a:ext>
              </a:extLst>
            </p:cNvPr>
            <p:cNvSpPr>
              <a:spLocks noChangeArrowheads="1"/>
            </p:cNvSpPr>
            <p:nvPr/>
          </p:nvSpPr>
          <p:spPr bwMode="auto">
            <a:xfrm>
              <a:off x="3424" y="2542"/>
              <a:ext cx="336" cy="344"/>
            </a:xfrm>
            <a:prstGeom prst="rect">
              <a:avLst/>
            </a:prstGeom>
            <a:solidFill>
              <a:schemeClr val="bg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39953" name="Rectangle 20">
              <a:extLst>
                <a:ext uri="{FF2B5EF4-FFF2-40B4-BE49-F238E27FC236}">
                  <a16:creationId xmlns:a16="http://schemas.microsoft.com/office/drawing/2014/main" id="{CF7A0A77-C2D4-1C72-07AE-99D2283C30EF}"/>
                </a:ext>
              </a:extLst>
            </p:cNvPr>
            <p:cNvSpPr>
              <a:spLocks noChangeArrowheads="1"/>
            </p:cNvSpPr>
            <p:nvPr/>
          </p:nvSpPr>
          <p:spPr bwMode="auto">
            <a:xfrm>
              <a:off x="3760" y="2542"/>
              <a:ext cx="336" cy="344"/>
            </a:xfrm>
            <a:prstGeom prst="rect">
              <a:avLst/>
            </a:prstGeom>
            <a:solidFill>
              <a:schemeClr val="tx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39954" name="Rectangle 21">
              <a:extLst>
                <a:ext uri="{FF2B5EF4-FFF2-40B4-BE49-F238E27FC236}">
                  <a16:creationId xmlns:a16="http://schemas.microsoft.com/office/drawing/2014/main" id="{B4E4DDC5-3795-83FC-AB38-E9E7F2D9760F}"/>
                </a:ext>
              </a:extLst>
            </p:cNvPr>
            <p:cNvSpPr>
              <a:spLocks noChangeArrowheads="1"/>
            </p:cNvSpPr>
            <p:nvPr/>
          </p:nvSpPr>
          <p:spPr bwMode="auto">
            <a:xfrm>
              <a:off x="4096" y="2542"/>
              <a:ext cx="336" cy="344"/>
            </a:xfrm>
            <a:prstGeom prst="rect">
              <a:avLst/>
            </a:prstGeom>
            <a:solidFill>
              <a:schemeClr val="tx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39955" name="Rectangle 22">
              <a:extLst>
                <a:ext uri="{FF2B5EF4-FFF2-40B4-BE49-F238E27FC236}">
                  <a16:creationId xmlns:a16="http://schemas.microsoft.com/office/drawing/2014/main" id="{89176C61-67BB-5042-84E9-124D9C03EFD8}"/>
                </a:ext>
              </a:extLst>
            </p:cNvPr>
            <p:cNvSpPr>
              <a:spLocks noChangeArrowheads="1"/>
            </p:cNvSpPr>
            <p:nvPr/>
          </p:nvSpPr>
          <p:spPr bwMode="auto">
            <a:xfrm>
              <a:off x="3424" y="2884"/>
              <a:ext cx="336" cy="344"/>
            </a:xfrm>
            <a:prstGeom prst="rect">
              <a:avLst/>
            </a:prstGeom>
            <a:solidFill>
              <a:schemeClr val="tx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39956" name="Rectangle 23">
              <a:extLst>
                <a:ext uri="{FF2B5EF4-FFF2-40B4-BE49-F238E27FC236}">
                  <a16:creationId xmlns:a16="http://schemas.microsoft.com/office/drawing/2014/main" id="{2268EFFB-0D7A-AF3C-3ADB-5DCEE07DEFAD}"/>
                </a:ext>
              </a:extLst>
            </p:cNvPr>
            <p:cNvSpPr>
              <a:spLocks noChangeArrowheads="1"/>
            </p:cNvSpPr>
            <p:nvPr/>
          </p:nvSpPr>
          <p:spPr bwMode="auto">
            <a:xfrm>
              <a:off x="3760" y="2884"/>
              <a:ext cx="336" cy="344"/>
            </a:xfrm>
            <a:prstGeom prst="rect">
              <a:avLst/>
            </a:prstGeom>
            <a:solidFill>
              <a:schemeClr val="tx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39957" name="Rectangle 24">
              <a:extLst>
                <a:ext uri="{FF2B5EF4-FFF2-40B4-BE49-F238E27FC236}">
                  <a16:creationId xmlns:a16="http://schemas.microsoft.com/office/drawing/2014/main" id="{641CE68D-373F-F619-72E3-BE26F1BFC01E}"/>
                </a:ext>
              </a:extLst>
            </p:cNvPr>
            <p:cNvSpPr>
              <a:spLocks noChangeArrowheads="1"/>
            </p:cNvSpPr>
            <p:nvPr/>
          </p:nvSpPr>
          <p:spPr bwMode="auto">
            <a:xfrm>
              <a:off x="4096" y="2884"/>
              <a:ext cx="336" cy="344"/>
            </a:xfrm>
            <a:prstGeom prst="rect">
              <a:avLst/>
            </a:prstGeom>
            <a:solidFill>
              <a:schemeClr val="tx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grpSp>
      <p:sp>
        <p:nvSpPr>
          <p:cNvPr id="39943" name="Line 27">
            <a:extLst>
              <a:ext uri="{FF2B5EF4-FFF2-40B4-BE49-F238E27FC236}">
                <a16:creationId xmlns:a16="http://schemas.microsoft.com/office/drawing/2014/main" id="{64508003-B369-50B5-9B2D-0B61B564A882}"/>
              </a:ext>
            </a:extLst>
          </p:cNvPr>
          <p:cNvSpPr>
            <a:spLocks noChangeShapeType="1"/>
          </p:cNvSpPr>
          <p:nvPr/>
        </p:nvSpPr>
        <p:spPr bwMode="auto">
          <a:xfrm>
            <a:off x="4241800" y="4841875"/>
            <a:ext cx="1054100" cy="0"/>
          </a:xfrm>
          <a:prstGeom prst="line">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graphicFrame>
        <p:nvGraphicFramePr>
          <p:cNvPr id="39938" name="Object 2">
            <a:extLst>
              <a:ext uri="{FF2B5EF4-FFF2-40B4-BE49-F238E27FC236}">
                <a16:creationId xmlns:a16="http://schemas.microsoft.com/office/drawing/2014/main" id="{0C366AB5-4519-002D-6274-B2AEF6531D4E}"/>
              </a:ext>
            </a:extLst>
          </p:cNvPr>
          <p:cNvGraphicFramePr>
            <a:graphicFrameLocks noChangeAspect="1"/>
          </p:cNvGraphicFramePr>
          <p:nvPr/>
        </p:nvGraphicFramePr>
        <p:xfrm>
          <a:off x="1955800" y="2681288"/>
          <a:ext cx="4854575" cy="703262"/>
        </p:xfrm>
        <a:graphic>
          <a:graphicData uri="http://schemas.openxmlformats.org/presentationml/2006/ole">
            <mc:AlternateContent xmlns:mc="http://schemas.openxmlformats.org/markup-compatibility/2006">
              <mc:Choice xmlns:v="urn:schemas-microsoft-com:vml" Requires="v">
                <p:oleObj name="Equation" r:id="rId3" imgW="0" imgH="0" progId="Equation.3">
                  <p:embed/>
                </p:oleObj>
              </mc:Choice>
              <mc:Fallback>
                <p:oleObj name="Equation" r:id="rId3" imgW="0" imgH="0"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55800" y="2681288"/>
                        <a:ext cx="4854575" cy="703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9944" name="Line 32">
            <a:extLst>
              <a:ext uri="{FF2B5EF4-FFF2-40B4-BE49-F238E27FC236}">
                <a16:creationId xmlns:a16="http://schemas.microsoft.com/office/drawing/2014/main" id="{2C37D872-6F39-5FEB-BE16-5579FBD4DA05}"/>
              </a:ext>
            </a:extLst>
          </p:cNvPr>
          <p:cNvSpPr>
            <a:spLocks noChangeShapeType="1"/>
          </p:cNvSpPr>
          <p:nvPr/>
        </p:nvSpPr>
        <p:spPr bwMode="auto">
          <a:xfrm flipV="1">
            <a:off x="406400" y="4927600"/>
            <a:ext cx="0" cy="1104900"/>
          </a:xfrm>
          <a:prstGeom prst="line">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39945" name="Text Box 33">
            <a:extLst>
              <a:ext uri="{FF2B5EF4-FFF2-40B4-BE49-F238E27FC236}">
                <a16:creationId xmlns:a16="http://schemas.microsoft.com/office/drawing/2014/main" id="{01FF31AE-FB8E-B68F-AB13-A942583A4765}"/>
              </a:ext>
            </a:extLst>
          </p:cNvPr>
          <p:cNvSpPr txBox="1">
            <a:spLocks noChangeArrowheads="1"/>
          </p:cNvSpPr>
          <p:nvPr/>
        </p:nvSpPr>
        <p:spPr bwMode="auto">
          <a:xfrm>
            <a:off x="533400" y="5257800"/>
            <a:ext cx="1384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a:t>space</a:t>
            </a:r>
          </a:p>
        </p:txBody>
      </p:sp>
      <p:sp>
        <p:nvSpPr>
          <p:cNvPr id="39946" name="Line 34">
            <a:extLst>
              <a:ext uri="{FF2B5EF4-FFF2-40B4-BE49-F238E27FC236}">
                <a16:creationId xmlns:a16="http://schemas.microsoft.com/office/drawing/2014/main" id="{8106CC8D-3DB9-8B2B-AA18-3BCCDDF7A85D}"/>
              </a:ext>
            </a:extLst>
          </p:cNvPr>
          <p:cNvSpPr>
            <a:spLocks noChangeShapeType="1"/>
          </p:cNvSpPr>
          <p:nvPr/>
        </p:nvSpPr>
        <p:spPr bwMode="auto">
          <a:xfrm flipV="1">
            <a:off x="395288" y="6021388"/>
            <a:ext cx="1117600" cy="0"/>
          </a:xfrm>
          <a:prstGeom prst="line">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39947" name="Line 36">
            <a:extLst>
              <a:ext uri="{FF2B5EF4-FFF2-40B4-BE49-F238E27FC236}">
                <a16:creationId xmlns:a16="http://schemas.microsoft.com/office/drawing/2014/main" id="{4F87612C-DF33-D661-2D77-BC47FB29D5FE}"/>
              </a:ext>
            </a:extLst>
          </p:cNvPr>
          <p:cNvSpPr>
            <a:spLocks noChangeShapeType="1"/>
          </p:cNvSpPr>
          <p:nvPr/>
        </p:nvSpPr>
        <p:spPr bwMode="auto">
          <a:xfrm>
            <a:off x="1866900" y="3873500"/>
            <a:ext cx="2451100" cy="2120900"/>
          </a:xfrm>
          <a:prstGeom prst="line">
            <a:avLst/>
          </a:prstGeom>
          <a:noFill/>
          <a:ln w="76200">
            <a:solidFill>
              <a:srgbClr val="000000">
                <a:alpha val="30196"/>
              </a:srgbClr>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48" name="Line 37">
            <a:extLst>
              <a:ext uri="{FF2B5EF4-FFF2-40B4-BE49-F238E27FC236}">
                <a16:creationId xmlns:a16="http://schemas.microsoft.com/office/drawing/2014/main" id="{140D99F8-744A-3B1C-BDCF-169E853ECDF9}"/>
              </a:ext>
            </a:extLst>
          </p:cNvPr>
          <p:cNvSpPr>
            <a:spLocks noChangeShapeType="1"/>
          </p:cNvSpPr>
          <p:nvPr/>
        </p:nvSpPr>
        <p:spPr bwMode="auto">
          <a:xfrm flipH="1">
            <a:off x="1868488" y="3773488"/>
            <a:ext cx="2527300" cy="2298700"/>
          </a:xfrm>
          <a:prstGeom prst="line">
            <a:avLst/>
          </a:prstGeom>
          <a:noFill/>
          <a:ln w="76200">
            <a:solidFill>
              <a:srgbClr val="000000">
                <a:alpha val="30196"/>
              </a:srgbClr>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258">
            <a:extLst>
              <a:ext uri="{FF2B5EF4-FFF2-40B4-BE49-F238E27FC236}">
                <a16:creationId xmlns:a16="http://schemas.microsoft.com/office/drawing/2014/main" id="{BBFB70F2-F26B-A99F-0EAE-68689943EC0B}"/>
              </a:ext>
            </a:extLst>
          </p:cNvPr>
          <p:cNvSpPr>
            <a:spLocks noChangeArrowheads="1"/>
          </p:cNvSpPr>
          <p:nvPr/>
        </p:nvSpPr>
        <p:spPr bwMode="auto">
          <a:xfrm>
            <a:off x="0" y="5816600"/>
            <a:ext cx="9144000" cy="10414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41988" name="Rectangle 2">
            <a:extLst>
              <a:ext uri="{FF2B5EF4-FFF2-40B4-BE49-F238E27FC236}">
                <a16:creationId xmlns:a16="http://schemas.microsoft.com/office/drawing/2014/main" id="{D07B32E8-0877-DDF5-B903-F3E9C931363F}"/>
              </a:ext>
            </a:extLst>
          </p:cNvPr>
          <p:cNvSpPr>
            <a:spLocks noGrp="1" noChangeArrowheads="1"/>
          </p:cNvSpPr>
          <p:nvPr>
            <p:ph type="title"/>
          </p:nvPr>
        </p:nvSpPr>
        <p:spPr/>
        <p:txBody>
          <a:bodyPr/>
          <a:lstStyle/>
          <a:p>
            <a:pPr eaLnBrk="1" hangingPunct="1"/>
            <a:r>
              <a:rPr lang="en-US" altLang="en-US"/>
              <a:t>FLOW Physical Constraints</a:t>
            </a:r>
          </a:p>
        </p:txBody>
      </p:sp>
      <p:sp>
        <p:nvSpPr>
          <p:cNvPr id="41989" name="Rectangle 3">
            <a:extLst>
              <a:ext uri="{FF2B5EF4-FFF2-40B4-BE49-F238E27FC236}">
                <a16:creationId xmlns:a16="http://schemas.microsoft.com/office/drawing/2014/main" id="{70BEBA50-6F24-1DA5-18EE-49F6EE102818}"/>
              </a:ext>
            </a:extLst>
          </p:cNvPr>
          <p:cNvSpPr>
            <a:spLocks noGrp="1" noChangeArrowheads="1"/>
          </p:cNvSpPr>
          <p:nvPr>
            <p:ph type="body" idx="1"/>
          </p:nvPr>
        </p:nvSpPr>
        <p:spPr/>
        <p:txBody>
          <a:bodyPr/>
          <a:lstStyle/>
          <a:p>
            <a:pPr eaLnBrk="1" hangingPunct="1"/>
            <a:r>
              <a:rPr lang="en-US" altLang="en-US" b="1"/>
              <a:t>Flow momentum:</a:t>
            </a:r>
            <a:r>
              <a:rPr lang="en-US" altLang="en-US"/>
              <a:t> flow direction should be smooth across time</a:t>
            </a:r>
          </a:p>
        </p:txBody>
      </p:sp>
      <p:grpSp>
        <p:nvGrpSpPr>
          <p:cNvPr id="41990" name="Group 249">
            <a:extLst>
              <a:ext uri="{FF2B5EF4-FFF2-40B4-BE49-F238E27FC236}">
                <a16:creationId xmlns:a16="http://schemas.microsoft.com/office/drawing/2014/main" id="{4DCA4973-0B04-4FD4-9F3C-228C5FEF7EC5}"/>
              </a:ext>
            </a:extLst>
          </p:cNvPr>
          <p:cNvGrpSpPr>
            <a:grpSpLocks/>
          </p:cNvGrpSpPr>
          <p:nvPr/>
        </p:nvGrpSpPr>
        <p:grpSpPr bwMode="auto">
          <a:xfrm>
            <a:off x="2222500" y="3287713"/>
            <a:ext cx="1690688" cy="3167062"/>
            <a:chOff x="1320" y="1575"/>
            <a:chExt cx="1065" cy="1995"/>
          </a:xfrm>
        </p:grpSpPr>
        <p:grpSp>
          <p:nvGrpSpPr>
            <p:cNvPr id="42047" name="Group 33">
              <a:extLst>
                <a:ext uri="{FF2B5EF4-FFF2-40B4-BE49-F238E27FC236}">
                  <a16:creationId xmlns:a16="http://schemas.microsoft.com/office/drawing/2014/main" id="{72620B07-2632-FED3-6FE3-C29FFA2B4404}"/>
                </a:ext>
              </a:extLst>
            </p:cNvPr>
            <p:cNvGrpSpPr>
              <a:grpSpLocks/>
            </p:cNvGrpSpPr>
            <p:nvPr/>
          </p:nvGrpSpPr>
          <p:grpSpPr bwMode="auto">
            <a:xfrm>
              <a:off x="1384" y="3318"/>
              <a:ext cx="978" cy="252"/>
              <a:chOff x="1384" y="3384"/>
              <a:chExt cx="978" cy="252"/>
            </a:xfrm>
          </p:grpSpPr>
          <p:grpSp>
            <p:nvGrpSpPr>
              <p:cNvPr id="42114" name="Group 4">
                <a:extLst>
                  <a:ext uri="{FF2B5EF4-FFF2-40B4-BE49-F238E27FC236}">
                    <a16:creationId xmlns:a16="http://schemas.microsoft.com/office/drawing/2014/main" id="{3E30B0E3-7836-2A60-01EF-5AC93AC78518}"/>
                  </a:ext>
                </a:extLst>
              </p:cNvPr>
              <p:cNvGrpSpPr>
                <a:grpSpLocks/>
              </p:cNvGrpSpPr>
              <p:nvPr/>
            </p:nvGrpSpPr>
            <p:grpSpPr bwMode="auto">
              <a:xfrm>
                <a:off x="1384" y="3384"/>
                <a:ext cx="738" cy="252"/>
                <a:chOff x="1176" y="3304"/>
                <a:chExt cx="1008" cy="344"/>
              </a:xfrm>
            </p:grpSpPr>
            <p:sp>
              <p:nvSpPr>
                <p:cNvPr id="42116" name="Rectangle 5">
                  <a:extLst>
                    <a:ext uri="{FF2B5EF4-FFF2-40B4-BE49-F238E27FC236}">
                      <a16:creationId xmlns:a16="http://schemas.microsoft.com/office/drawing/2014/main" id="{3FB3B373-1B53-CDD6-B579-590BFD6E4CD2}"/>
                    </a:ext>
                  </a:extLst>
                </p:cNvPr>
                <p:cNvSpPr>
                  <a:spLocks noChangeArrowheads="1"/>
                </p:cNvSpPr>
                <p:nvPr/>
              </p:nvSpPr>
              <p:spPr bwMode="auto">
                <a:xfrm>
                  <a:off x="1176" y="3304"/>
                  <a:ext cx="336" cy="344"/>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42117" name="Rectangle 6">
                  <a:extLst>
                    <a:ext uri="{FF2B5EF4-FFF2-40B4-BE49-F238E27FC236}">
                      <a16:creationId xmlns:a16="http://schemas.microsoft.com/office/drawing/2014/main" id="{B5003864-6135-20E8-2009-033EA52A28A0}"/>
                    </a:ext>
                  </a:extLst>
                </p:cNvPr>
                <p:cNvSpPr>
                  <a:spLocks noChangeArrowheads="1"/>
                </p:cNvSpPr>
                <p:nvPr/>
              </p:nvSpPr>
              <p:spPr bwMode="auto">
                <a:xfrm>
                  <a:off x="1512" y="3304"/>
                  <a:ext cx="336" cy="344"/>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42118" name="Rectangle 7">
                  <a:extLst>
                    <a:ext uri="{FF2B5EF4-FFF2-40B4-BE49-F238E27FC236}">
                      <a16:creationId xmlns:a16="http://schemas.microsoft.com/office/drawing/2014/main" id="{D7F776DE-8713-3DF7-0E15-F8F0A8C81EA2}"/>
                    </a:ext>
                  </a:extLst>
                </p:cNvPr>
                <p:cNvSpPr>
                  <a:spLocks noChangeArrowheads="1"/>
                </p:cNvSpPr>
                <p:nvPr/>
              </p:nvSpPr>
              <p:spPr bwMode="auto">
                <a:xfrm>
                  <a:off x="1848" y="3304"/>
                  <a:ext cx="336" cy="344"/>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grpSp>
          <p:sp>
            <p:nvSpPr>
              <p:cNvPr id="42115" name="Rectangle 30">
                <a:extLst>
                  <a:ext uri="{FF2B5EF4-FFF2-40B4-BE49-F238E27FC236}">
                    <a16:creationId xmlns:a16="http://schemas.microsoft.com/office/drawing/2014/main" id="{8B39E505-E641-F52F-C247-9721FE84C87F}"/>
                  </a:ext>
                </a:extLst>
              </p:cNvPr>
              <p:cNvSpPr>
                <a:spLocks noChangeArrowheads="1"/>
              </p:cNvSpPr>
              <p:nvPr/>
            </p:nvSpPr>
            <p:spPr bwMode="auto">
              <a:xfrm>
                <a:off x="2116" y="3384"/>
                <a:ext cx="246" cy="252"/>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grpSp>
        <p:grpSp>
          <p:nvGrpSpPr>
            <p:cNvPr id="42048" name="Group 34">
              <a:extLst>
                <a:ext uri="{FF2B5EF4-FFF2-40B4-BE49-F238E27FC236}">
                  <a16:creationId xmlns:a16="http://schemas.microsoft.com/office/drawing/2014/main" id="{C1FBE872-B2C1-AEC8-B025-F71F9CEFC506}"/>
                </a:ext>
              </a:extLst>
            </p:cNvPr>
            <p:cNvGrpSpPr>
              <a:grpSpLocks/>
            </p:cNvGrpSpPr>
            <p:nvPr/>
          </p:nvGrpSpPr>
          <p:grpSpPr bwMode="auto">
            <a:xfrm>
              <a:off x="1384" y="2822"/>
              <a:ext cx="978" cy="252"/>
              <a:chOff x="1384" y="3384"/>
              <a:chExt cx="978" cy="252"/>
            </a:xfrm>
          </p:grpSpPr>
          <p:grpSp>
            <p:nvGrpSpPr>
              <p:cNvPr id="42109" name="Group 35">
                <a:extLst>
                  <a:ext uri="{FF2B5EF4-FFF2-40B4-BE49-F238E27FC236}">
                    <a16:creationId xmlns:a16="http://schemas.microsoft.com/office/drawing/2014/main" id="{54EFA63F-624F-1C28-EB64-46C7A244DCF1}"/>
                  </a:ext>
                </a:extLst>
              </p:cNvPr>
              <p:cNvGrpSpPr>
                <a:grpSpLocks/>
              </p:cNvGrpSpPr>
              <p:nvPr/>
            </p:nvGrpSpPr>
            <p:grpSpPr bwMode="auto">
              <a:xfrm>
                <a:off x="1384" y="3384"/>
                <a:ext cx="738" cy="252"/>
                <a:chOff x="1176" y="3304"/>
                <a:chExt cx="1008" cy="344"/>
              </a:xfrm>
            </p:grpSpPr>
            <p:sp>
              <p:nvSpPr>
                <p:cNvPr id="42111" name="Rectangle 36">
                  <a:extLst>
                    <a:ext uri="{FF2B5EF4-FFF2-40B4-BE49-F238E27FC236}">
                      <a16:creationId xmlns:a16="http://schemas.microsoft.com/office/drawing/2014/main" id="{CDF7BBF3-DC29-C5C5-E66D-FB592289D126}"/>
                    </a:ext>
                  </a:extLst>
                </p:cNvPr>
                <p:cNvSpPr>
                  <a:spLocks noChangeArrowheads="1"/>
                </p:cNvSpPr>
                <p:nvPr/>
              </p:nvSpPr>
              <p:spPr bwMode="auto">
                <a:xfrm>
                  <a:off x="1176" y="3304"/>
                  <a:ext cx="336" cy="344"/>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42112" name="Rectangle 37">
                  <a:extLst>
                    <a:ext uri="{FF2B5EF4-FFF2-40B4-BE49-F238E27FC236}">
                      <a16:creationId xmlns:a16="http://schemas.microsoft.com/office/drawing/2014/main" id="{63C6B936-33D3-27FF-3876-7E4A5034A8C7}"/>
                    </a:ext>
                  </a:extLst>
                </p:cNvPr>
                <p:cNvSpPr>
                  <a:spLocks noChangeArrowheads="1"/>
                </p:cNvSpPr>
                <p:nvPr/>
              </p:nvSpPr>
              <p:spPr bwMode="auto">
                <a:xfrm>
                  <a:off x="1512" y="3304"/>
                  <a:ext cx="336" cy="344"/>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42113" name="Rectangle 38">
                  <a:extLst>
                    <a:ext uri="{FF2B5EF4-FFF2-40B4-BE49-F238E27FC236}">
                      <a16:creationId xmlns:a16="http://schemas.microsoft.com/office/drawing/2014/main" id="{ADD96DFF-F168-ED8C-6FBF-128D201B6266}"/>
                    </a:ext>
                  </a:extLst>
                </p:cNvPr>
                <p:cNvSpPr>
                  <a:spLocks noChangeArrowheads="1"/>
                </p:cNvSpPr>
                <p:nvPr/>
              </p:nvSpPr>
              <p:spPr bwMode="auto">
                <a:xfrm>
                  <a:off x="1848" y="3304"/>
                  <a:ext cx="336" cy="344"/>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grpSp>
          <p:sp>
            <p:nvSpPr>
              <p:cNvPr id="42110" name="Rectangle 39">
                <a:extLst>
                  <a:ext uri="{FF2B5EF4-FFF2-40B4-BE49-F238E27FC236}">
                    <a16:creationId xmlns:a16="http://schemas.microsoft.com/office/drawing/2014/main" id="{A22E116D-A936-07A8-AE80-5411F6598EB6}"/>
                  </a:ext>
                </a:extLst>
              </p:cNvPr>
              <p:cNvSpPr>
                <a:spLocks noChangeArrowheads="1"/>
              </p:cNvSpPr>
              <p:nvPr/>
            </p:nvSpPr>
            <p:spPr bwMode="auto">
              <a:xfrm>
                <a:off x="2116" y="3384"/>
                <a:ext cx="246" cy="252"/>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grpSp>
        <p:grpSp>
          <p:nvGrpSpPr>
            <p:cNvPr id="42049" name="Group 40">
              <a:extLst>
                <a:ext uri="{FF2B5EF4-FFF2-40B4-BE49-F238E27FC236}">
                  <a16:creationId xmlns:a16="http://schemas.microsoft.com/office/drawing/2014/main" id="{FA23FAD4-967D-DF06-CB9A-006136FABD7A}"/>
                </a:ext>
              </a:extLst>
            </p:cNvPr>
            <p:cNvGrpSpPr>
              <a:grpSpLocks/>
            </p:cNvGrpSpPr>
            <p:nvPr/>
          </p:nvGrpSpPr>
          <p:grpSpPr bwMode="auto">
            <a:xfrm>
              <a:off x="1384" y="2326"/>
              <a:ext cx="978" cy="252"/>
              <a:chOff x="1384" y="3384"/>
              <a:chExt cx="978" cy="252"/>
            </a:xfrm>
          </p:grpSpPr>
          <p:grpSp>
            <p:nvGrpSpPr>
              <p:cNvPr id="42104" name="Group 41">
                <a:extLst>
                  <a:ext uri="{FF2B5EF4-FFF2-40B4-BE49-F238E27FC236}">
                    <a16:creationId xmlns:a16="http://schemas.microsoft.com/office/drawing/2014/main" id="{297C1D70-3093-0C0E-ECF4-7A1B654F5FA5}"/>
                  </a:ext>
                </a:extLst>
              </p:cNvPr>
              <p:cNvGrpSpPr>
                <a:grpSpLocks/>
              </p:cNvGrpSpPr>
              <p:nvPr/>
            </p:nvGrpSpPr>
            <p:grpSpPr bwMode="auto">
              <a:xfrm>
                <a:off x="1384" y="3384"/>
                <a:ext cx="738" cy="252"/>
                <a:chOff x="1176" y="3304"/>
                <a:chExt cx="1008" cy="344"/>
              </a:xfrm>
            </p:grpSpPr>
            <p:sp>
              <p:nvSpPr>
                <p:cNvPr id="42106" name="Rectangle 42">
                  <a:extLst>
                    <a:ext uri="{FF2B5EF4-FFF2-40B4-BE49-F238E27FC236}">
                      <a16:creationId xmlns:a16="http://schemas.microsoft.com/office/drawing/2014/main" id="{D7607562-6AC2-9A3C-29AC-607663583046}"/>
                    </a:ext>
                  </a:extLst>
                </p:cNvPr>
                <p:cNvSpPr>
                  <a:spLocks noChangeArrowheads="1"/>
                </p:cNvSpPr>
                <p:nvPr/>
              </p:nvSpPr>
              <p:spPr bwMode="auto">
                <a:xfrm>
                  <a:off x="1176" y="3304"/>
                  <a:ext cx="336" cy="344"/>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42107" name="Rectangle 43">
                  <a:extLst>
                    <a:ext uri="{FF2B5EF4-FFF2-40B4-BE49-F238E27FC236}">
                      <a16:creationId xmlns:a16="http://schemas.microsoft.com/office/drawing/2014/main" id="{87EF8BDA-8C49-DDC7-3FE8-6FB3F6F86933}"/>
                    </a:ext>
                  </a:extLst>
                </p:cNvPr>
                <p:cNvSpPr>
                  <a:spLocks noChangeArrowheads="1"/>
                </p:cNvSpPr>
                <p:nvPr/>
              </p:nvSpPr>
              <p:spPr bwMode="auto">
                <a:xfrm>
                  <a:off x="1512" y="3304"/>
                  <a:ext cx="336" cy="344"/>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42108" name="Rectangle 44">
                  <a:extLst>
                    <a:ext uri="{FF2B5EF4-FFF2-40B4-BE49-F238E27FC236}">
                      <a16:creationId xmlns:a16="http://schemas.microsoft.com/office/drawing/2014/main" id="{204FD19F-4DF2-FDA3-7041-A2C57A977F06}"/>
                    </a:ext>
                  </a:extLst>
                </p:cNvPr>
                <p:cNvSpPr>
                  <a:spLocks noChangeArrowheads="1"/>
                </p:cNvSpPr>
                <p:nvPr/>
              </p:nvSpPr>
              <p:spPr bwMode="auto">
                <a:xfrm>
                  <a:off x="1848" y="3304"/>
                  <a:ext cx="336" cy="344"/>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grpSp>
          <p:sp>
            <p:nvSpPr>
              <p:cNvPr id="42105" name="Rectangle 45">
                <a:extLst>
                  <a:ext uri="{FF2B5EF4-FFF2-40B4-BE49-F238E27FC236}">
                    <a16:creationId xmlns:a16="http://schemas.microsoft.com/office/drawing/2014/main" id="{3A2B3A1F-F083-785D-A875-DCEBC5039B74}"/>
                  </a:ext>
                </a:extLst>
              </p:cNvPr>
              <p:cNvSpPr>
                <a:spLocks noChangeArrowheads="1"/>
              </p:cNvSpPr>
              <p:nvPr/>
            </p:nvSpPr>
            <p:spPr bwMode="auto">
              <a:xfrm>
                <a:off x="2116" y="3384"/>
                <a:ext cx="246" cy="252"/>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grpSp>
        <p:grpSp>
          <p:nvGrpSpPr>
            <p:cNvPr id="42050" name="Group 46">
              <a:extLst>
                <a:ext uri="{FF2B5EF4-FFF2-40B4-BE49-F238E27FC236}">
                  <a16:creationId xmlns:a16="http://schemas.microsoft.com/office/drawing/2014/main" id="{C9CDC296-21E5-9D7E-5803-EED2B8B4CFD0}"/>
                </a:ext>
              </a:extLst>
            </p:cNvPr>
            <p:cNvGrpSpPr>
              <a:grpSpLocks/>
            </p:cNvGrpSpPr>
            <p:nvPr/>
          </p:nvGrpSpPr>
          <p:grpSpPr bwMode="auto">
            <a:xfrm>
              <a:off x="1384" y="1830"/>
              <a:ext cx="978" cy="252"/>
              <a:chOff x="1384" y="3384"/>
              <a:chExt cx="978" cy="252"/>
            </a:xfrm>
          </p:grpSpPr>
          <p:grpSp>
            <p:nvGrpSpPr>
              <p:cNvPr id="42099" name="Group 47">
                <a:extLst>
                  <a:ext uri="{FF2B5EF4-FFF2-40B4-BE49-F238E27FC236}">
                    <a16:creationId xmlns:a16="http://schemas.microsoft.com/office/drawing/2014/main" id="{25CF83E4-4CA6-2141-3382-6C8DECD3BA60}"/>
                  </a:ext>
                </a:extLst>
              </p:cNvPr>
              <p:cNvGrpSpPr>
                <a:grpSpLocks/>
              </p:cNvGrpSpPr>
              <p:nvPr/>
            </p:nvGrpSpPr>
            <p:grpSpPr bwMode="auto">
              <a:xfrm>
                <a:off x="1384" y="3384"/>
                <a:ext cx="738" cy="252"/>
                <a:chOff x="1176" y="3304"/>
                <a:chExt cx="1008" cy="344"/>
              </a:xfrm>
            </p:grpSpPr>
            <p:sp>
              <p:nvSpPr>
                <p:cNvPr id="42101" name="Rectangle 48">
                  <a:extLst>
                    <a:ext uri="{FF2B5EF4-FFF2-40B4-BE49-F238E27FC236}">
                      <a16:creationId xmlns:a16="http://schemas.microsoft.com/office/drawing/2014/main" id="{05C79FFF-B03D-4FAC-FF8E-A1CE05370913}"/>
                    </a:ext>
                  </a:extLst>
                </p:cNvPr>
                <p:cNvSpPr>
                  <a:spLocks noChangeArrowheads="1"/>
                </p:cNvSpPr>
                <p:nvPr/>
              </p:nvSpPr>
              <p:spPr bwMode="auto">
                <a:xfrm>
                  <a:off x="1176" y="3304"/>
                  <a:ext cx="336" cy="344"/>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42102" name="Rectangle 49">
                  <a:extLst>
                    <a:ext uri="{FF2B5EF4-FFF2-40B4-BE49-F238E27FC236}">
                      <a16:creationId xmlns:a16="http://schemas.microsoft.com/office/drawing/2014/main" id="{5413480F-A3FA-61B6-83E1-9775C8C264E5}"/>
                    </a:ext>
                  </a:extLst>
                </p:cNvPr>
                <p:cNvSpPr>
                  <a:spLocks noChangeArrowheads="1"/>
                </p:cNvSpPr>
                <p:nvPr/>
              </p:nvSpPr>
              <p:spPr bwMode="auto">
                <a:xfrm>
                  <a:off x="1512" y="3304"/>
                  <a:ext cx="336" cy="344"/>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42103" name="Rectangle 50">
                  <a:extLst>
                    <a:ext uri="{FF2B5EF4-FFF2-40B4-BE49-F238E27FC236}">
                      <a16:creationId xmlns:a16="http://schemas.microsoft.com/office/drawing/2014/main" id="{1FCAB158-608C-9CD1-AAB7-D5DD90AD6D7D}"/>
                    </a:ext>
                  </a:extLst>
                </p:cNvPr>
                <p:cNvSpPr>
                  <a:spLocks noChangeArrowheads="1"/>
                </p:cNvSpPr>
                <p:nvPr/>
              </p:nvSpPr>
              <p:spPr bwMode="auto">
                <a:xfrm>
                  <a:off x="1848" y="3304"/>
                  <a:ext cx="336" cy="344"/>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grpSp>
          <p:sp>
            <p:nvSpPr>
              <p:cNvPr id="42100" name="Rectangle 51">
                <a:extLst>
                  <a:ext uri="{FF2B5EF4-FFF2-40B4-BE49-F238E27FC236}">
                    <a16:creationId xmlns:a16="http://schemas.microsoft.com/office/drawing/2014/main" id="{053BDEBB-F242-906E-0B9E-BF56BD86B235}"/>
                  </a:ext>
                </a:extLst>
              </p:cNvPr>
              <p:cNvSpPr>
                <a:spLocks noChangeArrowheads="1"/>
              </p:cNvSpPr>
              <p:nvPr/>
            </p:nvSpPr>
            <p:spPr bwMode="auto">
              <a:xfrm>
                <a:off x="2116" y="3384"/>
                <a:ext cx="246" cy="252"/>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grpSp>
        <p:sp>
          <p:nvSpPr>
            <p:cNvPr id="42051" name="Line 52">
              <a:extLst>
                <a:ext uri="{FF2B5EF4-FFF2-40B4-BE49-F238E27FC236}">
                  <a16:creationId xmlns:a16="http://schemas.microsoft.com/office/drawing/2014/main" id="{9C847B89-7123-AC0F-13C8-5CADFF536416}"/>
                </a:ext>
              </a:extLst>
            </p:cNvPr>
            <p:cNvSpPr>
              <a:spLocks noChangeShapeType="1"/>
            </p:cNvSpPr>
            <p:nvPr/>
          </p:nvSpPr>
          <p:spPr bwMode="auto">
            <a:xfrm flipH="1" flipV="1">
              <a:off x="1506" y="3111"/>
              <a:ext cx="0" cy="20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52" name="Line 53">
              <a:extLst>
                <a:ext uri="{FF2B5EF4-FFF2-40B4-BE49-F238E27FC236}">
                  <a16:creationId xmlns:a16="http://schemas.microsoft.com/office/drawing/2014/main" id="{98ECAC1D-36D2-3FF1-BEB4-53801C7C9ACD}"/>
                </a:ext>
              </a:extLst>
            </p:cNvPr>
            <p:cNvSpPr>
              <a:spLocks noChangeShapeType="1"/>
            </p:cNvSpPr>
            <p:nvPr/>
          </p:nvSpPr>
          <p:spPr bwMode="auto">
            <a:xfrm flipV="1">
              <a:off x="1506" y="3240"/>
              <a:ext cx="48" cy="7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53" name="Line 54">
              <a:extLst>
                <a:ext uri="{FF2B5EF4-FFF2-40B4-BE49-F238E27FC236}">
                  <a16:creationId xmlns:a16="http://schemas.microsoft.com/office/drawing/2014/main" id="{42A5E0F5-1F23-A86A-EF81-176F5609EBDF}"/>
                </a:ext>
              </a:extLst>
            </p:cNvPr>
            <p:cNvSpPr>
              <a:spLocks noChangeShapeType="1"/>
            </p:cNvSpPr>
            <p:nvPr/>
          </p:nvSpPr>
          <p:spPr bwMode="auto">
            <a:xfrm flipH="1" flipV="1">
              <a:off x="1356" y="3117"/>
              <a:ext cx="147" cy="19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54" name="Line 57">
              <a:extLst>
                <a:ext uri="{FF2B5EF4-FFF2-40B4-BE49-F238E27FC236}">
                  <a16:creationId xmlns:a16="http://schemas.microsoft.com/office/drawing/2014/main" id="{6E1C2598-AF99-F5AA-6B71-D392DB4EB1B3}"/>
                </a:ext>
              </a:extLst>
            </p:cNvPr>
            <p:cNvSpPr>
              <a:spLocks noChangeShapeType="1"/>
            </p:cNvSpPr>
            <p:nvPr/>
          </p:nvSpPr>
          <p:spPr bwMode="auto">
            <a:xfrm flipH="1" flipV="1">
              <a:off x="1753" y="3189"/>
              <a:ext cx="0" cy="12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55" name="Line 58">
              <a:extLst>
                <a:ext uri="{FF2B5EF4-FFF2-40B4-BE49-F238E27FC236}">
                  <a16:creationId xmlns:a16="http://schemas.microsoft.com/office/drawing/2014/main" id="{65646F1C-DF40-2D8A-73C3-23C551F6EBA0}"/>
                </a:ext>
              </a:extLst>
            </p:cNvPr>
            <p:cNvSpPr>
              <a:spLocks noChangeShapeType="1"/>
            </p:cNvSpPr>
            <p:nvPr/>
          </p:nvSpPr>
          <p:spPr bwMode="auto">
            <a:xfrm flipV="1">
              <a:off x="1753" y="3108"/>
              <a:ext cx="150" cy="21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56" name="Line 59">
              <a:extLst>
                <a:ext uri="{FF2B5EF4-FFF2-40B4-BE49-F238E27FC236}">
                  <a16:creationId xmlns:a16="http://schemas.microsoft.com/office/drawing/2014/main" id="{F2ACB239-ECF4-FFE4-2559-AEFCCA95B702}"/>
                </a:ext>
              </a:extLst>
            </p:cNvPr>
            <p:cNvSpPr>
              <a:spLocks noChangeShapeType="1"/>
            </p:cNvSpPr>
            <p:nvPr/>
          </p:nvSpPr>
          <p:spPr bwMode="auto">
            <a:xfrm flipH="1" flipV="1">
              <a:off x="1633" y="3171"/>
              <a:ext cx="117" cy="14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57" name="Line 61">
              <a:extLst>
                <a:ext uri="{FF2B5EF4-FFF2-40B4-BE49-F238E27FC236}">
                  <a16:creationId xmlns:a16="http://schemas.microsoft.com/office/drawing/2014/main" id="{F484D3BE-8B87-D2EB-F4BE-12DA778F7B7F}"/>
                </a:ext>
              </a:extLst>
            </p:cNvPr>
            <p:cNvSpPr>
              <a:spLocks noChangeShapeType="1"/>
            </p:cNvSpPr>
            <p:nvPr/>
          </p:nvSpPr>
          <p:spPr bwMode="auto">
            <a:xfrm flipH="1" flipV="1">
              <a:off x="1994" y="3087"/>
              <a:ext cx="6" cy="22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58" name="Line 62">
              <a:extLst>
                <a:ext uri="{FF2B5EF4-FFF2-40B4-BE49-F238E27FC236}">
                  <a16:creationId xmlns:a16="http://schemas.microsoft.com/office/drawing/2014/main" id="{70B7B887-ADA6-3644-2C1F-65612F0E3AAE}"/>
                </a:ext>
              </a:extLst>
            </p:cNvPr>
            <p:cNvSpPr>
              <a:spLocks noChangeShapeType="1"/>
            </p:cNvSpPr>
            <p:nvPr/>
          </p:nvSpPr>
          <p:spPr bwMode="auto">
            <a:xfrm flipV="1">
              <a:off x="2000" y="3132"/>
              <a:ext cx="126" cy="18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59" name="Line 63">
              <a:extLst>
                <a:ext uri="{FF2B5EF4-FFF2-40B4-BE49-F238E27FC236}">
                  <a16:creationId xmlns:a16="http://schemas.microsoft.com/office/drawing/2014/main" id="{381D266B-751C-D07C-FB1D-102335996F8F}"/>
                </a:ext>
              </a:extLst>
            </p:cNvPr>
            <p:cNvSpPr>
              <a:spLocks noChangeShapeType="1"/>
            </p:cNvSpPr>
            <p:nvPr/>
          </p:nvSpPr>
          <p:spPr bwMode="auto">
            <a:xfrm flipH="1" flipV="1">
              <a:off x="1934" y="3237"/>
              <a:ext cx="63" cy="7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60" name="Line 65">
              <a:extLst>
                <a:ext uri="{FF2B5EF4-FFF2-40B4-BE49-F238E27FC236}">
                  <a16:creationId xmlns:a16="http://schemas.microsoft.com/office/drawing/2014/main" id="{A96941A3-FB24-A149-B5C3-C3C48D31A96B}"/>
                </a:ext>
              </a:extLst>
            </p:cNvPr>
            <p:cNvSpPr>
              <a:spLocks noChangeShapeType="1"/>
            </p:cNvSpPr>
            <p:nvPr/>
          </p:nvSpPr>
          <p:spPr bwMode="auto">
            <a:xfrm flipH="1" flipV="1">
              <a:off x="2247" y="3201"/>
              <a:ext cx="0" cy="11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61" name="Line 66">
              <a:extLst>
                <a:ext uri="{FF2B5EF4-FFF2-40B4-BE49-F238E27FC236}">
                  <a16:creationId xmlns:a16="http://schemas.microsoft.com/office/drawing/2014/main" id="{7462C2B2-5CF7-0E34-2500-1D3A29197E11}"/>
                </a:ext>
              </a:extLst>
            </p:cNvPr>
            <p:cNvSpPr>
              <a:spLocks noChangeShapeType="1"/>
            </p:cNvSpPr>
            <p:nvPr/>
          </p:nvSpPr>
          <p:spPr bwMode="auto">
            <a:xfrm flipV="1">
              <a:off x="2247" y="3120"/>
              <a:ext cx="138" cy="19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62" name="Line 67">
              <a:extLst>
                <a:ext uri="{FF2B5EF4-FFF2-40B4-BE49-F238E27FC236}">
                  <a16:creationId xmlns:a16="http://schemas.microsoft.com/office/drawing/2014/main" id="{47C737DD-C042-6CC9-986F-849EE407C62A}"/>
                </a:ext>
              </a:extLst>
            </p:cNvPr>
            <p:cNvSpPr>
              <a:spLocks noChangeShapeType="1"/>
            </p:cNvSpPr>
            <p:nvPr/>
          </p:nvSpPr>
          <p:spPr bwMode="auto">
            <a:xfrm flipH="1" flipV="1">
              <a:off x="2157" y="3207"/>
              <a:ext cx="87" cy="10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63" name="Line 71">
              <a:extLst>
                <a:ext uri="{FF2B5EF4-FFF2-40B4-BE49-F238E27FC236}">
                  <a16:creationId xmlns:a16="http://schemas.microsoft.com/office/drawing/2014/main" id="{DEFA9FD7-DEEA-CAA5-A368-C57335EEAD69}"/>
                </a:ext>
              </a:extLst>
            </p:cNvPr>
            <p:cNvSpPr>
              <a:spLocks noChangeShapeType="1"/>
            </p:cNvSpPr>
            <p:nvPr/>
          </p:nvSpPr>
          <p:spPr bwMode="auto">
            <a:xfrm flipH="1" flipV="1">
              <a:off x="1494" y="2579"/>
              <a:ext cx="12" cy="24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64" name="Line 72">
              <a:extLst>
                <a:ext uri="{FF2B5EF4-FFF2-40B4-BE49-F238E27FC236}">
                  <a16:creationId xmlns:a16="http://schemas.microsoft.com/office/drawing/2014/main" id="{5E9112A8-2B4B-3C13-7A38-CBB893DD7D08}"/>
                </a:ext>
              </a:extLst>
            </p:cNvPr>
            <p:cNvSpPr>
              <a:spLocks noChangeShapeType="1"/>
            </p:cNvSpPr>
            <p:nvPr/>
          </p:nvSpPr>
          <p:spPr bwMode="auto">
            <a:xfrm flipV="1">
              <a:off x="1506" y="2738"/>
              <a:ext cx="48" cy="8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65" name="Line 73">
              <a:extLst>
                <a:ext uri="{FF2B5EF4-FFF2-40B4-BE49-F238E27FC236}">
                  <a16:creationId xmlns:a16="http://schemas.microsoft.com/office/drawing/2014/main" id="{88CEFACE-BCA3-F8AF-7CB6-C8CF18ECAF23}"/>
                </a:ext>
              </a:extLst>
            </p:cNvPr>
            <p:cNvSpPr>
              <a:spLocks noChangeShapeType="1"/>
            </p:cNvSpPr>
            <p:nvPr/>
          </p:nvSpPr>
          <p:spPr bwMode="auto">
            <a:xfrm flipH="1" flipV="1">
              <a:off x="1386" y="2675"/>
              <a:ext cx="117" cy="14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66" name="Line 75">
              <a:extLst>
                <a:ext uri="{FF2B5EF4-FFF2-40B4-BE49-F238E27FC236}">
                  <a16:creationId xmlns:a16="http://schemas.microsoft.com/office/drawing/2014/main" id="{74293851-E9FF-43C8-8849-3652D4EB48B3}"/>
                </a:ext>
              </a:extLst>
            </p:cNvPr>
            <p:cNvSpPr>
              <a:spLocks noChangeShapeType="1"/>
            </p:cNvSpPr>
            <p:nvPr/>
          </p:nvSpPr>
          <p:spPr bwMode="auto">
            <a:xfrm flipH="1" flipV="1">
              <a:off x="1753" y="2723"/>
              <a:ext cx="0" cy="9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67" name="Line 76">
              <a:extLst>
                <a:ext uri="{FF2B5EF4-FFF2-40B4-BE49-F238E27FC236}">
                  <a16:creationId xmlns:a16="http://schemas.microsoft.com/office/drawing/2014/main" id="{67F9931E-9277-FE50-0C7E-D34D86186977}"/>
                </a:ext>
              </a:extLst>
            </p:cNvPr>
            <p:cNvSpPr>
              <a:spLocks noChangeShapeType="1"/>
            </p:cNvSpPr>
            <p:nvPr/>
          </p:nvSpPr>
          <p:spPr bwMode="auto">
            <a:xfrm flipV="1">
              <a:off x="1753" y="2630"/>
              <a:ext cx="144"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68" name="Line 77">
              <a:extLst>
                <a:ext uri="{FF2B5EF4-FFF2-40B4-BE49-F238E27FC236}">
                  <a16:creationId xmlns:a16="http://schemas.microsoft.com/office/drawing/2014/main" id="{137B46B9-8475-ECA1-962A-0E984F9C6571}"/>
                </a:ext>
              </a:extLst>
            </p:cNvPr>
            <p:cNvSpPr>
              <a:spLocks noChangeShapeType="1"/>
            </p:cNvSpPr>
            <p:nvPr/>
          </p:nvSpPr>
          <p:spPr bwMode="auto">
            <a:xfrm flipH="1" flipV="1">
              <a:off x="1633" y="2675"/>
              <a:ext cx="117" cy="14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69" name="Line 79">
              <a:extLst>
                <a:ext uri="{FF2B5EF4-FFF2-40B4-BE49-F238E27FC236}">
                  <a16:creationId xmlns:a16="http://schemas.microsoft.com/office/drawing/2014/main" id="{CE3537DA-A5A2-AE9B-B057-7C58B69DD85D}"/>
                </a:ext>
              </a:extLst>
            </p:cNvPr>
            <p:cNvSpPr>
              <a:spLocks noChangeShapeType="1"/>
            </p:cNvSpPr>
            <p:nvPr/>
          </p:nvSpPr>
          <p:spPr bwMode="auto">
            <a:xfrm flipH="1" flipV="1">
              <a:off x="1994" y="2591"/>
              <a:ext cx="6" cy="22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70" name="Line 80">
              <a:extLst>
                <a:ext uri="{FF2B5EF4-FFF2-40B4-BE49-F238E27FC236}">
                  <a16:creationId xmlns:a16="http://schemas.microsoft.com/office/drawing/2014/main" id="{E5AC13F0-AC5A-3648-375C-2D45E4C0F926}"/>
                </a:ext>
              </a:extLst>
            </p:cNvPr>
            <p:cNvSpPr>
              <a:spLocks noChangeShapeType="1"/>
            </p:cNvSpPr>
            <p:nvPr/>
          </p:nvSpPr>
          <p:spPr bwMode="auto">
            <a:xfrm flipV="1">
              <a:off x="2000" y="2666"/>
              <a:ext cx="102" cy="15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71" name="Line 81">
              <a:extLst>
                <a:ext uri="{FF2B5EF4-FFF2-40B4-BE49-F238E27FC236}">
                  <a16:creationId xmlns:a16="http://schemas.microsoft.com/office/drawing/2014/main" id="{AB05C732-FA08-12EB-8381-639C0113CDC6}"/>
                </a:ext>
              </a:extLst>
            </p:cNvPr>
            <p:cNvSpPr>
              <a:spLocks noChangeShapeType="1"/>
            </p:cNvSpPr>
            <p:nvPr/>
          </p:nvSpPr>
          <p:spPr bwMode="auto">
            <a:xfrm flipH="1" flipV="1">
              <a:off x="1922" y="2717"/>
              <a:ext cx="75" cy="10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72" name="Line 83">
              <a:extLst>
                <a:ext uri="{FF2B5EF4-FFF2-40B4-BE49-F238E27FC236}">
                  <a16:creationId xmlns:a16="http://schemas.microsoft.com/office/drawing/2014/main" id="{64EC502A-8425-40D9-B4D5-250845D14FB5}"/>
                </a:ext>
              </a:extLst>
            </p:cNvPr>
            <p:cNvSpPr>
              <a:spLocks noChangeShapeType="1"/>
            </p:cNvSpPr>
            <p:nvPr/>
          </p:nvSpPr>
          <p:spPr bwMode="auto">
            <a:xfrm flipH="1" flipV="1">
              <a:off x="2247" y="2603"/>
              <a:ext cx="0" cy="21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73" name="Line 84">
              <a:extLst>
                <a:ext uri="{FF2B5EF4-FFF2-40B4-BE49-F238E27FC236}">
                  <a16:creationId xmlns:a16="http://schemas.microsoft.com/office/drawing/2014/main" id="{B5DD1ED7-F49E-2615-A3DE-6A2158386259}"/>
                </a:ext>
              </a:extLst>
            </p:cNvPr>
            <p:cNvSpPr>
              <a:spLocks noChangeShapeType="1"/>
            </p:cNvSpPr>
            <p:nvPr/>
          </p:nvSpPr>
          <p:spPr bwMode="auto">
            <a:xfrm flipV="1">
              <a:off x="2247" y="2726"/>
              <a:ext cx="66" cy="9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74" name="Line 85">
              <a:extLst>
                <a:ext uri="{FF2B5EF4-FFF2-40B4-BE49-F238E27FC236}">
                  <a16:creationId xmlns:a16="http://schemas.microsoft.com/office/drawing/2014/main" id="{338F089B-8D62-E537-B50D-9A976BF3E503}"/>
                </a:ext>
              </a:extLst>
            </p:cNvPr>
            <p:cNvSpPr>
              <a:spLocks noChangeShapeType="1"/>
            </p:cNvSpPr>
            <p:nvPr/>
          </p:nvSpPr>
          <p:spPr bwMode="auto">
            <a:xfrm flipH="1" flipV="1">
              <a:off x="2127" y="2675"/>
              <a:ext cx="117" cy="14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75" name="Line 88">
              <a:extLst>
                <a:ext uri="{FF2B5EF4-FFF2-40B4-BE49-F238E27FC236}">
                  <a16:creationId xmlns:a16="http://schemas.microsoft.com/office/drawing/2014/main" id="{EDEA60C4-462A-6A6C-E41A-AEF3A59F05F1}"/>
                </a:ext>
              </a:extLst>
            </p:cNvPr>
            <p:cNvSpPr>
              <a:spLocks noChangeShapeType="1"/>
            </p:cNvSpPr>
            <p:nvPr/>
          </p:nvSpPr>
          <p:spPr bwMode="auto">
            <a:xfrm flipV="1">
              <a:off x="1506" y="2101"/>
              <a:ext cx="6" cy="22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76" name="Line 89">
              <a:extLst>
                <a:ext uri="{FF2B5EF4-FFF2-40B4-BE49-F238E27FC236}">
                  <a16:creationId xmlns:a16="http://schemas.microsoft.com/office/drawing/2014/main" id="{B5B7317A-208B-385F-2310-6388515E14BB}"/>
                </a:ext>
              </a:extLst>
            </p:cNvPr>
            <p:cNvSpPr>
              <a:spLocks noChangeShapeType="1"/>
            </p:cNvSpPr>
            <p:nvPr/>
          </p:nvSpPr>
          <p:spPr bwMode="auto">
            <a:xfrm flipV="1">
              <a:off x="1506" y="2254"/>
              <a:ext cx="54" cy="7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77" name="Line 90">
              <a:extLst>
                <a:ext uri="{FF2B5EF4-FFF2-40B4-BE49-F238E27FC236}">
                  <a16:creationId xmlns:a16="http://schemas.microsoft.com/office/drawing/2014/main" id="{A5ADB4FA-98B7-FE5B-B17A-A4B4CE0029AB}"/>
                </a:ext>
              </a:extLst>
            </p:cNvPr>
            <p:cNvSpPr>
              <a:spLocks noChangeShapeType="1"/>
            </p:cNvSpPr>
            <p:nvPr/>
          </p:nvSpPr>
          <p:spPr bwMode="auto">
            <a:xfrm flipH="1" flipV="1">
              <a:off x="1386" y="2179"/>
              <a:ext cx="117" cy="14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78" name="Line 92">
              <a:extLst>
                <a:ext uri="{FF2B5EF4-FFF2-40B4-BE49-F238E27FC236}">
                  <a16:creationId xmlns:a16="http://schemas.microsoft.com/office/drawing/2014/main" id="{CEB20A7E-D634-DABF-FBA2-5827E13167D5}"/>
                </a:ext>
              </a:extLst>
            </p:cNvPr>
            <p:cNvSpPr>
              <a:spLocks noChangeShapeType="1"/>
            </p:cNvSpPr>
            <p:nvPr/>
          </p:nvSpPr>
          <p:spPr bwMode="auto">
            <a:xfrm flipH="1" flipV="1">
              <a:off x="1747" y="2101"/>
              <a:ext cx="6" cy="22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79" name="Line 93">
              <a:extLst>
                <a:ext uri="{FF2B5EF4-FFF2-40B4-BE49-F238E27FC236}">
                  <a16:creationId xmlns:a16="http://schemas.microsoft.com/office/drawing/2014/main" id="{94EE47AC-0189-709E-BFB0-9844DD7EEF96}"/>
                </a:ext>
              </a:extLst>
            </p:cNvPr>
            <p:cNvSpPr>
              <a:spLocks noChangeShapeType="1"/>
            </p:cNvSpPr>
            <p:nvPr/>
          </p:nvSpPr>
          <p:spPr bwMode="auto">
            <a:xfrm flipV="1">
              <a:off x="1753" y="2134"/>
              <a:ext cx="150"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80" name="Line 94">
              <a:extLst>
                <a:ext uri="{FF2B5EF4-FFF2-40B4-BE49-F238E27FC236}">
                  <a16:creationId xmlns:a16="http://schemas.microsoft.com/office/drawing/2014/main" id="{3128DF35-5F05-8EBC-38A7-685C9AB88A20}"/>
                </a:ext>
              </a:extLst>
            </p:cNvPr>
            <p:cNvSpPr>
              <a:spLocks noChangeShapeType="1"/>
            </p:cNvSpPr>
            <p:nvPr/>
          </p:nvSpPr>
          <p:spPr bwMode="auto">
            <a:xfrm flipH="1" flipV="1">
              <a:off x="1687" y="2257"/>
              <a:ext cx="63" cy="6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81" name="Line 96">
              <a:extLst>
                <a:ext uri="{FF2B5EF4-FFF2-40B4-BE49-F238E27FC236}">
                  <a16:creationId xmlns:a16="http://schemas.microsoft.com/office/drawing/2014/main" id="{DEE2506E-1C9B-6D96-F3F7-C13D70F055CA}"/>
                </a:ext>
              </a:extLst>
            </p:cNvPr>
            <p:cNvSpPr>
              <a:spLocks noChangeShapeType="1"/>
            </p:cNvSpPr>
            <p:nvPr/>
          </p:nvSpPr>
          <p:spPr bwMode="auto">
            <a:xfrm flipH="1" flipV="1">
              <a:off x="1994" y="2083"/>
              <a:ext cx="6" cy="24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82" name="Line 97">
              <a:extLst>
                <a:ext uri="{FF2B5EF4-FFF2-40B4-BE49-F238E27FC236}">
                  <a16:creationId xmlns:a16="http://schemas.microsoft.com/office/drawing/2014/main" id="{93FB4446-11EE-DC8F-79EE-173968A256FD}"/>
                </a:ext>
              </a:extLst>
            </p:cNvPr>
            <p:cNvSpPr>
              <a:spLocks noChangeShapeType="1"/>
            </p:cNvSpPr>
            <p:nvPr/>
          </p:nvSpPr>
          <p:spPr bwMode="auto">
            <a:xfrm flipV="1">
              <a:off x="2000" y="2230"/>
              <a:ext cx="54" cy="9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83" name="Line 98">
              <a:extLst>
                <a:ext uri="{FF2B5EF4-FFF2-40B4-BE49-F238E27FC236}">
                  <a16:creationId xmlns:a16="http://schemas.microsoft.com/office/drawing/2014/main" id="{940E653A-ED84-8450-702A-CF20D51A7E9D}"/>
                </a:ext>
              </a:extLst>
            </p:cNvPr>
            <p:cNvSpPr>
              <a:spLocks noChangeShapeType="1"/>
            </p:cNvSpPr>
            <p:nvPr/>
          </p:nvSpPr>
          <p:spPr bwMode="auto">
            <a:xfrm flipH="1" flipV="1">
              <a:off x="1910" y="2209"/>
              <a:ext cx="87" cy="11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84" name="Line 100">
              <a:extLst>
                <a:ext uri="{FF2B5EF4-FFF2-40B4-BE49-F238E27FC236}">
                  <a16:creationId xmlns:a16="http://schemas.microsoft.com/office/drawing/2014/main" id="{06F27C85-94BD-DD88-62E0-30A1CFC57010}"/>
                </a:ext>
              </a:extLst>
            </p:cNvPr>
            <p:cNvSpPr>
              <a:spLocks noChangeShapeType="1"/>
            </p:cNvSpPr>
            <p:nvPr/>
          </p:nvSpPr>
          <p:spPr bwMode="auto">
            <a:xfrm flipH="1" flipV="1">
              <a:off x="2241" y="2143"/>
              <a:ext cx="6" cy="18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85" name="Line 101">
              <a:extLst>
                <a:ext uri="{FF2B5EF4-FFF2-40B4-BE49-F238E27FC236}">
                  <a16:creationId xmlns:a16="http://schemas.microsoft.com/office/drawing/2014/main" id="{8DB06DE3-4D05-23F2-96BE-BAAF35F56BB9}"/>
                </a:ext>
              </a:extLst>
            </p:cNvPr>
            <p:cNvSpPr>
              <a:spLocks noChangeShapeType="1"/>
            </p:cNvSpPr>
            <p:nvPr/>
          </p:nvSpPr>
          <p:spPr bwMode="auto">
            <a:xfrm flipV="1">
              <a:off x="2247" y="2236"/>
              <a:ext cx="72" cy="9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86" name="Line 102">
              <a:extLst>
                <a:ext uri="{FF2B5EF4-FFF2-40B4-BE49-F238E27FC236}">
                  <a16:creationId xmlns:a16="http://schemas.microsoft.com/office/drawing/2014/main" id="{E248C5FF-22CC-E568-D961-E723E5BDFB75}"/>
                </a:ext>
              </a:extLst>
            </p:cNvPr>
            <p:cNvSpPr>
              <a:spLocks noChangeShapeType="1"/>
            </p:cNvSpPr>
            <p:nvPr/>
          </p:nvSpPr>
          <p:spPr bwMode="auto">
            <a:xfrm flipH="1" flipV="1">
              <a:off x="2085" y="2125"/>
              <a:ext cx="159" cy="19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87" name="Line 105">
              <a:extLst>
                <a:ext uri="{FF2B5EF4-FFF2-40B4-BE49-F238E27FC236}">
                  <a16:creationId xmlns:a16="http://schemas.microsoft.com/office/drawing/2014/main" id="{C1378A27-DF27-D2EB-B55E-463AC1ABFD2E}"/>
                </a:ext>
              </a:extLst>
            </p:cNvPr>
            <p:cNvSpPr>
              <a:spLocks noChangeShapeType="1"/>
            </p:cNvSpPr>
            <p:nvPr/>
          </p:nvSpPr>
          <p:spPr bwMode="auto">
            <a:xfrm flipH="1" flipV="1">
              <a:off x="1500" y="1647"/>
              <a:ext cx="6" cy="18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88" name="Line 106">
              <a:extLst>
                <a:ext uri="{FF2B5EF4-FFF2-40B4-BE49-F238E27FC236}">
                  <a16:creationId xmlns:a16="http://schemas.microsoft.com/office/drawing/2014/main" id="{52BC92F9-DA19-B71B-1156-9F45FB0CDA2D}"/>
                </a:ext>
              </a:extLst>
            </p:cNvPr>
            <p:cNvSpPr>
              <a:spLocks noChangeShapeType="1"/>
            </p:cNvSpPr>
            <p:nvPr/>
          </p:nvSpPr>
          <p:spPr bwMode="auto">
            <a:xfrm flipV="1">
              <a:off x="1506" y="1770"/>
              <a:ext cx="42" cy="6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89" name="Line 107">
              <a:extLst>
                <a:ext uri="{FF2B5EF4-FFF2-40B4-BE49-F238E27FC236}">
                  <a16:creationId xmlns:a16="http://schemas.microsoft.com/office/drawing/2014/main" id="{DF158C69-C694-C5AE-4390-AB8E5BB1AD9F}"/>
                </a:ext>
              </a:extLst>
            </p:cNvPr>
            <p:cNvSpPr>
              <a:spLocks noChangeShapeType="1"/>
            </p:cNvSpPr>
            <p:nvPr/>
          </p:nvSpPr>
          <p:spPr bwMode="auto">
            <a:xfrm flipH="1" flipV="1">
              <a:off x="1320" y="1617"/>
              <a:ext cx="183" cy="21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90" name="Line 109">
              <a:extLst>
                <a:ext uri="{FF2B5EF4-FFF2-40B4-BE49-F238E27FC236}">
                  <a16:creationId xmlns:a16="http://schemas.microsoft.com/office/drawing/2014/main" id="{AFA3947B-FC88-353D-9A5B-011D9BF32663}"/>
                </a:ext>
              </a:extLst>
            </p:cNvPr>
            <p:cNvSpPr>
              <a:spLocks noChangeShapeType="1"/>
            </p:cNvSpPr>
            <p:nvPr/>
          </p:nvSpPr>
          <p:spPr bwMode="auto">
            <a:xfrm flipH="1" flipV="1">
              <a:off x="1741" y="1575"/>
              <a:ext cx="12" cy="25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91" name="Line 110">
              <a:extLst>
                <a:ext uri="{FF2B5EF4-FFF2-40B4-BE49-F238E27FC236}">
                  <a16:creationId xmlns:a16="http://schemas.microsoft.com/office/drawing/2014/main" id="{CD444DFF-928C-D424-930C-591BD56E404B}"/>
                </a:ext>
              </a:extLst>
            </p:cNvPr>
            <p:cNvSpPr>
              <a:spLocks noChangeShapeType="1"/>
            </p:cNvSpPr>
            <p:nvPr/>
          </p:nvSpPr>
          <p:spPr bwMode="auto">
            <a:xfrm flipV="1">
              <a:off x="1753" y="1674"/>
              <a:ext cx="102" cy="15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92" name="Line 111">
              <a:extLst>
                <a:ext uri="{FF2B5EF4-FFF2-40B4-BE49-F238E27FC236}">
                  <a16:creationId xmlns:a16="http://schemas.microsoft.com/office/drawing/2014/main" id="{8C22C2E1-18F7-A054-9BC8-9E23843A026A}"/>
                </a:ext>
              </a:extLst>
            </p:cNvPr>
            <p:cNvSpPr>
              <a:spLocks noChangeShapeType="1"/>
            </p:cNvSpPr>
            <p:nvPr/>
          </p:nvSpPr>
          <p:spPr bwMode="auto">
            <a:xfrm flipH="1" flipV="1">
              <a:off x="1687" y="1737"/>
              <a:ext cx="63" cy="9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93" name="Line 113">
              <a:extLst>
                <a:ext uri="{FF2B5EF4-FFF2-40B4-BE49-F238E27FC236}">
                  <a16:creationId xmlns:a16="http://schemas.microsoft.com/office/drawing/2014/main" id="{4531253B-13E5-6892-6991-B30266A63129}"/>
                </a:ext>
              </a:extLst>
            </p:cNvPr>
            <p:cNvSpPr>
              <a:spLocks noChangeShapeType="1"/>
            </p:cNvSpPr>
            <p:nvPr/>
          </p:nvSpPr>
          <p:spPr bwMode="auto">
            <a:xfrm flipH="1" flipV="1">
              <a:off x="1988" y="1749"/>
              <a:ext cx="12" cy="7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94" name="Line 114">
              <a:extLst>
                <a:ext uri="{FF2B5EF4-FFF2-40B4-BE49-F238E27FC236}">
                  <a16:creationId xmlns:a16="http://schemas.microsoft.com/office/drawing/2014/main" id="{AE203225-1C57-8824-AB54-3DD6DA04EB65}"/>
                </a:ext>
              </a:extLst>
            </p:cNvPr>
            <p:cNvSpPr>
              <a:spLocks noChangeShapeType="1"/>
            </p:cNvSpPr>
            <p:nvPr/>
          </p:nvSpPr>
          <p:spPr bwMode="auto">
            <a:xfrm flipV="1">
              <a:off x="2000" y="1596"/>
              <a:ext cx="150" cy="23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95" name="Line 115">
              <a:extLst>
                <a:ext uri="{FF2B5EF4-FFF2-40B4-BE49-F238E27FC236}">
                  <a16:creationId xmlns:a16="http://schemas.microsoft.com/office/drawing/2014/main" id="{84963921-545E-44BB-51B1-BBD482F20229}"/>
                </a:ext>
              </a:extLst>
            </p:cNvPr>
            <p:cNvSpPr>
              <a:spLocks noChangeShapeType="1"/>
            </p:cNvSpPr>
            <p:nvPr/>
          </p:nvSpPr>
          <p:spPr bwMode="auto">
            <a:xfrm flipH="1" flipV="1">
              <a:off x="1928" y="1725"/>
              <a:ext cx="69" cy="10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96" name="Line 117">
              <a:extLst>
                <a:ext uri="{FF2B5EF4-FFF2-40B4-BE49-F238E27FC236}">
                  <a16:creationId xmlns:a16="http://schemas.microsoft.com/office/drawing/2014/main" id="{F7F2A207-752A-67A5-F225-A0388C9F6480}"/>
                </a:ext>
              </a:extLst>
            </p:cNvPr>
            <p:cNvSpPr>
              <a:spLocks noChangeShapeType="1"/>
            </p:cNvSpPr>
            <p:nvPr/>
          </p:nvSpPr>
          <p:spPr bwMode="auto">
            <a:xfrm flipH="1" flipV="1">
              <a:off x="2241" y="1743"/>
              <a:ext cx="6" cy="8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97" name="Line 118">
              <a:extLst>
                <a:ext uri="{FF2B5EF4-FFF2-40B4-BE49-F238E27FC236}">
                  <a16:creationId xmlns:a16="http://schemas.microsoft.com/office/drawing/2014/main" id="{2272E5EC-05DE-608F-EFEA-9ABB58DB85D1}"/>
                </a:ext>
              </a:extLst>
            </p:cNvPr>
            <p:cNvSpPr>
              <a:spLocks noChangeShapeType="1"/>
            </p:cNvSpPr>
            <p:nvPr/>
          </p:nvSpPr>
          <p:spPr bwMode="auto">
            <a:xfrm flipV="1">
              <a:off x="2247" y="1638"/>
              <a:ext cx="132"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98" name="Line 119">
              <a:extLst>
                <a:ext uri="{FF2B5EF4-FFF2-40B4-BE49-F238E27FC236}">
                  <a16:creationId xmlns:a16="http://schemas.microsoft.com/office/drawing/2014/main" id="{6E8B30AC-12FD-8C8B-DA83-354AB4954D2A}"/>
                </a:ext>
              </a:extLst>
            </p:cNvPr>
            <p:cNvSpPr>
              <a:spLocks noChangeShapeType="1"/>
            </p:cNvSpPr>
            <p:nvPr/>
          </p:nvSpPr>
          <p:spPr bwMode="auto">
            <a:xfrm flipH="1" flipV="1">
              <a:off x="2127" y="1683"/>
              <a:ext cx="117" cy="14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41991" name="Group 120">
            <a:extLst>
              <a:ext uri="{FF2B5EF4-FFF2-40B4-BE49-F238E27FC236}">
                <a16:creationId xmlns:a16="http://schemas.microsoft.com/office/drawing/2014/main" id="{FD842A1C-B8F3-C73A-08B5-2458FBFA1951}"/>
              </a:ext>
            </a:extLst>
          </p:cNvPr>
          <p:cNvGrpSpPr>
            <a:grpSpLocks/>
          </p:cNvGrpSpPr>
          <p:nvPr/>
        </p:nvGrpSpPr>
        <p:grpSpPr bwMode="auto">
          <a:xfrm>
            <a:off x="5426075" y="6067425"/>
            <a:ext cx="1552575" cy="400050"/>
            <a:chOff x="1384" y="3384"/>
            <a:chExt cx="978" cy="252"/>
          </a:xfrm>
        </p:grpSpPr>
        <p:grpSp>
          <p:nvGrpSpPr>
            <p:cNvPr id="42042" name="Group 121">
              <a:extLst>
                <a:ext uri="{FF2B5EF4-FFF2-40B4-BE49-F238E27FC236}">
                  <a16:creationId xmlns:a16="http://schemas.microsoft.com/office/drawing/2014/main" id="{A4FDCF45-E342-D5E9-140D-F24BB375B68D}"/>
                </a:ext>
              </a:extLst>
            </p:cNvPr>
            <p:cNvGrpSpPr>
              <a:grpSpLocks/>
            </p:cNvGrpSpPr>
            <p:nvPr/>
          </p:nvGrpSpPr>
          <p:grpSpPr bwMode="auto">
            <a:xfrm>
              <a:off x="1384" y="3384"/>
              <a:ext cx="738" cy="252"/>
              <a:chOff x="1176" y="3304"/>
              <a:chExt cx="1008" cy="344"/>
            </a:xfrm>
          </p:grpSpPr>
          <p:sp>
            <p:nvSpPr>
              <p:cNvPr id="42044" name="Rectangle 122">
                <a:extLst>
                  <a:ext uri="{FF2B5EF4-FFF2-40B4-BE49-F238E27FC236}">
                    <a16:creationId xmlns:a16="http://schemas.microsoft.com/office/drawing/2014/main" id="{63AE7644-8E5E-8AC3-3B0A-2C46EB6ACBE6}"/>
                  </a:ext>
                </a:extLst>
              </p:cNvPr>
              <p:cNvSpPr>
                <a:spLocks noChangeArrowheads="1"/>
              </p:cNvSpPr>
              <p:nvPr/>
            </p:nvSpPr>
            <p:spPr bwMode="auto">
              <a:xfrm>
                <a:off x="1176" y="3304"/>
                <a:ext cx="336" cy="344"/>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42045" name="Rectangle 123">
                <a:extLst>
                  <a:ext uri="{FF2B5EF4-FFF2-40B4-BE49-F238E27FC236}">
                    <a16:creationId xmlns:a16="http://schemas.microsoft.com/office/drawing/2014/main" id="{6C2649BF-2651-B4D5-565C-04F5AC801E79}"/>
                  </a:ext>
                </a:extLst>
              </p:cNvPr>
              <p:cNvSpPr>
                <a:spLocks noChangeArrowheads="1"/>
              </p:cNvSpPr>
              <p:nvPr/>
            </p:nvSpPr>
            <p:spPr bwMode="auto">
              <a:xfrm>
                <a:off x="1512" y="3304"/>
                <a:ext cx="336" cy="344"/>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42046" name="Rectangle 124">
                <a:extLst>
                  <a:ext uri="{FF2B5EF4-FFF2-40B4-BE49-F238E27FC236}">
                    <a16:creationId xmlns:a16="http://schemas.microsoft.com/office/drawing/2014/main" id="{5EB0E83C-CB25-ABBC-8BEF-8943505FB5A6}"/>
                  </a:ext>
                </a:extLst>
              </p:cNvPr>
              <p:cNvSpPr>
                <a:spLocks noChangeArrowheads="1"/>
              </p:cNvSpPr>
              <p:nvPr/>
            </p:nvSpPr>
            <p:spPr bwMode="auto">
              <a:xfrm>
                <a:off x="1848" y="3304"/>
                <a:ext cx="336" cy="344"/>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grpSp>
        <p:sp>
          <p:nvSpPr>
            <p:cNvPr id="42043" name="Rectangle 125">
              <a:extLst>
                <a:ext uri="{FF2B5EF4-FFF2-40B4-BE49-F238E27FC236}">
                  <a16:creationId xmlns:a16="http://schemas.microsoft.com/office/drawing/2014/main" id="{A7577E9A-D624-4F48-66DC-92E5668A6BA3}"/>
                </a:ext>
              </a:extLst>
            </p:cNvPr>
            <p:cNvSpPr>
              <a:spLocks noChangeArrowheads="1"/>
            </p:cNvSpPr>
            <p:nvPr/>
          </p:nvSpPr>
          <p:spPr bwMode="auto">
            <a:xfrm>
              <a:off x="2116" y="3384"/>
              <a:ext cx="246" cy="252"/>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grpSp>
      <p:grpSp>
        <p:nvGrpSpPr>
          <p:cNvPr id="41992" name="Group 126">
            <a:extLst>
              <a:ext uri="{FF2B5EF4-FFF2-40B4-BE49-F238E27FC236}">
                <a16:creationId xmlns:a16="http://schemas.microsoft.com/office/drawing/2014/main" id="{379B0651-7155-0142-BD22-9517223C1017}"/>
              </a:ext>
            </a:extLst>
          </p:cNvPr>
          <p:cNvGrpSpPr>
            <a:grpSpLocks/>
          </p:cNvGrpSpPr>
          <p:nvPr/>
        </p:nvGrpSpPr>
        <p:grpSpPr bwMode="auto">
          <a:xfrm>
            <a:off x="5426075" y="5280025"/>
            <a:ext cx="1552575" cy="400050"/>
            <a:chOff x="1384" y="3384"/>
            <a:chExt cx="978" cy="252"/>
          </a:xfrm>
        </p:grpSpPr>
        <p:grpSp>
          <p:nvGrpSpPr>
            <p:cNvPr id="42037" name="Group 127">
              <a:extLst>
                <a:ext uri="{FF2B5EF4-FFF2-40B4-BE49-F238E27FC236}">
                  <a16:creationId xmlns:a16="http://schemas.microsoft.com/office/drawing/2014/main" id="{1671421B-4313-697D-F9FC-267C5F32E056}"/>
                </a:ext>
              </a:extLst>
            </p:cNvPr>
            <p:cNvGrpSpPr>
              <a:grpSpLocks/>
            </p:cNvGrpSpPr>
            <p:nvPr/>
          </p:nvGrpSpPr>
          <p:grpSpPr bwMode="auto">
            <a:xfrm>
              <a:off x="1384" y="3384"/>
              <a:ext cx="738" cy="252"/>
              <a:chOff x="1176" y="3304"/>
              <a:chExt cx="1008" cy="344"/>
            </a:xfrm>
          </p:grpSpPr>
          <p:sp>
            <p:nvSpPr>
              <p:cNvPr id="42039" name="Rectangle 128">
                <a:extLst>
                  <a:ext uri="{FF2B5EF4-FFF2-40B4-BE49-F238E27FC236}">
                    <a16:creationId xmlns:a16="http://schemas.microsoft.com/office/drawing/2014/main" id="{2AB6E7D7-C80D-5922-E46D-8957370B9D0F}"/>
                  </a:ext>
                </a:extLst>
              </p:cNvPr>
              <p:cNvSpPr>
                <a:spLocks noChangeArrowheads="1"/>
              </p:cNvSpPr>
              <p:nvPr/>
            </p:nvSpPr>
            <p:spPr bwMode="auto">
              <a:xfrm>
                <a:off x="1176" y="3304"/>
                <a:ext cx="336" cy="344"/>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42040" name="Rectangle 129">
                <a:extLst>
                  <a:ext uri="{FF2B5EF4-FFF2-40B4-BE49-F238E27FC236}">
                    <a16:creationId xmlns:a16="http://schemas.microsoft.com/office/drawing/2014/main" id="{07ECA7A7-C912-4803-9D3F-B0539361ABB6}"/>
                  </a:ext>
                </a:extLst>
              </p:cNvPr>
              <p:cNvSpPr>
                <a:spLocks noChangeArrowheads="1"/>
              </p:cNvSpPr>
              <p:nvPr/>
            </p:nvSpPr>
            <p:spPr bwMode="auto">
              <a:xfrm>
                <a:off x="1512" y="3304"/>
                <a:ext cx="336" cy="344"/>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42041" name="Rectangle 130">
                <a:extLst>
                  <a:ext uri="{FF2B5EF4-FFF2-40B4-BE49-F238E27FC236}">
                    <a16:creationId xmlns:a16="http://schemas.microsoft.com/office/drawing/2014/main" id="{DE906E16-0B25-F468-5954-4161320FA9F8}"/>
                  </a:ext>
                </a:extLst>
              </p:cNvPr>
              <p:cNvSpPr>
                <a:spLocks noChangeArrowheads="1"/>
              </p:cNvSpPr>
              <p:nvPr/>
            </p:nvSpPr>
            <p:spPr bwMode="auto">
              <a:xfrm>
                <a:off x="1848" y="3304"/>
                <a:ext cx="336" cy="344"/>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grpSp>
        <p:sp>
          <p:nvSpPr>
            <p:cNvPr id="42038" name="Rectangle 131">
              <a:extLst>
                <a:ext uri="{FF2B5EF4-FFF2-40B4-BE49-F238E27FC236}">
                  <a16:creationId xmlns:a16="http://schemas.microsoft.com/office/drawing/2014/main" id="{F50C6D91-505D-E4FB-A2E4-562E6AF702CE}"/>
                </a:ext>
              </a:extLst>
            </p:cNvPr>
            <p:cNvSpPr>
              <a:spLocks noChangeArrowheads="1"/>
            </p:cNvSpPr>
            <p:nvPr/>
          </p:nvSpPr>
          <p:spPr bwMode="auto">
            <a:xfrm>
              <a:off x="2116" y="3384"/>
              <a:ext cx="246" cy="252"/>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grpSp>
      <p:grpSp>
        <p:nvGrpSpPr>
          <p:cNvPr id="41993" name="Group 132">
            <a:extLst>
              <a:ext uri="{FF2B5EF4-FFF2-40B4-BE49-F238E27FC236}">
                <a16:creationId xmlns:a16="http://schemas.microsoft.com/office/drawing/2014/main" id="{F0766CDC-88ED-1ED5-D905-E4F5E7F8709C}"/>
              </a:ext>
            </a:extLst>
          </p:cNvPr>
          <p:cNvGrpSpPr>
            <a:grpSpLocks/>
          </p:cNvGrpSpPr>
          <p:nvPr/>
        </p:nvGrpSpPr>
        <p:grpSpPr bwMode="auto">
          <a:xfrm>
            <a:off x="5426075" y="4492625"/>
            <a:ext cx="1552575" cy="400050"/>
            <a:chOff x="1384" y="3384"/>
            <a:chExt cx="978" cy="252"/>
          </a:xfrm>
        </p:grpSpPr>
        <p:grpSp>
          <p:nvGrpSpPr>
            <p:cNvPr id="42032" name="Group 133">
              <a:extLst>
                <a:ext uri="{FF2B5EF4-FFF2-40B4-BE49-F238E27FC236}">
                  <a16:creationId xmlns:a16="http://schemas.microsoft.com/office/drawing/2014/main" id="{CF0DB58D-C585-04D1-CCC8-72E49D453287}"/>
                </a:ext>
              </a:extLst>
            </p:cNvPr>
            <p:cNvGrpSpPr>
              <a:grpSpLocks/>
            </p:cNvGrpSpPr>
            <p:nvPr/>
          </p:nvGrpSpPr>
          <p:grpSpPr bwMode="auto">
            <a:xfrm>
              <a:off x="1384" y="3384"/>
              <a:ext cx="738" cy="252"/>
              <a:chOff x="1176" y="3304"/>
              <a:chExt cx="1008" cy="344"/>
            </a:xfrm>
          </p:grpSpPr>
          <p:sp>
            <p:nvSpPr>
              <p:cNvPr id="42034" name="Rectangle 134">
                <a:extLst>
                  <a:ext uri="{FF2B5EF4-FFF2-40B4-BE49-F238E27FC236}">
                    <a16:creationId xmlns:a16="http://schemas.microsoft.com/office/drawing/2014/main" id="{2B44B333-79B1-5F05-6C8A-6BCAB285F5AA}"/>
                  </a:ext>
                </a:extLst>
              </p:cNvPr>
              <p:cNvSpPr>
                <a:spLocks noChangeArrowheads="1"/>
              </p:cNvSpPr>
              <p:nvPr/>
            </p:nvSpPr>
            <p:spPr bwMode="auto">
              <a:xfrm>
                <a:off x="1176" y="3304"/>
                <a:ext cx="336" cy="344"/>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42035" name="Rectangle 135">
                <a:extLst>
                  <a:ext uri="{FF2B5EF4-FFF2-40B4-BE49-F238E27FC236}">
                    <a16:creationId xmlns:a16="http://schemas.microsoft.com/office/drawing/2014/main" id="{0F7A1586-FBB2-8CB6-80EA-320C31BA64AB}"/>
                  </a:ext>
                </a:extLst>
              </p:cNvPr>
              <p:cNvSpPr>
                <a:spLocks noChangeArrowheads="1"/>
              </p:cNvSpPr>
              <p:nvPr/>
            </p:nvSpPr>
            <p:spPr bwMode="auto">
              <a:xfrm>
                <a:off x="1512" y="3304"/>
                <a:ext cx="336" cy="344"/>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42036" name="Rectangle 136">
                <a:extLst>
                  <a:ext uri="{FF2B5EF4-FFF2-40B4-BE49-F238E27FC236}">
                    <a16:creationId xmlns:a16="http://schemas.microsoft.com/office/drawing/2014/main" id="{AD2EA75F-C2B3-9434-CFEA-EE24A9070F4C}"/>
                  </a:ext>
                </a:extLst>
              </p:cNvPr>
              <p:cNvSpPr>
                <a:spLocks noChangeArrowheads="1"/>
              </p:cNvSpPr>
              <p:nvPr/>
            </p:nvSpPr>
            <p:spPr bwMode="auto">
              <a:xfrm>
                <a:off x="1848" y="3304"/>
                <a:ext cx="336" cy="344"/>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grpSp>
        <p:sp>
          <p:nvSpPr>
            <p:cNvPr id="42033" name="Rectangle 137">
              <a:extLst>
                <a:ext uri="{FF2B5EF4-FFF2-40B4-BE49-F238E27FC236}">
                  <a16:creationId xmlns:a16="http://schemas.microsoft.com/office/drawing/2014/main" id="{F7CB0045-DAD0-EEF9-F551-BA6BDF000D72}"/>
                </a:ext>
              </a:extLst>
            </p:cNvPr>
            <p:cNvSpPr>
              <a:spLocks noChangeArrowheads="1"/>
            </p:cNvSpPr>
            <p:nvPr/>
          </p:nvSpPr>
          <p:spPr bwMode="auto">
            <a:xfrm>
              <a:off x="2116" y="3384"/>
              <a:ext cx="246" cy="252"/>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grpSp>
      <p:grpSp>
        <p:nvGrpSpPr>
          <p:cNvPr id="41994" name="Group 138">
            <a:extLst>
              <a:ext uri="{FF2B5EF4-FFF2-40B4-BE49-F238E27FC236}">
                <a16:creationId xmlns:a16="http://schemas.microsoft.com/office/drawing/2014/main" id="{B8A71990-D993-F037-1474-F6EFCD983398}"/>
              </a:ext>
            </a:extLst>
          </p:cNvPr>
          <p:cNvGrpSpPr>
            <a:grpSpLocks/>
          </p:cNvGrpSpPr>
          <p:nvPr/>
        </p:nvGrpSpPr>
        <p:grpSpPr bwMode="auto">
          <a:xfrm>
            <a:off x="5426075" y="3705225"/>
            <a:ext cx="1552575" cy="400050"/>
            <a:chOff x="1384" y="3384"/>
            <a:chExt cx="978" cy="252"/>
          </a:xfrm>
        </p:grpSpPr>
        <p:grpSp>
          <p:nvGrpSpPr>
            <p:cNvPr id="42027" name="Group 139">
              <a:extLst>
                <a:ext uri="{FF2B5EF4-FFF2-40B4-BE49-F238E27FC236}">
                  <a16:creationId xmlns:a16="http://schemas.microsoft.com/office/drawing/2014/main" id="{03527F49-ADED-1942-1158-324EE4258FEA}"/>
                </a:ext>
              </a:extLst>
            </p:cNvPr>
            <p:cNvGrpSpPr>
              <a:grpSpLocks/>
            </p:cNvGrpSpPr>
            <p:nvPr/>
          </p:nvGrpSpPr>
          <p:grpSpPr bwMode="auto">
            <a:xfrm>
              <a:off x="1384" y="3384"/>
              <a:ext cx="738" cy="252"/>
              <a:chOff x="1176" y="3304"/>
              <a:chExt cx="1008" cy="344"/>
            </a:xfrm>
          </p:grpSpPr>
          <p:sp>
            <p:nvSpPr>
              <p:cNvPr id="42029" name="Rectangle 140">
                <a:extLst>
                  <a:ext uri="{FF2B5EF4-FFF2-40B4-BE49-F238E27FC236}">
                    <a16:creationId xmlns:a16="http://schemas.microsoft.com/office/drawing/2014/main" id="{34CE1EB2-3B10-B26A-CA9D-4B51DA27452A}"/>
                  </a:ext>
                </a:extLst>
              </p:cNvPr>
              <p:cNvSpPr>
                <a:spLocks noChangeArrowheads="1"/>
              </p:cNvSpPr>
              <p:nvPr/>
            </p:nvSpPr>
            <p:spPr bwMode="auto">
              <a:xfrm>
                <a:off x="1176" y="3304"/>
                <a:ext cx="336" cy="344"/>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42030" name="Rectangle 141">
                <a:extLst>
                  <a:ext uri="{FF2B5EF4-FFF2-40B4-BE49-F238E27FC236}">
                    <a16:creationId xmlns:a16="http://schemas.microsoft.com/office/drawing/2014/main" id="{07497E98-E8C8-BDC3-0069-146DEEB98483}"/>
                  </a:ext>
                </a:extLst>
              </p:cNvPr>
              <p:cNvSpPr>
                <a:spLocks noChangeArrowheads="1"/>
              </p:cNvSpPr>
              <p:nvPr/>
            </p:nvSpPr>
            <p:spPr bwMode="auto">
              <a:xfrm>
                <a:off x="1512" y="3304"/>
                <a:ext cx="336" cy="344"/>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42031" name="Rectangle 142">
                <a:extLst>
                  <a:ext uri="{FF2B5EF4-FFF2-40B4-BE49-F238E27FC236}">
                    <a16:creationId xmlns:a16="http://schemas.microsoft.com/office/drawing/2014/main" id="{D19E4FBE-3B70-9043-8248-F1D2965A8EB9}"/>
                  </a:ext>
                </a:extLst>
              </p:cNvPr>
              <p:cNvSpPr>
                <a:spLocks noChangeArrowheads="1"/>
              </p:cNvSpPr>
              <p:nvPr/>
            </p:nvSpPr>
            <p:spPr bwMode="auto">
              <a:xfrm>
                <a:off x="1848" y="3304"/>
                <a:ext cx="336" cy="344"/>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grpSp>
        <p:sp>
          <p:nvSpPr>
            <p:cNvPr id="42028" name="Rectangle 143">
              <a:extLst>
                <a:ext uri="{FF2B5EF4-FFF2-40B4-BE49-F238E27FC236}">
                  <a16:creationId xmlns:a16="http://schemas.microsoft.com/office/drawing/2014/main" id="{2FC4E590-71C3-55F2-4EB2-A57A297CFD0C}"/>
                </a:ext>
              </a:extLst>
            </p:cNvPr>
            <p:cNvSpPr>
              <a:spLocks noChangeArrowheads="1"/>
            </p:cNvSpPr>
            <p:nvPr/>
          </p:nvSpPr>
          <p:spPr bwMode="auto">
            <a:xfrm>
              <a:off x="2116" y="3384"/>
              <a:ext cx="246" cy="252"/>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grpSp>
      <p:sp>
        <p:nvSpPr>
          <p:cNvPr id="41995" name="Line 146">
            <a:extLst>
              <a:ext uri="{FF2B5EF4-FFF2-40B4-BE49-F238E27FC236}">
                <a16:creationId xmlns:a16="http://schemas.microsoft.com/office/drawing/2014/main" id="{FED1B4B6-E692-4915-1A46-856F2FCA8AA4}"/>
              </a:ext>
            </a:extLst>
          </p:cNvPr>
          <p:cNvSpPr>
            <a:spLocks noChangeShapeType="1"/>
          </p:cNvSpPr>
          <p:nvPr/>
        </p:nvSpPr>
        <p:spPr bwMode="auto">
          <a:xfrm flipH="1" flipV="1">
            <a:off x="5610225" y="5919788"/>
            <a:ext cx="9525" cy="14287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1996" name="Line 147">
            <a:extLst>
              <a:ext uri="{FF2B5EF4-FFF2-40B4-BE49-F238E27FC236}">
                <a16:creationId xmlns:a16="http://schemas.microsoft.com/office/drawing/2014/main" id="{7C49320F-9B1B-C31A-51EE-3B937A88FE88}"/>
              </a:ext>
            </a:extLst>
          </p:cNvPr>
          <p:cNvSpPr>
            <a:spLocks noChangeShapeType="1"/>
          </p:cNvSpPr>
          <p:nvPr/>
        </p:nvSpPr>
        <p:spPr bwMode="auto">
          <a:xfrm flipV="1">
            <a:off x="5619750" y="5695950"/>
            <a:ext cx="247650" cy="371475"/>
          </a:xfrm>
          <a:prstGeom prst="line">
            <a:avLst/>
          </a:prstGeom>
          <a:noFill/>
          <a:ln w="317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1997" name="Line 212">
            <a:extLst>
              <a:ext uri="{FF2B5EF4-FFF2-40B4-BE49-F238E27FC236}">
                <a16:creationId xmlns:a16="http://schemas.microsoft.com/office/drawing/2014/main" id="{D27BAD9D-E5B4-5139-F10E-4A853FDE1DA2}"/>
              </a:ext>
            </a:extLst>
          </p:cNvPr>
          <p:cNvSpPr>
            <a:spLocks noChangeShapeType="1"/>
          </p:cNvSpPr>
          <p:nvPr/>
        </p:nvSpPr>
        <p:spPr bwMode="auto">
          <a:xfrm flipH="1" flipV="1">
            <a:off x="6010275" y="5053013"/>
            <a:ext cx="0" cy="21907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1998" name="Line 213">
            <a:extLst>
              <a:ext uri="{FF2B5EF4-FFF2-40B4-BE49-F238E27FC236}">
                <a16:creationId xmlns:a16="http://schemas.microsoft.com/office/drawing/2014/main" id="{E8983D79-BA59-AF94-8B80-18F4351E54A6}"/>
              </a:ext>
            </a:extLst>
          </p:cNvPr>
          <p:cNvSpPr>
            <a:spLocks noChangeShapeType="1"/>
          </p:cNvSpPr>
          <p:nvPr/>
        </p:nvSpPr>
        <p:spPr bwMode="auto">
          <a:xfrm flipV="1">
            <a:off x="6010275" y="4905375"/>
            <a:ext cx="247650" cy="371475"/>
          </a:xfrm>
          <a:prstGeom prst="line">
            <a:avLst/>
          </a:prstGeom>
          <a:noFill/>
          <a:ln w="317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1999" name="Line 215">
            <a:extLst>
              <a:ext uri="{FF2B5EF4-FFF2-40B4-BE49-F238E27FC236}">
                <a16:creationId xmlns:a16="http://schemas.microsoft.com/office/drawing/2014/main" id="{CFD167AD-38F8-F0C4-BB3C-18BD3B28C02C}"/>
              </a:ext>
            </a:extLst>
          </p:cNvPr>
          <p:cNvSpPr>
            <a:spLocks noChangeShapeType="1"/>
          </p:cNvSpPr>
          <p:nvPr/>
        </p:nvSpPr>
        <p:spPr bwMode="auto">
          <a:xfrm flipV="1">
            <a:off x="6410325" y="4186238"/>
            <a:ext cx="9525" cy="28575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00" name="Line 216">
            <a:extLst>
              <a:ext uri="{FF2B5EF4-FFF2-40B4-BE49-F238E27FC236}">
                <a16:creationId xmlns:a16="http://schemas.microsoft.com/office/drawing/2014/main" id="{3A5FAB1E-EF26-4BC0-D30D-FAD1BA306CB6}"/>
              </a:ext>
            </a:extLst>
          </p:cNvPr>
          <p:cNvSpPr>
            <a:spLocks noChangeShapeType="1"/>
          </p:cNvSpPr>
          <p:nvPr/>
        </p:nvSpPr>
        <p:spPr bwMode="auto">
          <a:xfrm flipV="1">
            <a:off x="6410325" y="4219575"/>
            <a:ext cx="180975" cy="257175"/>
          </a:xfrm>
          <a:prstGeom prst="line">
            <a:avLst/>
          </a:prstGeom>
          <a:noFill/>
          <a:ln w="317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01" name="Line 217">
            <a:extLst>
              <a:ext uri="{FF2B5EF4-FFF2-40B4-BE49-F238E27FC236}">
                <a16:creationId xmlns:a16="http://schemas.microsoft.com/office/drawing/2014/main" id="{16E7ED3C-DD1B-5FCE-6AE3-9AA2BA2B15FC}"/>
              </a:ext>
            </a:extLst>
          </p:cNvPr>
          <p:cNvSpPr>
            <a:spLocks noChangeShapeType="1"/>
          </p:cNvSpPr>
          <p:nvPr/>
        </p:nvSpPr>
        <p:spPr bwMode="auto">
          <a:xfrm flipH="1" flipV="1">
            <a:off x="6324600" y="4367213"/>
            <a:ext cx="80963" cy="10477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02" name="Line 219">
            <a:extLst>
              <a:ext uri="{FF2B5EF4-FFF2-40B4-BE49-F238E27FC236}">
                <a16:creationId xmlns:a16="http://schemas.microsoft.com/office/drawing/2014/main" id="{BA42FCDF-071C-41DA-F86A-91593CEC00F8}"/>
              </a:ext>
            </a:extLst>
          </p:cNvPr>
          <p:cNvSpPr>
            <a:spLocks noChangeShapeType="1"/>
          </p:cNvSpPr>
          <p:nvPr/>
        </p:nvSpPr>
        <p:spPr bwMode="auto">
          <a:xfrm flipV="1">
            <a:off x="6811963" y="3302000"/>
            <a:ext cx="9525" cy="390525"/>
          </a:xfrm>
          <a:prstGeom prst="line">
            <a:avLst/>
          </a:prstGeom>
          <a:noFill/>
          <a:ln w="317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03" name="Line 220">
            <a:extLst>
              <a:ext uri="{FF2B5EF4-FFF2-40B4-BE49-F238E27FC236}">
                <a16:creationId xmlns:a16="http://schemas.microsoft.com/office/drawing/2014/main" id="{96321D9F-E624-9FF6-0500-E7C649725452}"/>
              </a:ext>
            </a:extLst>
          </p:cNvPr>
          <p:cNvSpPr>
            <a:spLocks noChangeShapeType="1"/>
          </p:cNvSpPr>
          <p:nvPr/>
        </p:nvSpPr>
        <p:spPr bwMode="auto">
          <a:xfrm flipV="1">
            <a:off x="6811963" y="3535363"/>
            <a:ext cx="95250" cy="161925"/>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04" name="Line 221">
            <a:extLst>
              <a:ext uri="{FF2B5EF4-FFF2-40B4-BE49-F238E27FC236}">
                <a16:creationId xmlns:a16="http://schemas.microsoft.com/office/drawing/2014/main" id="{AECC312F-161E-D80F-8A94-B2809348FFFC}"/>
              </a:ext>
            </a:extLst>
          </p:cNvPr>
          <p:cNvSpPr>
            <a:spLocks noChangeShapeType="1"/>
          </p:cNvSpPr>
          <p:nvPr/>
        </p:nvSpPr>
        <p:spPr bwMode="auto">
          <a:xfrm flipH="1" flipV="1">
            <a:off x="6688138" y="3521075"/>
            <a:ext cx="119062" cy="17145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05" name="Line 224">
            <a:extLst>
              <a:ext uri="{FF2B5EF4-FFF2-40B4-BE49-F238E27FC236}">
                <a16:creationId xmlns:a16="http://schemas.microsoft.com/office/drawing/2014/main" id="{2B4BF702-CE8C-0C61-9275-9EE12AA1D13C}"/>
              </a:ext>
            </a:extLst>
          </p:cNvPr>
          <p:cNvSpPr>
            <a:spLocks noChangeShapeType="1"/>
          </p:cNvSpPr>
          <p:nvPr/>
        </p:nvSpPr>
        <p:spPr bwMode="auto">
          <a:xfrm flipH="1" flipV="1">
            <a:off x="6784975" y="4198938"/>
            <a:ext cx="9525" cy="276225"/>
          </a:xfrm>
          <a:prstGeom prst="line">
            <a:avLst/>
          </a:prstGeom>
          <a:noFill/>
          <a:ln w="317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06" name="Line 225">
            <a:extLst>
              <a:ext uri="{FF2B5EF4-FFF2-40B4-BE49-F238E27FC236}">
                <a16:creationId xmlns:a16="http://schemas.microsoft.com/office/drawing/2014/main" id="{80FAC710-5B72-101B-496D-D94985DCEC8C}"/>
              </a:ext>
            </a:extLst>
          </p:cNvPr>
          <p:cNvSpPr>
            <a:spLocks noChangeShapeType="1"/>
          </p:cNvSpPr>
          <p:nvPr/>
        </p:nvSpPr>
        <p:spPr bwMode="auto">
          <a:xfrm flipV="1">
            <a:off x="6794500" y="4279900"/>
            <a:ext cx="133350" cy="200025"/>
          </a:xfrm>
          <a:prstGeom prst="line">
            <a:avLst/>
          </a:prstGeom>
          <a:noFill/>
          <a:ln w="317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07" name="Line 226">
            <a:extLst>
              <a:ext uri="{FF2B5EF4-FFF2-40B4-BE49-F238E27FC236}">
                <a16:creationId xmlns:a16="http://schemas.microsoft.com/office/drawing/2014/main" id="{5C837286-31F7-0A02-5EF5-44B5341AC0AB}"/>
              </a:ext>
            </a:extLst>
          </p:cNvPr>
          <p:cNvSpPr>
            <a:spLocks noChangeShapeType="1"/>
          </p:cNvSpPr>
          <p:nvPr/>
        </p:nvSpPr>
        <p:spPr bwMode="auto">
          <a:xfrm flipH="1" flipV="1">
            <a:off x="6670675" y="4303713"/>
            <a:ext cx="119063" cy="17145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08" name="Line 228">
            <a:extLst>
              <a:ext uri="{FF2B5EF4-FFF2-40B4-BE49-F238E27FC236}">
                <a16:creationId xmlns:a16="http://schemas.microsoft.com/office/drawing/2014/main" id="{301939D3-AD4E-98CF-C542-6D8A4A6EF62C}"/>
              </a:ext>
            </a:extLst>
          </p:cNvPr>
          <p:cNvSpPr>
            <a:spLocks noChangeShapeType="1"/>
          </p:cNvSpPr>
          <p:nvPr/>
        </p:nvSpPr>
        <p:spPr bwMode="auto">
          <a:xfrm flipH="1" flipV="1">
            <a:off x="6405563" y="5048250"/>
            <a:ext cx="9525" cy="219075"/>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09" name="Line 229">
            <a:extLst>
              <a:ext uri="{FF2B5EF4-FFF2-40B4-BE49-F238E27FC236}">
                <a16:creationId xmlns:a16="http://schemas.microsoft.com/office/drawing/2014/main" id="{7CB13938-2D58-F727-A81D-BAFBBD110D47}"/>
              </a:ext>
            </a:extLst>
          </p:cNvPr>
          <p:cNvSpPr>
            <a:spLocks noChangeShapeType="1"/>
          </p:cNvSpPr>
          <p:nvPr/>
        </p:nvSpPr>
        <p:spPr bwMode="auto">
          <a:xfrm flipV="1">
            <a:off x="6415088" y="4995863"/>
            <a:ext cx="190500" cy="276225"/>
          </a:xfrm>
          <a:prstGeom prst="line">
            <a:avLst/>
          </a:prstGeom>
          <a:noFill/>
          <a:ln w="317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10" name="Line 230">
            <a:extLst>
              <a:ext uri="{FF2B5EF4-FFF2-40B4-BE49-F238E27FC236}">
                <a16:creationId xmlns:a16="http://schemas.microsoft.com/office/drawing/2014/main" id="{036AD9F8-AAD9-F42D-078F-47347BF94652}"/>
              </a:ext>
            </a:extLst>
          </p:cNvPr>
          <p:cNvSpPr>
            <a:spLocks noChangeShapeType="1"/>
          </p:cNvSpPr>
          <p:nvPr/>
        </p:nvSpPr>
        <p:spPr bwMode="auto">
          <a:xfrm flipH="1" flipV="1">
            <a:off x="6291263" y="5095875"/>
            <a:ext cx="119062" cy="17145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11" name="Line 232">
            <a:extLst>
              <a:ext uri="{FF2B5EF4-FFF2-40B4-BE49-F238E27FC236}">
                <a16:creationId xmlns:a16="http://schemas.microsoft.com/office/drawing/2014/main" id="{6BB4EE6D-A4EE-DEE3-F448-DB20FCCD5B90}"/>
              </a:ext>
            </a:extLst>
          </p:cNvPr>
          <p:cNvSpPr>
            <a:spLocks noChangeShapeType="1"/>
          </p:cNvSpPr>
          <p:nvPr/>
        </p:nvSpPr>
        <p:spPr bwMode="auto">
          <a:xfrm flipV="1">
            <a:off x="6797675" y="4991100"/>
            <a:ext cx="9525" cy="276225"/>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12" name="Line 233">
            <a:extLst>
              <a:ext uri="{FF2B5EF4-FFF2-40B4-BE49-F238E27FC236}">
                <a16:creationId xmlns:a16="http://schemas.microsoft.com/office/drawing/2014/main" id="{C27828A5-1277-EA70-D835-0FB2EEB94C8E}"/>
              </a:ext>
            </a:extLst>
          </p:cNvPr>
          <p:cNvSpPr>
            <a:spLocks noChangeShapeType="1"/>
          </p:cNvSpPr>
          <p:nvPr/>
        </p:nvSpPr>
        <p:spPr bwMode="auto">
          <a:xfrm flipV="1">
            <a:off x="6797675" y="5014913"/>
            <a:ext cx="152400" cy="257175"/>
          </a:xfrm>
          <a:prstGeom prst="line">
            <a:avLst/>
          </a:prstGeom>
          <a:noFill/>
          <a:ln w="317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13" name="Line 234">
            <a:extLst>
              <a:ext uri="{FF2B5EF4-FFF2-40B4-BE49-F238E27FC236}">
                <a16:creationId xmlns:a16="http://schemas.microsoft.com/office/drawing/2014/main" id="{B6B65186-8047-4B15-2E58-BC4C0ED3D8E3}"/>
              </a:ext>
            </a:extLst>
          </p:cNvPr>
          <p:cNvSpPr>
            <a:spLocks noChangeShapeType="1"/>
          </p:cNvSpPr>
          <p:nvPr/>
        </p:nvSpPr>
        <p:spPr bwMode="auto">
          <a:xfrm flipH="1" flipV="1">
            <a:off x="6673850" y="5095875"/>
            <a:ext cx="119063" cy="17145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14" name="Line 236">
            <a:extLst>
              <a:ext uri="{FF2B5EF4-FFF2-40B4-BE49-F238E27FC236}">
                <a16:creationId xmlns:a16="http://schemas.microsoft.com/office/drawing/2014/main" id="{752BAE3D-FBC1-CF94-3CE6-ACB3D3664ED4}"/>
              </a:ext>
            </a:extLst>
          </p:cNvPr>
          <p:cNvSpPr>
            <a:spLocks noChangeShapeType="1"/>
          </p:cNvSpPr>
          <p:nvPr/>
        </p:nvSpPr>
        <p:spPr bwMode="auto">
          <a:xfrm flipH="1" flipV="1">
            <a:off x="5989638" y="5822950"/>
            <a:ext cx="9525" cy="2381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15" name="Line 237">
            <a:extLst>
              <a:ext uri="{FF2B5EF4-FFF2-40B4-BE49-F238E27FC236}">
                <a16:creationId xmlns:a16="http://schemas.microsoft.com/office/drawing/2014/main" id="{5EA7CD49-1014-7DAB-47F3-B18C1CD7D9FE}"/>
              </a:ext>
            </a:extLst>
          </p:cNvPr>
          <p:cNvSpPr>
            <a:spLocks noChangeShapeType="1"/>
          </p:cNvSpPr>
          <p:nvPr/>
        </p:nvSpPr>
        <p:spPr bwMode="auto">
          <a:xfrm flipV="1">
            <a:off x="5999163" y="5789613"/>
            <a:ext cx="180975" cy="276225"/>
          </a:xfrm>
          <a:prstGeom prst="line">
            <a:avLst/>
          </a:prstGeom>
          <a:noFill/>
          <a:ln w="317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16" name="Line 238">
            <a:extLst>
              <a:ext uri="{FF2B5EF4-FFF2-40B4-BE49-F238E27FC236}">
                <a16:creationId xmlns:a16="http://schemas.microsoft.com/office/drawing/2014/main" id="{8C1AA289-9A3C-1D62-926C-B0F3F022FF0B}"/>
              </a:ext>
            </a:extLst>
          </p:cNvPr>
          <p:cNvSpPr>
            <a:spLocks noChangeShapeType="1"/>
          </p:cNvSpPr>
          <p:nvPr/>
        </p:nvSpPr>
        <p:spPr bwMode="auto">
          <a:xfrm flipH="1" flipV="1">
            <a:off x="5875338" y="5889625"/>
            <a:ext cx="119062" cy="17145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17" name="Line 240">
            <a:extLst>
              <a:ext uri="{FF2B5EF4-FFF2-40B4-BE49-F238E27FC236}">
                <a16:creationId xmlns:a16="http://schemas.microsoft.com/office/drawing/2014/main" id="{3DD29E42-AC6A-E8C8-AD0E-AD893963D25A}"/>
              </a:ext>
            </a:extLst>
          </p:cNvPr>
          <p:cNvSpPr>
            <a:spLocks noChangeShapeType="1"/>
          </p:cNvSpPr>
          <p:nvPr/>
        </p:nvSpPr>
        <p:spPr bwMode="auto">
          <a:xfrm flipH="1" flipV="1">
            <a:off x="6376988" y="5842000"/>
            <a:ext cx="0" cy="219075"/>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18" name="Line 241">
            <a:extLst>
              <a:ext uri="{FF2B5EF4-FFF2-40B4-BE49-F238E27FC236}">
                <a16:creationId xmlns:a16="http://schemas.microsoft.com/office/drawing/2014/main" id="{30D3EEBB-2673-00AD-BE69-B9565609A26E}"/>
              </a:ext>
            </a:extLst>
          </p:cNvPr>
          <p:cNvSpPr>
            <a:spLocks noChangeShapeType="1"/>
          </p:cNvSpPr>
          <p:nvPr/>
        </p:nvSpPr>
        <p:spPr bwMode="auto">
          <a:xfrm flipV="1">
            <a:off x="6376988" y="5799138"/>
            <a:ext cx="171450" cy="266700"/>
          </a:xfrm>
          <a:prstGeom prst="line">
            <a:avLst/>
          </a:prstGeom>
          <a:noFill/>
          <a:ln w="317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19" name="Line 242">
            <a:extLst>
              <a:ext uri="{FF2B5EF4-FFF2-40B4-BE49-F238E27FC236}">
                <a16:creationId xmlns:a16="http://schemas.microsoft.com/office/drawing/2014/main" id="{0698CABD-F2DA-A074-6F1D-2A30DB3E1D1C}"/>
              </a:ext>
            </a:extLst>
          </p:cNvPr>
          <p:cNvSpPr>
            <a:spLocks noChangeShapeType="1"/>
          </p:cNvSpPr>
          <p:nvPr/>
        </p:nvSpPr>
        <p:spPr bwMode="auto">
          <a:xfrm flipH="1" flipV="1">
            <a:off x="6253163" y="5889625"/>
            <a:ext cx="119062" cy="17145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20" name="Line 244">
            <a:extLst>
              <a:ext uri="{FF2B5EF4-FFF2-40B4-BE49-F238E27FC236}">
                <a16:creationId xmlns:a16="http://schemas.microsoft.com/office/drawing/2014/main" id="{6EA88431-703F-EB5D-A6C0-3726C313EAB4}"/>
              </a:ext>
            </a:extLst>
          </p:cNvPr>
          <p:cNvSpPr>
            <a:spLocks noChangeShapeType="1"/>
          </p:cNvSpPr>
          <p:nvPr/>
        </p:nvSpPr>
        <p:spPr bwMode="auto">
          <a:xfrm flipH="1" flipV="1">
            <a:off x="6745288" y="5756275"/>
            <a:ext cx="9525" cy="3048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21" name="Line 245">
            <a:extLst>
              <a:ext uri="{FF2B5EF4-FFF2-40B4-BE49-F238E27FC236}">
                <a16:creationId xmlns:a16="http://schemas.microsoft.com/office/drawing/2014/main" id="{6A356BBA-3BC3-59C4-DEC9-AF09F987DAB2}"/>
              </a:ext>
            </a:extLst>
          </p:cNvPr>
          <p:cNvSpPr>
            <a:spLocks noChangeShapeType="1"/>
          </p:cNvSpPr>
          <p:nvPr/>
        </p:nvSpPr>
        <p:spPr bwMode="auto">
          <a:xfrm flipV="1">
            <a:off x="6754813" y="5837238"/>
            <a:ext cx="142875" cy="228600"/>
          </a:xfrm>
          <a:prstGeom prst="line">
            <a:avLst/>
          </a:prstGeom>
          <a:noFill/>
          <a:ln w="317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22" name="Line 246">
            <a:extLst>
              <a:ext uri="{FF2B5EF4-FFF2-40B4-BE49-F238E27FC236}">
                <a16:creationId xmlns:a16="http://schemas.microsoft.com/office/drawing/2014/main" id="{2A210BB7-9AB8-CCD7-9C51-B677E65974A6}"/>
              </a:ext>
            </a:extLst>
          </p:cNvPr>
          <p:cNvSpPr>
            <a:spLocks noChangeShapeType="1"/>
          </p:cNvSpPr>
          <p:nvPr/>
        </p:nvSpPr>
        <p:spPr bwMode="auto">
          <a:xfrm flipH="1" flipV="1">
            <a:off x="6630988" y="5889625"/>
            <a:ext cx="119062" cy="17145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23" name="Freeform 247">
            <a:extLst>
              <a:ext uri="{FF2B5EF4-FFF2-40B4-BE49-F238E27FC236}">
                <a16:creationId xmlns:a16="http://schemas.microsoft.com/office/drawing/2014/main" id="{4560A55C-D557-6716-4ECE-87C8C1249DCB}"/>
              </a:ext>
            </a:extLst>
          </p:cNvPr>
          <p:cNvSpPr>
            <a:spLocks/>
          </p:cNvSpPr>
          <p:nvPr/>
        </p:nvSpPr>
        <p:spPr bwMode="auto">
          <a:xfrm>
            <a:off x="5619750" y="3771900"/>
            <a:ext cx="1143000" cy="2428875"/>
          </a:xfrm>
          <a:custGeom>
            <a:avLst/>
            <a:gdLst>
              <a:gd name="T0" fmla="*/ 0 w 720"/>
              <a:gd name="T1" fmla="*/ 1530 h 1530"/>
              <a:gd name="T2" fmla="*/ 414 w 720"/>
              <a:gd name="T3" fmla="*/ 1086 h 1530"/>
              <a:gd name="T4" fmla="*/ 654 w 720"/>
              <a:gd name="T5" fmla="*/ 534 h 1530"/>
              <a:gd name="T6" fmla="*/ 720 w 720"/>
              <a:gd name="T7" fmla="*/ 0 h 1530"/>
              <a:gd name="T8" fmla="*/ 0 60000 65536"/>
              <a:gd name="T9" fmla="*/ 0 60000 65536"/>
              <a:gd name="T10" fmla="*/ 0 60000 65536"/>
              <a:gd name="T11" fmla="*/ 0 60000 65536"/>
              <a:gd name="T12" fmla="*/ 0 w 720"/>
              <a:gd name="T13" fmla="*/ 0 h 1530"/>
              <a:gd name="T14" fmla="*/ 720 w 720"/>
              <a:gd name="T15" fmla="*/ 1530 h 1530"/>
            </a:gdLst>
            <a:ahLst/>
            <a:cxnLst>
              <a:cxn ang="T8">
                <a:pos x="T0" y="T1"/>
              </a:cxn>
              <a:cxn ang="T9">
                <a:pos x="T2" y="T3"/>
              </a:cxn>
              <a:cxn ang="T10">
                <a:pos x="T4" y="T5"/>
              </a:cxn>
              <a:cxn ang="T11">
                <a:pos x="T6" y="T7"/>
              </a:cxn>
            </a:cxnLst>
            <a:rect l="T12" t="T13" r="T14" b="T15"/>
            <a:pathLst>
              <a:path w="720" h="1530">
                <a:moveTo>
                  <a:pt x="0" y="1530"/>
                </a:moveTo>
                <a:cubicBezTo>
                  <a:pt x="152" y="1391"/>
                  <a:pt x="305" y="1252"/>
                  <a:pt x="414" y="1086"/>
                </a:cubicBezTo>
                <a:cubicBezTo>
                  <a:pt x="523" y="920"/>
                  <a:pt x="603" y="715"/>
                  <a:pt x="654" y="534"/>
                </a:cubicBezTo>
                <a:cubicBezTo>
                  <a:pt x="705" y="353"/>
                  <a:pt x="712" y="176"/>
                  <a:pt x="720" y="0"/>
                </a:cubicBezTo>
              </a:path>
            </a:pathLst>
          </a:custGeom>
          <a:noFill/>
          <a:ln w="190500">
            <a:solidFill>
              <a:schemeClr val="tx1">
                <a:alpha val="30196"/>
              </a:schemeClr>
            </a:solidFill>
            <a:round/>
            <a:headEnd/>
            <a:tailEnd type="arrow" w="med" len="me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42024" name="Line 248">
            <a:extLst>
              <a:ext uri="{FF2B5EF4-FFF2-40B4-BE49-F238E27FC236}">
                <a16:creationId xmlns:a16="http://schemas.microsoft.com/office/drawing/2014/main" id="{44E32D8C-F5C9-A0DD-C7F0-28FDC88545E5}"/>
              </a:ext>
            </a:extLst>
          </p:cNvPr>
          <p:cNvSpPr>
            <a:spLocks noChangeShapeType="1"/>
          </p:cNvSpPr>
          <p:nvPr/>
        </p:nvSpPr>
        <p:spPr bwMode="auto">
          <a:xfrm>
            <a:off x="4413250" y="4972050"/>
            <a:ext cx="733425" cy="0"/>
          </a:xfrm>
          <a:prstGeom prst="line">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42025" name="Line 251">
            <a:extLst>
              <a:ext uri="{FF2B5EF4-FFF2-40B4-BE49-F238E27FC236}">
                <a16:creationId xmlns:a16="http://schemas.microsoft.com/office/drawing/2014/main" id="{9E3AF6B6-66B2-E7B8-182F-05DB8EE32B39}"/>
              </a:ext>
            </a:extLst>
          </p:cNvPr>
          <p:cNvSpPr>
            <a:spLocks noChangeShapeType="1"/>
          </p:cNvSpPr>
          <p:nvPr/>
        </p:nvSpPr>
        <p:spPr bwMode="auto">
          <a:xfrm>
            <a:off x="1854200" y="3924300"/>
            <a:ext cx="2451100" cy="2120900"/>
          </a:xfrm>
          <a:prstGeom prst="line">
            <a:avLst/>
          </a:prstGeom>
          <a:noFill/>
          <a:ln w="76200">
            <a:solidFill>
              <a:srgbClr val="000000">
                <a:alpha val="30196"/>
              </a:srgbClr>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26" name="Line 252">
            <a:extLst>
              <a:ext uri="{FF2B5EF4-FFF2-40B4-BE49-F238E27FC236}">
                <a16:creationId xmlns:a16="http://schemas.microsoft.com/office/drawing/2014/main" id="{99702A0A-05D9-46C9-710B-1E347404C799}"/>
              </a:ext>
            </a:extLst>
          </p:cNvPr>
          <p:cNvSpPr>
            <a:spLocks noChangeShapeType="1"/>
          </p:cNvSpPr>
          <p:nvPr/>
        </p:nvSpPr>
        <p:spPr bwMode="auto">
          <a:xfrm flipH="1">
            <a:off x="1855788" y="3824288"/>
            <a:ext cx="2527300" cy="2298700"/>
          </a:xfrm>
          <a:prstGeom prst="line">
            <a:avLst/>
          </a:prstGeom>
          <a:noFill/>
          <a:ln w="76200">
            <a:solidFill>
              <a:srgbClr val="000000">
                <a:alpha val="30196"/>
              </a:srgbClr>
            </a:solidFill>
            <a:round/>
            <a:headEnd/>
            <a:tailEnd/>
          </a:ln>
          <a:extLst>
            <a:ext uri="{909E8E84-426E-40DD-AFC4-6F175D3DCCD1}">
              <a14:hiddenFill xmlns:a14="http://schemas.microsoft.com/office/drawing/2010/main">
                <a:noFill/>
              </a14:hiddenFill>
            </a:ext>
          </a:extLst>
        </p:spPr>
        <p:txBody>
          <a:bodyPr/>
          <a:lstStyle/>
          <a:p>
            <a:endParaRPr lang="en-US"/>
          </a:p>
        </p:txBody>
      </p:sp>
      <p:graphicFrame>
        <p:nvGraphicFramePr>
          <p:cNvPr id="41986" name="Object 2">
            <a:extLst>
              <a:ext uri="{FF2B5EF4-FFF2-40B4-BE49-F238E27FC236}">
                <a16:creationId xmlns:a16="http://schemas.microsoft.com/office/drawing/2014/main" id="{68910458-BBC8-E793-CEA3-6A59E55B2EB3}"/>
              </a:ext>
            </a:extLst>
          </p:cNvPr>
          <p:cNvGraphicFramePr>
            <a:graphicFrameLocks noChangeAspect="1"/>
          </p:cNvGraphicFramePr>
          <p:nvPr/>
        </p:nvGraphicFramePr>
        <p:xfrm>
          <a:off x="1909763" y="2352675"/>
          <a:ext cx="5588000" cy="714375"/>
        </p:xfrm>
        <a:graphic>
          <a:graphicData uri="http://schemas.openxmlformats.org/presentationml/2006/ole">
            <mc:AlternateContent xmlns:mc="http://schemas.openxmlformats.org/markup-compatibility/2006">
              <mc:Choice xmlns:v="urn:schemas-microsoft-com:vml" Requires="v">
                <p:oleObj name="Equation" r:id="rId3" imgW="0" imgH="0" progId="Equation.3">
                  <p:embed/>
                </p:oleObj>
              </mc:Choice>
              <mc:Fallback>
                <p:oleObj name="Equation" r:id="rId3" imgW="0" imgH="0"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9763" y="2352675"/>
                        <a:ext cx="5588000" cy="714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2">
            <a:extLst>
              <a:ext uri="{FF2B5EF4-FFF2-40B4-BE49-F238E27FC236}">
                <a16:creationId xmlns:a16="http://schemas.microsoft.com/office/drawing/2014/main" id="{E2273EF5-6E65-CA4D-6170-B33C027EBA60}"/>
              </a:ext>
            </a:extLst>
          </p:cNvPr>
          <p:cNvSpPr>
            <a:spLocks noGrp="1" noChangeArrowheads="1"/>
          </p:cNvSpPr>
          <p:nvPr>
            <p:ph type="title" idx="4294967295"/>
          </p:nvPr>
        </p:nvSpPr>
        <p:spPr/>
        <p:txBody>
          <a:bodyPr/>
          <a:lstStyle/>
          <a:p>
            <a:pPr eaLnBrk="1" hangingPunct="1"/>
            <a:r>
              <a:rPr lang="en-US" altLang="en-US"/>
              <a:t>Constrained Minimization Problem</a:t>
            </a:r>
          </a:p>
        </p:txBody>
      </p:sp>
      <p:sp>
        <p:nvSpPr>
          <p:cNvPr id="44036" name="Rectangle 3">
            <a:extLst>
              <a:ext uri="{FF2B5EF4-FFF2-40B4-BE49-F238E27FC236}">
                <a16:creationId xmlns:a16="http://schemas.microsoft.com/office/drawing/2014/main" id="{71CD9AD5-4525-9F71-9BB3-4684C1693AC6}"/>
              </a:ext>
            </a:extLst>
          </p:cNvPr>
          <p:cNvSpPr>
            <a:spLocks noGrp="1" noChangeArrowheads="1"/>
          </p:cNvSpPr>
          <p:nvPr>
            <p:ph type="body" idx="4294967295"/>
          </p:nvPr>
        </p:nvSpPr>
        <p:spPr>
          <a:xfrm>
            <a:off x="457200" y="1600200"/>
            <a:ext cx="7323138" cy="4525963"/>
          </a:xfrm>
        </p:spPr>
        <p:txBody>
          <a:bodyPr/>
          <a:lstStyle/>
          <a:p>
            <a:pPr eaLnBrk="1" hangingPunct="1"/>
            <a:r>
              <a:rPr lang="en-US" altLang="en-US"/>
              <a:t>Optimization:</a:t>
            </a:r>
          </a:p>
          <a:p>
            <a:pPr eaLnBrk="1" hangingPunct="1"/>
            <a:endParaRPr lang="en-US" altLang="en-US"/>
          </a:p>
          <a:p>
            <a:pPr eaLnBrk="1" hangingPunct="1"/>
            <a:endParaRPr lang="en-US" altLang="en-US"/>
          </a:p>
          <a:p>
            <a:pPr eaLnBrk="1" hangingPunct="1"/>
            <a:r>
              <a:rPr lang="en-US" altLang="en-US"/>
              <a:t>Constraints:</a:t>
            </a:r>
          </a:p>
          <a:p>
            <a:pPr lvl="1" eaLnBrk="1" hangingPunct="1"/>
            <a:r>
              <a:rPr lang="en-US" altLang="en-US">
                <a:ea typeface="ＭＳ Ｐゴシック" panose="020B0600070205080204" pitchFamily="34" charset="-128"/>
              </a:rPr>
              <a:t>Incompressibility constraints</a:t>
            </a:r>
          </a:p>
          <a:p>
            <a:pPr lvl="1" eaLnBrk="1" hangingPunct="1"/>
            <a:r>
              <a:rPr lang="en-US" altLang="en-US">
                <a:ea typeface="ＭＳ Ｐゴシック" panose="020B0600070205080204" pitchFamily="34" charset="-128"/>
              </a:rPr>
              <a:t>Boundary values</a:t>
            </a:r>
          </a:p>
        </p:txBody>
      </p:sp>
      <p:graphicFrame>
        <p:nvGraphicFramePr>
          <p:cNvPr id="44034" name="Object 2">
            <a:extLst>
              <a:ext uri="{FF2B5EF4-FFF2-40B4-BE49-F238E27FC236}">
                <a16:creationId xmlns:a16="http://schemas.microsoft.com/office/drawing/2014/main" id="{F21BB76B-4B1D-D4B6-CE6B-BD669C5E0990}"/>
              </a:ext>
            </a:extLst>
          </p:cNvPr>
          <p:cNvGraphicFramePr>
            <a:graphicFrameLocks noChangeAspect="1"/>
          </p:cNvGraphicFramePr>
          <p:nvPr/>
        </p:nvGraphicFramePr>
        <p:xfrm>
          <a:off x="2601913" y="2074863"/>
          <a:ext cx="3862387" cy="731837"/>
        </p:xfrm>
        <a:graphic>
          <a:graphicData uri="http://schemas.openxmlformats.org/presentationml/2006/ole">
            <mc:AlternateContent xmlns:mc="http://schemas.openxmlformats.org/markup-compatibility/2006">
              <mc:Choice xmlns:v="urn:schemas-microsoft-com:vml" Requires="v">
                <p:oleObj name="Equation" r:id="rId2" imgW="27800300" imgH="5270500" progId="Equation.3">
                  <p:embed/>
                </p:oleObj>
              </mc:Choice>
              <mc:Fallback>
                <p:oleObj name="Equation" r:id="rId2" imgW="27800300" imgH="5270500" progId="Equation.3">
                  <p:embed/>
                  <p:pic>
                    <p:nvPicPr>
                      <p:cNvPr id="0"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01913" y="2074863"/>
                        <a:ext cx="3862387" cy="7318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258">
            <a:extLst>
              <a:ext uri="{FF2B5EF4-FFF2-40B4-BE49-F238E27FC236}">
                <a16:creationId xmlns:a16="http://schemas.microsoft.com/office/drawing/2014/main" id="{11BCAE8D-824A-9322-D388-EA9E34913C76}"/>
              </a:ext>
            </a:extLst>
          </p:cNvPr>
          <p:cNvSpPr>
            <a:spLocks noChangeArrowheads="1"/>
          </p:cNvSpPr>
          <p:nvPr/>
        </p:nvSpPr>
        <p:spPr bwMode="auto">
          <a:xfrm>
            <a:off x="0" y="5816600"/>
            <a:ext cx="9144000" cy="10414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45060" name="Rectangle 2">
            <a:extLst>
              <a:ext uri="{FF2B5EF4-FFF2-40B4-BE49-F238E27FC236}">
                <a16:creationId xmlns:a16="http://schemas.microsoft.com/office/drawing/2014/main" id="{75AA8336-EE42-45BB-80E5-7B3726EFAF02}"/>
              </a:ext>
            </a:extLst>
          </p:cNvPr>
          <p:cNvSpPr>
            <a:spLocks noGrp="1" noChangeArrowheads="1"/>
          </p:cNvSpPr>
          <p:nvPr>
            <p:ph type="title" idx="4294967295"/>
          </p:nvPr>
        </p:nvSpPr>
        <p:spPr/>
        <p:txBody>
          <a:bodyPr/>
          <a:lstStyle/>
          <a:p>
            <a:pPr eaLnBrk="1" hangingPunct="1"/>
            <a:r>
              <a:rPr lang="en-US" altLang="en-US"/>
              <a:t>Challenges</a:t>
            </a:r>
          </a:p>
        </p:txBody>
      </p:sp>
      <p:sp>
        <p:nvSpPr>
          <p:cNvPr id="45061" name="Rectangle 3">
            <a:extLst>
              <a:ext uri="{FF2B5EF4-FFF2-40B4-BE49-F238E27FC236}">
                <a16:creationId xmlns:a16="http://schemas.microsoft.com/office/drawing/2014/main" id="{516BA6F5-2274-4FA3-E670-425B6F7119EE}"/>
              </a:ext>
            </a:extLst>
          </p:cNvPr>
          <p:cNvSpPr>
            <a:spLocks noGrp="1" noChangeArrowheads="1"/>
          </p:cNvSpPr>
          <p:nvPr>
            <p:ph type="body" idx="4294967295"/>
          </p:nvPr>
        </p:nvSpPr>
        <p:spPr>
          <a:xfrm>
            <a:off x="228600" y="1739900"/>
            <a:ext cx="6172200" cy="4525963"/>
          </a:xfrm>
        </p:spPr>
        <p:txBody>
          <a:bodyPr/>
          <a:lstStyle/>
          <a:p>
            <a:pPr eaLnBrk="1" hangingPunct="1">
              <a:spcAft>
                <a:spcPts val="1800"/>
              </a:spcAft>
            </a:pPr>
            <a:r>
              <a:rPr lang="en-US" altLang="en-US"/>
              <a:t>Sublinear exponent</a:t>
            </a:r>
            <a:br>
              <a:rPr lang="en-US" altLang="en-US"/>
            </a:br>
            <a:r>
              <a:rPr lang="en-US" altLang="en-US"/>
              <a:t>	iterative reweighted least squares</a:t>
            </a:r>
          </a:p>
          <a:p>
            <a:pPr eaLnBrk="1" hangingPunct="1">
              <a:spcAft>
                <a:spcPts val="1800"/>
              </a:spcAft>
            </a:pPr>
            <a:r>
              <a:rPr lang="en-US" altLang="en-US"/>
              <a:t>Huge matrices</a:t>
            </a:r>
            <a:br>
              <a:rPr lang="en-US" altLang="en-US"/>
            </a:br>
            <a:r>
              <a:rPr lang="en-US" altLang="en-US"/>
              <a:t>	fine-tuned iterative solver</a:t>
            </a:r>
          </a:p>
          <a:p>
            <a:pPr eaLnBrk="1" hangingPunct="1">
              <a:spcAft>
                <a:spcPts val="1800"/>
              </a:spcAft>
            </a:pPr>
            <a:r>
              <a:rPr lang="en-US" altLang="en-US"/>
              <a:t>Mass stability</a:t>
            </a:r>
            <a:br>
              <a:rPr lang="en-US" altLang="en-US"/>
            </a:br>
            <a:r>
              <a:rPr lang="en-US" altLang="en-US"/>
              <a:t>	boundary constraints,</a:t>
            </a:r>
            <a:br>
              <a:rPr lang="en-US" altLang="en-US"/>
            </a:br>
            <a:r>
              <a:rPr lang="en-US" altLang="en-US"/>
              <a:t>       clamping</a:t>
            </a:r>
          </a:p>
        </p:txBody>
      </p:sp>
      <p:graphicFrame>
        <p:nvGraphicFramePr>
          <p:cNvPr id="45058" name="Object 2">
            <a:extLst>
              <a:ext uri="{FF2B5EF4-FFF2-40B4-BE49-F238E27FC236}">
                <a16:creationId xmlns:a16="http://schemas.microsoft.com/office/drawing/2014/main" id="{22CA101E-580A-ED0C-1493-67F3ADEE439B}"/>
              </a:ext>
            </a:extLst>
          </p:cNvPr>
          <p:cNvGraphicFramePr>
            <a:graphicFrameLocks/>
          </p:cNvGraphicFramePr>
          <p:nvPr/>
        </p:nvGraphicFramePr>
        <p:xfrm>
          <a:off x="5545138" y="1524000"/>
          <a:ext cx="3451225" cy="527050"/>
        </p:xfrm>
        <a:graphic>
          <a:graphicData uri="http://schemas.openxmlformats.org/presentationml/2006/ole">
            <mc:AlternateContent xmlns:mc="http://schemas.openxmlformats.org/markup-compatibility/2006">
              <mc:Choice xmlns:v="urn:schemas-microsoft-com:vml" Requires="v">
                <p:oleObj name="Equation" r:id="rId4" imgW="0" imgH="0" progId="Equation.3">
                  <p:embed/>
                </p:oleObj>
              </mc:Choice>
              <mc:Fallback>
                <p:oleObj name="Equation" r:id="rId4" imgW="0" imgH="0" progId="Equation.3">
                  <p:embed/>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45138" y="1524000"/>
                        <a:ext cx="3451225" cy="527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45062" name="f4.wmv">
            <a:hlinkClick r:id="" action="ppaction://media"/>
            <a:extLst>
              <a:ext uri="{FF2B5EF4-FFF2-40B4-BE49-F238E27FC236}">
                <a16:creationId xmlns:a16="http://schemas.microsoft.com/office/drawing/2014/main" id="{C38EAF6C-ACAF-20EB-738E-A3C233EFD309}"/>
              </a:ext>
            </a:extLst>
          </p:cNvPr>
          <p:cNvPicPr>
            <a:picLocks noChangeAspect="1" noChangeArrowheads="1"/>
          </p:cNvPicPr>
          <p:nvPr>
            <a:videoFile r:link="rId2"/>
            <p:extLst>
              <p:ext uri="{DAA4B4D4-6D71-4841-9C94-3DE7FCFB9230}">
                <p14:media xmlns:p14="http://schemas.microsoft.com/office/powerpoint/2010/main" r:link="rId1"/>
              </p:ext>
            </p:extLst>
          </p:nvPr>
        </p:nvPicPr>
        <p:blipFill>
          <a:blip r:embed="rId6">
            <a:extLst>
              <a:ext uri="{28A0092B-C50C-407E-A947-70E740481C1C}">
                <a14:useLocalDpi xmlns:a14="http://schemas.microsoft.com/office/drawing/2010/main" val="0"/>
              </a:ext>
            </a:extLst>
          </a:blip>
          <a:srcRect/>
          <a:stretch>
            <a:fillRect/>
          </a:stretch>
        </p:blipFill>
        <p:spPr bwMode="auto">
          <a:xfrm>
            <a:off x="4572000" y="3810000"/>
            <a:ext cx="45720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5062"/>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45062"/>
                                        </p:tgtEl>
                                      </p:cBhvr>
                                    </p:cmd>
                                  </p:childTnLst>
                                </p:cTn>
                              </p:par>
                            </p:childTnLst>
                          </p:cTn>
                        </p:par>
                      </p:childTnLst>
                    </p:cTn>
                  </p:par>
                </p:childTnLst>
              </p:cTn>
              <p:nextCondLst>
                <p:cond evt="onClick" delay="0">
                  <p:tgtEl>
                    <p:spTgt spid="45062"/>
                  </p:tgtEl>
                </p:cond>
              </p:nextCondLst>
            </p:seq>
            <p:video>
              <p:cMediaNode vol="80000">
                <p:cTn id="7" fill="hold" display="0">
                  <p:stCondLst>
                    <p:cond delay="indefinite"/>
                  </p:stCondLst>
                </p:cTn>
                <p:tgtEl>
                  <p:spTgt spid="45062"/>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5" name="Rectangle 2">
            <a:extLst>
              <a:ext uri="{FF2B5EF4-FFF2-40B4-BE49-F238E27FC236}">
                <a16:creationId xmlns:a16="http://schemas.microsoft.com/office/drawing/2014/main" id="{6F6D8422-9B71-1C95-DD27-DDB09B2EDB5F}"/>
              </a:ext>
            </a:extLst>
          </p:cNvPr>
          <p:cNvSpPr>
            <a:spLocks noGrp="1" noChangeArrowheads="1"/>
          </p:cNvSpPr>
          <p:nvPr>
            <p:ph type="title" idx="4294967295"/>
          </p:nvPr>
        </p:nvSpPr>
        <p:spPr/>
        <p:txBody>
          <a:bodyPr/>
          <a:lstStyle/>
          <a:p>
            <a:pPr eaLnBrk="1" hangingPunct="1"/>
            <a:r>
              <a:rPr lang="en-US" altLang="en-US">
                <a:solidFill>
                  <a:srgbClr val="FFFFFF"/>
                </a:solidFill>
              </a:rPr>
              <a:t>Sublinear exponent</a:t>
            </a:r>
          </a:p>
        </p:txBody>
      </p:sp>
      <p:sp>
        <p:nvSpPr>
          <p:cNvPr id="46086" name="Rectangle 3">
            <a:extLst>
              <a:ext uri="{FF2B5EF4-FFF2-40B4-BE49-F238E27FC236}">
                <a16:creationId xmlns:a16="http://schemas.microsoft.com/office/drawing/2014/main" id="{D9B1185A-40F8-8335-F99A-635D51815489}"/>
              </a:ext>
            </a:extLst>
          </p:cNvPr>
          <p:cNvSpPr>
            <a:spLocks noGrp="1" noChangeArrowheads="1"/>
          </p:cNvSpPr>
          <p:nvPr>
            <p:ph type="body" idx="4294967295"/>
          </p:nvPr>
        </p:nvSpPr>
        <p:spPr>
          <a:xfrm>
            <a:off x="457200" y="1600200"/>
            <a:ext cx="6056313" cy="4525963"/>
          </a:xfrm>
        </p:spPr>
        <p:txBody>
          <a:bodyPr/>
          <a:lstStyle/>
          <a:p>
            <a:pPr eaLnBrk="1" hangingPunct="1">
              <a:buFontTx/>
              <a:buNone/>
            </a:pPr>
            <a:r>
              <a:rPr lang="en-US" altLang="en-US"/>
              <a:t>Iteratively Reweighted Least Squares:</a:t>
            </a:r>
          </a:p>
          <a:p>
            <a:pPr eaLnBrk="1" hangingPunct="1">
              <a:buFontTx/>
              <a:buNone/>
            </a:pPr>
            <a:endParaRPr lang="en-US" altLang="en-US"/>
          </a:p>
          <a:p>
            <a:pPr eaLnBrk="1" hangingPunct="1">
              <a:buFontTx/>
              <a:buNone/>
            </a:pPr>
            <a:endParaRPr lang="en-US" altLang="en-US"/>
          </a:p>
          <a:p>
            <a:pPr eaLnBrk="1" hangingPunct="1">
              <a:buFontTx/>
              <a:buNone/>
            </a:pPr>
            <a:endParaRPr lang="en-US" altLang="en-US"/>
          </a:p>
          <a:p>
            <a:pPr eaLnBrk="1" hangingPunct="1">
              <a:buFontTx/>
              <a:buNone/>
            </a:pPr>
            <a:endParaRPr lang="en-US" altLang="en-US"/>
          </a:p>
          <a:p>
            <a:pPr eaLnBrk="1" hangingPunct="1">
              <a:buFontTx/>
              <a:buNone/>
            </a:pPr>
            <a:endParaRPr lang="en-US" altLang="en-US"/>
          </a:p>
          <a:p>
            <a:pPr eaLnBrk="1" hangingPunct="1">
              <a:buFontTx/>
              <a:buNone/>
            </a:pPr>
            <a:endParaRPr lang="en-US" altLang="en-US"/>
          </a:p>
          <a:p>
            <a:pPr eaLnBrk="1" hangingPunct="1"/>
            <a:r>
              <a:rPr lang="en-US" altLang="en-US"/>
              <a:t>		   from previous iteration</a:t>
            </a:r>
          </a:p>
          <a:p>
            <a:pPr eaLnBrk="1" hangingPunct="1"/>
            <a:r>
              <a:rPr lang="en-US" altLang="en-US"/>
              <a:t>    small close to discontinuities</a:t>
            </a:r>
          </a:p>
          <a:p>
            <a:pPr eaLnBrk="1" hangingPunct="1"/>
            <a:r>
              <a:rPr lang="en-US" altLang="en-US"/>
              <a:t>converges with good init and few outliers</a:t>
            </a:r>
          </a:p>
        </p:txBody>
      </p:sp>
      <p:graphicFrame>
        <p:nvGraphicFramePr>
          <p:cNvPr id="46082" name="Object 2">
            <a:extLst>
              <a:ext uri="{FF2B5EF4-FFF2-40B4-BE49-F238E27FC236}">
                <a16:creationId xmlns:a16="http://schemas.microsoft.com/office/drawing/2014/main" id="{330D7FE2-A764-B113-3102-DBDAC9E96A4A}"/>
              </a:ext>
            </a:extLst>
          </p:cNvPr>
          <p:cNvGraphicFramePr>
            <a:graphicFrameLocks noChangeAspect="1"/>
          </p:cNvGraphicFramePr>
          <p:nvPr/>
        </p:nvGraphicFramePr>
        <p:xfrm>
          <a:off x="811213" y="5164138"/>
          <a:ext cx="317500" cy="363537"/>
        </p:xfrm>
        <a:graphic>
          <a:graphicData uri="http://schemas.openxmlformats.org/presentationml/2006/ole">
            <mc:AlternateContent xmlns:mc="http://schemas.openxmlformats.org/markup-compatibility/2006">
              <mc:Choice xmlns:v="urn:schemas-microsoft-com:vml" Requires="v">
                <p:oleObj name="Equation" r:id="rId2" imgW="1028700" imgH="1168400" progId="Equation.3">
                  <p:embed/>
                </p:oleObj>
              </mc:Choice>
              <mc:Fallback>
                <p:oleObj name="Equation" r:id="rId2" imgW="1028700" imgH="1168400" progId="Equation.3">
                  <p:embed/>
                  <p:pic>
                    <p:nvPicPr>
                      <p:cNvPr id="0"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213" y="5164138"/>
                        <a:ext cx="317500" cy="363537"/>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6083" name="Object 3">
            <a:extLst>
              <a:ext uri="{FF2B5EF4-FFF2-40B4-BE49-F238E27FC236}">
                <a16:creationId xmlns:a16="http://schemas.microsoft.com/office/drawing/2014/main" id="{ED7A51DA-762E-63BD-88EB-4C59372FC26C}"/>
              </a:ext>
            </a:extLst>
          </p:cNvPr>
          <p:cNvGraphicFramePr>
            <a:graphicFrameLocks noChangeAspect="1"/>
          </p:cNvGraphicFramePr>
          <p:nvPr/>
        </p:nvGraphicFramePr>
        <p:xfrm>
          <a:off x="573088" y="2333625"/>
          <a:ext cx="4946650" cy="2151063"/>
        </p:xfrm>
        <a:graphic>
          <a:graphicData uri="http://schemas.openxmlformats.org/presentationml/2006/ole">
            <mc:AlternateContent xmlns:mc="http://schemas.openxmlformats.org/markup-compatibility/2006">
              <mc:Choice xmlns:v="urn:schemas-microsoft-com:vml" Requires="v">
                <p:oleObj name="Equation" r:id="rId4" imgW="0" imgH="0" progId="Equation.3">
                  <p:embed/>
                </p:oleObj>
              </mc:Choice>
              <mc:Fallback>
                <p:oleObj name="Equation" r:id="rId4" imgW="0" imgH="0" progId="Equation.3">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3088" y="2333625"/>
                        <a:ext cx="4946650" cy="2151063"/>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6084" name="Object 4">
            <a:extLst>
              <a:ext uri="{FF2B5EF4-FFF2-40B4-BE49-F238E27FC236}">
                <a16:creationId xmlns:a16="http://schemas.microsoft.com/office/drawing/2014/main" id="{A806E459-FE55-EE89-92D9-1BDE5A6F030A}"/>
              </a:ext>
            </a:extLst>
          </p:cNvPr>
          <p:cNvGraphicFramePr>
            <a:graphicFrameLocks noChangeAspect="1"/>
          </p:cNvGraphicFramePr>
          <p:nvPr/>
        </p:nvGraphicFramePr>
        <p:xfrm>
          <a:off x="790575" y="4543425"/>
          <a:ext cx="1898650" cy="509588"/>
        </p:xfrm>
        <a:graphic>
          <a:graphicData uri="http://schemas.openxmlformats.org/presentationml/2006/ole">
            <mc:AlternateContent xmlns:mc="http://schemas.openxmlformats.org/markup-compatibility/2006">
              <mc:Choice xmlns:v="urn:schemas-microsoft-com:vml" Requires="v">
                <p:oleObj name="Equation" r:id="rId6" imgW="23990300" imgH="6438900" progId="Equation.3">
                  <p:embed/>
                </p:oleObj>
              </mc:Choice>
              <mc:Fallback>
                <p:oleObj name="Equation" r:id="rId6" imgW="23990300" imgH="6438900" progId="Equation.3">
                  <p:embed/>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0575" y="4543425"/>
                        <a:ext cx="1898650" cy="509588"/>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46087" name="Picture 34" descr="boom_flow.png">
            <a:extLst>
              <a:ext uri="{FF2B5EF4-FFF2-40B4-BE49-F238E27FC236}">
                <a16:creationId xmlns:a16="http://schemas.microsoft.com/office/drawing/2014/main" id="{36B0DA39-E889-893D-A9FE-3E13759277E8}"/>
              </a:ext>
            </a:extLst>
          </p:cNvPr>
          <p:cNvPicPr>
            <a:picLocks noChangeAspect="1"/>
          </p:cNvPicPr>
          <p:nvPr/>
        </p:nvPicPr>
        <p:blipFill>
          <a:blip r:embed="rId8" cstate="hqprint">
            <a:clrChange>
              <a:clrFrom>
                <a:srgbClr val="FDF1B2"/>
              </a:clrFrom>
              <a:clrTo>
                <a:srgbClr val="FDF1B2">
                  <a:alpha val="0"/>
                </a:srgbClr>
              </a:clrTo>
            </a:clrChange>
            <a:extLst>
              <a:ext uri="{28A0092B-C50C-407E-A947-70E740481C1C}">
                <a14:useLocalDpi xmlns:a14="http://schemas.microsoft.com/office/drawing/2010/main"/>
              </a:ext>
            </a:extLst>
          </a:blip>
          <a:srcRect/>
          <a:stretch>
            <a:fillRect/>
          </a:stretch>
        </p:blipFill>
        <p:spPr bwMode="auto">
          <a:xfrm>
            <a:off x="6653213" y="2728913"/>
            <a:ext cx="774700" cy="239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8" name="Picture 34" descr="boom_flow.png">
            <a:extLst>
              <a:ext uri="{FF2B5EF4-FFF2-40B4-BE49-F238E27FC236}">
                <a16:creationId xmlns:a16="http://schemas.microsoft.com/office/drawing/2014/main" id="{5D607B39-8D69-C272-C43F-910967E0C5E8}"/>
              </a:ext>
            </a:extLst>
          </p:cNvPr>
          <p:cNvPicPr>
            <a:picLocks noChangeAspect="1"/>
          </p:cNvPicPr>
          <p:nvPr/>
        </p:nvPicPr>
        <p:blipFill>
          <a:blip r:embed="rId9" cstate="hqprint">
            <a:clrChange>
              <a:clrFrom>
                <a:srgbClr val="FDF1B2"/>
              </a:clrFrom>
              <a:clrTo>
                <a:srgbClr val="FDF1B2">
                  <a:alpha val="0"/>
                </a:srgbClr>
              </a:clrTo>
            </a:clrChange>
            <a:extLst>
              <a:ext uri="{28A0092B-C50C-407E-A947-70E740481C1C}">
                <a14:useLocalDpi xmlns:a14="http://schemas.microsoft.com/office/drawing/2010/main"/>
              </a:ext>
            </a:extLst>
          </a:blip>
          <a:srcRect/>
          <a:stretch>
            <a:fillRect/>
          </a:stretch>
        </p:blipFill>
        <p:spPr bwMode="auto">
          <a:xfrm>
            <a:off x="7491413" y="2081213"/>
            <a:ext cx="782637" cy="238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9" name="Picture 34" descr="boom_flow.png">
            <a:extLst>
              <a:ext uri="{FF2B5EF4-FFF2-40B4-BE49-F238E27FC236}">
                <a16:creationId xmlns:a16="http://schemas.microsoft.com/office/drawing/2014/main" id="{CB693A8F-C0BD-ED3B-538C-293277952CA7}"/>
              </a:ext>
            </a:extLst>
          </p:cNvPr>
          <p:cNvPicPr>
            <a:picLocks noChangeAspect="1"/>
          </p:cNvPicPr>
          <p:nvPr/>
        </p:nvPicPr>
        <p:blipFill>
          <a:blip r:embed="rId10" cstate="hqprint">
            <a:clrChange>
              <a:clrFrom>
                <a:srgbClr val="FDF1B2"/>
              </a:clrFrom>
              <a:clrTo>
                <a:srgbClr val="FDF1B2">
                  <a:alpha val="0"/>
                </a:srgbClr>
              </a:clrTo>
            </a:clrChange>
            <a:extLst>
              <a:ext uri="{28A0092B-C50C-407E-A947-70E740481C1C}">
                <a14:useLocalDpi xmlns:a14="http://schemas.microsoft.com/office/drawing/2010/main"/>
              </a:ext>
            </a:extLst>
          </a:blip>
          <a:srcRect/>
          <a:stretch>
            <a:fillRect/>
          </a:stretch>
        </p:blipFill>
        <p:spPr bwMode="auto">
          <a:xfrm>
            <a:off x="8339138" y="1630363"/>
            <a:ext cx="723900" cy="2379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90" name="Line 18">
            <a:extLst>
              <a:ext uri="{FF2B5EF4-FFF2-40B4-BE49-F238E27FC236}">
                <a16:creationId xmlns:a16="http://schemas.microsoft.com/office/drawing/2014/main" id="{0A1E02F5-8FC1-D3AF-AC0D-744DBA350314}"/>
              </a:ext>
            </a:extLst>
          </p:cNvPr>
          <p:cNvSpPr>
            <a:spLocks noChangeShapeType="1"/>
          </p:cNvSpPr>
          <p:nvPr/>
        </p:nvSpPr>
        <p:spPr bwMode="auto">
          <a:xfrm>
            <a:off x="6513513" y="5227638"/>
            <a:ext cx="1587500" cy="0"/>
          </a:xfrm>
          <a:prstGeom prst="line">
            <a:avLst/>
          </a:prstGeom>
          <a:noFill/>
          <a:ln w="25400">
            <a:solidFill>
              <a:schemeClr val="tx1"/>
            </a:solidFill>
            <a:round/>
            <a:headEnd type="oval"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46091" name="Line 19">
            <a:extLst>
              <a:ext uri="{FF2B5EF4-FFF2-40B4-BE49-F238E27FC236}">
                <a16:creationId xmlns:a16="http://schemas.microsoft.com/office/drawing/2014/main" id="{1AE4756B-3486-2C1C-C351-41C01C7EC77C}"/>
              </a:ext>
            </a:extLst>
          </p:cNvPr>
          <p:cNvSpPr>
            <a:spLocks noChangeShapeType="1"/>
          </p:cNvSpPr>
          <p:nvPr/>
        </p:nvSpPr>
        <p:spPr bwMode="auto">
          <a:xfrm flipV="1">
            <a:off x="6513513" y="3716338"/>
            <a:ext cx="0" cy="1524000"/>
          </a:xfrm>
          <a:prstGeom prst="line">
            <a:avLst/>
          </a:prstGeom>
          <a:noFill/>
          <a:ln w="25400">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46092" name="Text Box 20">
            <a:extLst>
              <a:ext uri="{FF2B5EF4-FFF2-40B4-BE49-F238E27FC236}">
                <a16:creationId xmlns:a16="http://schemas.microsoft.com/office/drawing/2014/main" id="{B80F642D-8F23-7BCC-8E82-24465E72AF8F}"/>
              </a:ext>
            </a:extLst>
          </p:cNvPr>
          <p:cNvSpPr txBox="1">
            <a:spLocks noChangeArrowheads="1"/>
          </p:cNvSpPr>
          <p:nvPr/>
        </p:nvSpPr>
        <p:spPr bwMode="auto">
          <a:xfrm>
            <a:off x="6869113" y="5214938"/>
            <a:ext cx="1270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1800"/>
              <a:t>iteration</a:t>
            </a:r>
          </a:p>
        </p:txBody>
      </p:sp>
      <p:sp>
        <p:nvSpPr>
          <p:cNvPr id="46093" name="Text Box 21">
            <a:extLst>
              <a:ext uri="{FF2B5EF4-FFF2-40B4-BE49-F238E27FC236}">
                <a16:creationId xmlns:a16="http://schemas.microsoft.com/office/drawing/2014/main" id="{40BB4575-6058-4458-F6D5-7F8C587B6F2D}"/>
              </a:ext>
            </a:extLst>
          </p:cNvPr>
          <p:cNvSpPr txBox="1">
            <a:spLocks noChangeArrowheads="1"/>
          </p:cNvSpPr>
          <p:nvPr/>
        </p:nvSpPr>
        <p:spPr bwMode="auto">
          <a:xfrm rot="-5400000">
            <a:off x="5663407" y="3871118"/>
            <a:ext cx="1270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1800"/>
              <a:t>time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CCB2D89F-BD04-49A6-9BF1-D24D0C61DB5D}"/>
              </a:ext>
            </a:extLst>
          </p:cNvPr>
          <p:cNvSpPr>
            <a:spLocks noGrp="1" noChangeArrowheads="1"/>
          </p:cNvSpPr>
          <p:nvPr>
            <p:ph type="title" idx="4294967295"/>
          </p:nvPr>
        </p:nvSpPr>
        <p:spPr/>
        <p:txBody>
          <a:bodyPr/>
          <a:lstStyle/>
          <a:p>
            <a:pPr eaLnBrk="1" hangingPunct="1"/>
            <a:r>
              <a:rPr lang="en-US" altLang="en-US"/>
              <a:t>Huge data problem</a:t>
            </a:r>
          </a:p>
        </p:txBody>
      </p:sp>
      <p:sp>
        <p:nvSpPr>
          <p:cNvPr id="47107" name="Rectangle 3">
            <a:extLst>
              <a:ext uri="{FF2B5EF4-FFF2-40B4-BE49-F238E27FC236}">
                <a16:creationId xmlns:a16="http://schemas.microsoft.com/office/drawing/2014/main" id="{A62BA28A-B040-EC6B-D5C3-262989B6BC0D}"/>
              </a:ext>
            </a:extLst>
          </p:cNvPr>
          <p:cNvSpPr>
            <a:spLocks noGrp="1" noChangeArrowheads="1"/>
          </p:cNvSpPr>
          <p:nvPr>
            <p:ph type="body" idx="4294967295"/>
          </p:nvPr>
        </p:nvSpPr>
        <p:spPr>
          <a:xfrm>
            <a:off x="457200" y="1600200"/>
            <a:ext cx="6400800" cy="4525963"/>
          </a:xfrm>
        </p:spPr>
        <p:txBody>
          <a:bodyPr/>
          <a:lstStyle/>
          <a:p>
            <a:pPr eaLnBrk="1" hangingPunct="1">
              <a:buFontTx/>
              <a:buNone/>
            </a:pPr>
            <a:r>
              <a:rPr lang="en-US" altLang="en-US"/>
              <a:t>Problem size</a:t>
            </a:r>
          </a:p>
          <a:p>
            <a:pPr eaLnBrk="1" hangingPunct="1"/>
            <a:r>
              <a:rPr lang="en-US" altLang="en-US"/>
              <a:t>20-200 frames x (2</a:t>
            </a:r>
            <a:r>
              <a:rPr lang="en-US" altLang="en-US" baseline="30000"/>
              <a:t>8</a:t>
            </a:r>
            <a:r>
              <a:rPr lang="en-US" altLang="en-US"/>
              <a:t>)</a:t>
            </a:r>
            <a:r>
              <a:rPr lang="en-US" altLang="en-US" baseline="30000"/>
              <a:t>3</a:t>
            </a:r>
            <a:r>
              <a:rPr lang="en-US" altLang="en-US"/>
              <a:t> grid resolution x  8 variables per cell in time</a:t>
            </a:r>
          </a:p>
          <a:p>
            <a:pPr eaLnBrk="1" hangingPunct="1">
              <a:buFontTx/>
              <a:buNone/>
            </a:pPr>
            <a:endParaRPr lang="en-US" altLang="en-US"/>
          </a:p>
          <a:p>
            <a:pPr eaLnBrk="1" hangingPunct="1">
              <a:buFontTx/>
              <a:buNone/>
            </a:pPr>
            <a:r>
              <a:rPr lang="en-US" altLang="en-US"/>
              <a:t>Reduce initial number of unknowns</a:t>
            </a:r>
          </a:p>
          <a:p>
            <a:pPr eaLnBrk="1" hangingPunct="1"/>
            <a:r>
              <a:rPr lang="en-US" altLang="en-US"/>
              <a:t>Pre-assignment from visibility hull : inside/outside labels</a:t>
            </a:r>
          </a:p>
          <a:p>
            <a:pPr eaLnBrk="1" hangingPunct="1"/>
            <a:r>
              <a:rPr lang="en-US" altLang="en-US"/>
              <a:t>High resolution per-frame surface reconstruction</a:t>
            </a:r>
          </a:p>
        </p:txBody>
      </p:sp>
      <p:pic>
        <p:nvPicPr>
          <p:cNvPr id="47108" name="Picture 4" descr="3D.png">
            <a:extLst>
              <a:ext uri="{FF2B5EF4-FFF2-40B4-BE49-F238E27FC236}">
                <a16:creationId xmlns:a16="http://schemas.microsoft.com/office/drawing/2014/main" id="{C8876B01-0F79-1278-446D-4476F6E0E2E1}"/>
              </a:ext>
            </a:extLst>
          </p:cNvPr>
          <p:cNvPicPr>
            <a:picLocks noChangeAspect="1"/>
          </p:cNvPicPr>
          <p:nvPr/>
        </p:nvPicPr>
        <p:blipFill>
          <a:blip r:embed="rId2">
            <a:clrChange>
              <a:clrFrom>
                <a:srgbClr val="FEFEFE"/>
              </a:clrFrom>
              <a:clrTo>
                <a:srgbClr val="FEFEFE">
                  <a:alpha val="0"/>
                </a:srgbClr>
              </a:clrTo>
            </a:clrChange>
            <a:extLst>
              <a:ext uri="{28A0092B-C50C-407E-A947-70E740481C1C}">
                <a14:useLocalDpi xmlns:a14="http://schemas.microsoft.com/office/drawing/2010/main"/>
              </a:ext>
            </a:extLst>
          </a:blip>
          <a:srcRect/>
          <a:stretch>
            <a:fillRect/>
          </a:stretch>
        </p:blipFill>
        <p:spPr bwMode="auto">
          <a:xfrm>
            <a:off x="6738938" y="1447800"/>
            <a:ext cx="2011362" cy="235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descr="image006">
            <a:extLst>
              <a:ext uri="{FF2B5EF4-FFF2-40B4-BE49-F238E27FC236}">
                <a16:creationId xmlns:a16="http://schemas.microsoft.com/office/drawing/2014/main" id="{9D5F4352-46C2-F69C-63FF-BFE2EBB20880}"/>
              </a:ext>
            </a:extLst>
          </p:cNvPr>
          <p:cNvPicPr>
            <a:picLocks noChangeAspect="1" noChangeArrowheads="1"/>
          </p:cNvPicPr>
          <p:nvPr/>
        </p:nvPicPr>
        <p:blipFill>
          <a:blip r:embed="rId3" cstate="hqprint">
            <a:clrChange>
              <a:clrFrom>
                <a:srgbClr val="FFFFFF"/>
              </a:clrFrom>
              <a:clrTo>
                <a:srgbClr val="FFFFFF">
                  <a:alpha val="0"/>
                </a:srgbClr>
              </a:clrTo>
            </a:clrChange>
            <a:extLst>
              <a:ext uri="{28A0092B-C50C-407E-A947-70E740481C1C}">
                <a14:useLocalDpi xmlns:a14="http://schemas.microsoft.com/office/drawing/2010/main"/>
              </a:ext>
            </a:extLst>
          </a:blip>
          <a:srcRect r="13499"/>
          <a:stretch>
            <a:fillRect/>
          </a:stretch>
        </p:blipFill>
        <p:spPr bwMode="auto">
          <a:xfrm>
            <a:off x="6448425" y="3594100"/>
            <a:ext cx="2695575" cy="2336800"/>
          </a:xfrm>
          <a:prstGeom prst="rect">
            <a:avLst/>
          </a:prstGeom>
          <a:noFill/>
          <a:ln>
            <a:noFill/>
          </a:ln>
          <a:effectLst>
            <a:outerShdw blurRad="3175" dist="12700" dir="2700000" algn="br" rotWithShape="0">
              <a:srgbClr val="808080">
                <a:alpha val="8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0" name="Text Box 6">
            <a:extLst>
              <a:ext uri="{FF2B5EF4-FFF2-40B4-BE49-F238E27FC236}">
                <a16:creationId xmlns:a16="http://schemas.microsoft.com/office/drawing/2014/main" id="{B6617D81-2AD8-BE10-1592-52224A986B5A}"/>
              </a:ext>
            </a:extLst>
          </p:cNvPr>
          <p:cNvSpPr txBox="1">
            <a:spLocks noChangeArrowheads="1"/>
          </p:cNvSpPr>
          <p:nvPr/>
        </p:nvSpPr>
        <p:spPr bwMode="auto">
          <a:xfrm>
            <a:off x="7264400" y="5435600"/>
            <a:ext cx="1828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1800"/>
              <a:t>Sharf et al. 07</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7" descr="SA08_title.jpg">
            <a:extLst>
              <a:ext uri="{FF2B5EF4-FFF2-40B4-BE49-F238E27FC236}">
                <a16:creationId xmlns:a16="http://schemas.microsoft.com/office/drawing/2014/main" id="{00A00F00-B7DF-171D-C491-0FD09703BAB8}"/>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Rectangle 6">
            <a:extLst>
              <a:ext uri="{FF2B5EF4-FFF2-40B4-BE49-F238E27FC236}">
                <a16:creationId xmlns:a16="http://schemas.microsoft.com/office/drawing/2014/main" id="{676D72F0-A535-6B67-0781-78A28E9DED11}"/>
              </a:ext>
            </a:extLst>
          </p:cNvPr>
          <p:cNvSpPr>
            <a:spLocks noChangeArrowheads="1"/>
          </p:cNvSpPr>
          <p:nvPr/>
        </p:nvSpPr>
        <p:spPr bwMode="auto">
          <a:xfrm>
            <a:off x="0" y="0"/>
            <a:ext cx="9144000" cy="5791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pic>
        <p:nvPicPr>
          <p:cNvPr id="17412" name="Picture 5" descr="ben_teaser1">
            <a:extLst>
              <a:ext uri="{FF2B5EF4-FFF2-40B4-BE49-F238E27FC236}">
                <a16:creationId xmlns:a16="http://schemas.microsoft.com/office/drawing/2014/main" id="{CF752DF8-4D99-4C02-CC17-9454727527B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52400" y="1981200"/>
            <a:ext cx="8839200" cy="271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3" name="Rectangle 18">
            <a:extLst>
              <a:ext uri="{FF2B5EF4-FFF2-40B4-BE49-F238E27FC236}">
                <a16:creationId xmlns:a16="http://schemas.microsoft.com/office/drawing/2014/main" id="{43F6EF0A-3680-920E-8376-FB4F718FE440}"/>
              </a:ext>
            </a:extLst>
          </p:cNvPr>
          <p:cNvSpPr txBox="1">
            <a:spLocks noChangeArrowheads="1"/>
          </p:cNvSpPr>
          <p:nvPr/>
        </p:nvSpPr>
        <p:spPr bwMode="auto">
          <a:xfrm>
            <a:off x="0" y="4716463"/>
            <a:ext cx="9144000" cy="66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914400" eaLnBrk="1" hangingPunct="1">
              <a:spcBef>
                <a:spcPct val="20000"/>
              </a:spcBef>
            </a:pPr>
            <a:r>
              <a:rPr lang="en-US" altLang="en-US"/>
              <a:t>Andrei Sharf   Dan A. Alcantara   Thomas Lewiner   Chen Greif </a:t>
            </a:r>
          </a:p>
          <a:p>
            <a:pPr algn="ctr" defTabSz="914400" eaLnBrk="1" hangingPunct="1">
              <a:spcBef>
                <a:spcPct val="20000"/>
              </a:spcBef>
            </a:pPr>
            <a:r>
              <a:rPr lang="en-US" altLang="en-US"/>
              <a:t>Alla Sheffer   Nina Amenta   Daniel Cohen-Or</a:t>
            </a:r>
          </a:p>
        </p:txBody>
      </p:sp>
      <p:sp>
        <p:nvSpPr>
          <p:cNvPr id="17414" name="TextBox 6">
            <a:extLst>
              <a:ext uri="{FF2B5EF4-FFF2-40B4-BE49-F238E27FC236}">
                <a16:creationId xmlns:a16="http://schemas.microsoft.com/office/drawing/2014/main" id="{301FF2E6-AD35-6B0B-306D-9EF52604F2EC}"/>
              </a:ext>
            </a:extLst>
          </p:cNvPr>
          <p:cNvSpPr txBox="1">
            <a:spLocks noChangeArrowheads="1"/>
          </p:cNvSpPr>
          <p:nvPr/>
        </p:nvSpPr>
        <p:spPr bwMode="auto">
          <a:xfrm>
            <a:off x="0" y="609600"/>
            <a:ext cx="91440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3600"/>
              <a:t>Space-time Surface Reconstruction </a:t>
            </a:r>
          </a:p>
          <a:p>
            <a:pPr algn="ctr" eaLnBrk="1" hangingPunct="1"/>
            <a:r>
              <a:rPr lang="en-US" altLang="en-US" sz="3600"/>
              <a:t>using Incompressible Flow</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2" name="Group 50">
            <a:extLst>
              <a:ext uri="{FF2B5EF4-FFF2-40B4-BE49-F238E27FC236}">
                <a16:creationId xmlns:a16="http://schemas.microsoft.com/office/drawing/2014/main" id="{E5BE7EDD-C430-5DE2-7177-7E27595E7484}"/>
              </a:ext>
            </a:extLst>
          </p:cNvPr>
          <p:cNvGrpSpPr>
            <a:grpSpLocks/>
          </p:cNvGrpSpPr>
          <p:nvPr/>
        </p:nvGrpSpPr>
        <p:grpSpPr bwMode="auto">
          <a:xfrm>
            <a:off x="2709863" y="5062538"/>
            <a:ext cx="5672137" cy="1066800"/>
            <a:chOff x="3826933" y="745067"/>
            <a:chExt cx="5672667" cy="1066800"/>
          </a:xfrm>
        </p:grpSpPr>
        <p:sp>
          <p:nvSpPr>
            <p:cNvPr id="52" name="Rounded Rectangle 51">
              <a:extLst>
                <a:ext uri="{FF2B5EF4-FFF2-40B4-BE49-F238E27FC236}">
                  <a16:creationId xmlns:a16="http://schemas.microsoft.com/office/drawing/2014/main" id="{7A44391A-ED46-7E2D-FC88-0C71270B0BF1}"/>
                </a:ext>
              </a:extLst>
            </p:cNvPr>
            <p:cNvSpPr>
              <a:spLocks noChangeArrowheads="1"/>
            </p:cNvSpPr>
            <p:nvPr/>
          </p:nvSpPr>
          <p:spPr bwMode="auto">
            <a:xfrm>
              <a:off x="3826933" y="745067"/>
              <a:ext cx="541388" cy="592137"/>
            </a:xfrm>
            <a:prstGeom prst="roundRect">
              <a:avLst>
                <a:gd name="adj" fmla="val 16667"/>
              </a:avLst>
            </a:prstGeom>
            <a:solidFill>
              <a:srgbClr val="F2003F">
                <a:alpha val="39999"/>
              </a:srgbClr>
            </a:solidFill>
            <a:ln w="38100">
              <a:solidFill>
                <a:srgbClr val="EE002C"/>
              </a:solidFill>
              <a:round/>
              <a:headEnd/>
              <a:tailEnd/>
            </a:ln>
            <a:effectLst>
              <a:outerShdw blurRad="40000" dist="23000" dir="5400000" rotWithShape="0">
                <a:srgbClr val="808080">
                  <a:alpha val="34999"/>
                </a:srgbClr>
              </a:outerShdw>
            </a:effec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endParaRPr lang="en-US" altLang="en-US" sz="1800">
                <a:solidFill>
                  <a:srgbClr val="FFFFFF"/>
                </a:solidFill>
              </a:endParaRPr>
            </a:p>
          </p:txBody>
        </p:sp>
        <p:sp>
          <p:nvSpPr>
            <p:cNvPr id="53" name="Rounded Rectangle 52">
              <a:extLst>
                <a:ext uri="{FF2B5EF4-FFF2-40B4-BE49-F238E27FC236}">
                  <a16:creationId xmlns:a16="http://schemas.microsoft.com/office/drawing/2014/main" id="{CCA2F92A-349C-6B83-A68A-C6F5BCA508F3}"/>
                </a:ext>
              </a:extLst>
            </p:cNvPr>
            <p:cNvSpPr>
              <a:spLocks noChangeArrowheads="1"/>
            </p:cNvSpPr>
            <p:nvPr/>
          </p:nvSpPr>
          <p:spPr bwMode="auto">
            <a:xfrm>
              <a:off x="7891313" y="1118129"/>
              <a:ext cx="1608287" cy="693738"/>
            </a:xfrm>
            <a:prstGeom prst="roundRect">
              <a:avLst>
                <a:gd name="adj" fmla="val 16667"/>
              </a:avLst>
            </a:prstGeom>
            <a:solidFill>
              <a:srgbClr val="F2003F">
                <a:alpha val="39999"/>
              </a:srgbClr>
            </a:solidFill>
            <a:ln w="38100">
              <a:solidFill>
                <a:srgbClr val="EE002C"/>
              </a:solidFill>
              <a:round/>
              <a:headEnd/>
              <a:tailEnd/>
            </a:ln>
            <a:effectLst>
              <a:outerShdw blurRad="40000" dist="23000" dir="5400000" rotWithShape="0">
                <a:srgbClr val="808080">
                  <a:alpha val="34999"/>
                </a:srgbClr>
              </a:outerShdw>
            </a:effec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endParaRPr lang="en-US" altLang="en-US" sz="1800">
                <a:solidFill>
                  <a:srgbClr val="FFFFFF"/>
                </a:solidFill>
              </a:endParaRPr>
            </a:p>
          </p:txBody>
        </p:sp>
      </p:grpSp>
      <p:grpSp>
        <p:nvGrpSpPr>
          <p:cNvPr id="3" name="Group 49">
            <a:extLst>
              <a:ext uri="{FF2B5EF4-FFF2-40B4-BE49-F238E27FC236}">
                <a16:creationId xmlns:a16="http://schemas.microsoft.com/office/drawing/2014/main" id="{21EB819A-77CB-580F-AC46-FFE17B487FAD}"/>
              </a:ext>
            </a:extLst>
          </p:cNvPr>
          <p:cNvGrpSpPr>
            <a:grpSpLocks/>
          </p:cNvGrpSpPr>
          <p:nvPr/>
        </p:nvGrpSpPr>
        <p:grpSpPr bwMode="auto">
          <a:xfrm>
            <a:off x="1117600" y="3048000"/>
            <a:ext cx="8026400" cy="1930400"/>
            <a:chOff x="1117599" y="3048000"/>
            <a:chExt cx="8026401" cy="1930400"/>
          </a:xfrm>
        </p:grpSpPr>
        <p:sp>
          <p:nvSpPr>
            <p:cNvPr id="47" name="Rounded Rectangle 46">
              <a:extLst>
                <a:ext uri="{FF2B5EF4-FFF2-40B4-BE49-F238E27FC236}">
                  <a16:creationId xmlns:a16="http://schemas.microsoft.com/office/drawing/2014/main" id="{ECD7F235-10AA-9E91-17B0-D0A747D1FB54}"/>
                </a:ext>
              </a:extLst>
            </p:cNvPr>
            <p:cNvSpPr>
              <a:spLocks noChangeArrowheads="1"/>
            </p:cNvSpPr>
            <p:nvPr/>
          </p:nvSpPr>
          <p:spPr bwMode="auto">
            <a:xfrm>
              <a:off x="1930399" y="4386263"/>
              <a:ext cx="541338" cy="592137"/>
            </a:xfrm>
            <a:prstGeom prst="roundRect">
              <a:avLst>
                <a:gd name="adj" fmla="val 16667"/>
              </a:avLst>
            </a:prstGeom>
            <a:solidFill>
              <a:srgbClr val="F2003F">
                <a:alpha val="39999"/>
              </a:srgbClr>
            </a:solidFill>
            <a:ln w="38100">
              <a:solidFill>
                <a:srgbClr val="EE002C"/>
              </a:solidFill>
              <a:round/>
              <a:headEnd/>
              <a:tailEnd/>
            </a:ln>
            <a:effectLst>
              <a:outerShdw blurRad="40000" dist="23000" dir="5400000" rotWithShape="0">
                <a:srgbClr val="808080">
                  <a:alpha val="34999"/>
                </a:srgbClr>
              </a:outerShdw>
            </a:effec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endParaRPr lang="en-US" altLang="en-US" sz="1800">
                <a:solidFill>
                  <a:srgbClr val="FFFFFF"/>
                </a:solidFill>
              </a:endParaRPr>
            </a:p>
          </p:txBody>
        </p:sp>
        <p:sp>
          <p:nvSpPr>
            <p:cNvPr id="48" name="Rounded Rectangle 47">
              <a:extLst>
                <a:ext uri="{FF2B5EF4-FFF2-40B4-BE49-F238E27FC236}">
                  <a16:creationId xmlns:a16="http://schemas.microsoft.com/office/drawing/2014/main" id="{B0EDA6DE-3EF7-6134-B160-7284656986FE}"/>
                </a:ext>
              </a:extLst>
            </p:cNvPr>
            <p:cNvSpPr>
              <a:spLocks noChangeArrowheads="1"/>
            </p:cNvSpPr>
            <p:nvPr/>
          </p:nvSpPr>
          <p:spPr bwMode="auto">
            <a:xfrm>
              <a:off x="6062663" y="4064000"/>
              <a:ext cx="3081337" cy="693738"/>
            </a:xfrm>
            <a:prstGeom prst="roundRect">
              <a:avLst>
                <a:gd name="adj" fmla="val 16667"/>
              </a:avLst>
            </a:prstGeom>
            <a:solidFill>
              <a:srgbClr val="F2003F">
                <a:alpha val="39999"/>
              </a:srgbClr>
            </a:solidFill>
            <a:ln w="38100">
              <a:solidFill>
                <a:srgbClr val="EE002C"/>
              </a:solidFill>
              <a:round/>
              <a:headEnd/>
              <a:tailEnd/>
            </a:ln>
            <a:effectLst>
              <a:outerShdw blurRad="40000" dist="23000" dir="5400000" rotWithShape="0">
                <a:srgbClr val="808080">
                  <a:alpha val="34999"/>
                </a:srgbClr>
              </a:outerShdw>
            </a:effec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endParaRPr lang="en-US" altLang="en-US" sz="1800">
                <a:solidFill>
                  <a:srgbClr val="FFFFFF"/>
                </a:solidFill>
              </a:endParaRPr>
            </a:p>
          </p:txBody>
        </p:sp>
        <p:sp>
          <p:nvSpPr>
            <p:cNvPr id="49" name="Rounded Rectangle 48">
              <a:extLst>
                <a:ext uri="{FF2B5EF4-FFF2-40B4-BE49-F238E27FC236}">
                  <a16:creationId xmlns:a16="http://schemas.microsoft.com/office/drawing/2014/main" id="{359A8DCC-0C8B-3E09-6F51-2FE30A5AD427}"/>
                </a:ext>
              </a:extLst>
            </p:cNvPr>
            <p:cNvSpPr>
              <a:spLocks noChangeArrowheads="1"/>
            </p:cNvSpPr>
            <p:nvPr/>
          </p:nvSpPr>
          <p:spPr bwMode="auto">
            <a:xfrm>
              <a:off x="1117599" y="3048000"/>
              <a:ext cx="2286000" cy="693738"/>
            </a:xfrm>
            <a:prstGeom prst="roundRect">
              <a:avLst>
                <a:gd name="adj" fmla="val 16667"/>
              </a:avLst>
            </a:prstGeom>
            <a:solidFill>
              <a:srgbClr val="F2003F">
                <a:alpha val="39999"/>
              </a:srgbClr>
            </a:solidFill>
            <a:ln w="38100">
              <a:solidFill>
                <a:srgbClr val="EE002C"/>
              </a:solidFill>
              <a:round/>
              <a:headEnd/>
              <a:tailEnd/>
            </a:ln>
            <a:effectLst>
              <a:outerShdw blurRad="40000" dist="23000" dir="5400000" rotWithShape="0">
                <a:srgbClr val="808080">
                  <a:alpha val="34999"/>
                </a:srgbClr>
              </a:outerShdw>
            </a:effec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endParaRPr lang="en-US" altLang="en-US" sz="1800">
                <a:solidFill>
                  <a:srgbClr val="FFFFFF"/>
                </a:solidFill>
              </a:endParaRPr>
            </a:p>
          </p:txBody>
        </p:sp>
      </p:grpSp>
      <p:grpSp>
        <p:nvGrpSpPr>
          <p:cNvPr id="4" name="Group 62">
            <a:extLst>
              <a:ext uri="{FF2B5EF4-FFF2-40B4-BE49-F238E27FC236}">
                <a16:creationId xmlns:a16="http://schemas.microsoft.com/office/drawing/2014/main" id="{2A384EF0-66D8-D313-AEDE-50F7E3213A36}"/>
              </a:ext>
            </a:extLst>
          </p:cNvPr>
          <p:cNvGrpSpPr>
            <a:grpSpLocks/>
          </p:cNvGrpSpPr>
          <p:nvPr/>
        </p:nvGrpSpPr>
        <p:grpSpPr bwMode="auto">
          <a:xfrm>
            <a:off x="1930400" y="3030538"/>
            <a:ext cx="7213600" cy="2625725"/>
            <a:chOff x="1930401" y="3031067"/>
            <a:chExt cx="7213599" cy="2624667"/>
          </a:xfrm>
        </p:grpSpPr>
        <p:sp>
          <p:nvSpPr>
            <p:cNvPr id="56" name="Rounded Rectangle 55">
              <a:extLst>
                <a:ext uri="{FF2B5EF4-FFF2-40B4-BE49-F238E27FC236}">
                  <a16:creationId xmlns:a16="http://schemas.microsoft.com/office/drawing/2014/main" id="{F0AA8134-AC17-2BF5-6BC0-F72253E1E571}"/>
                </a:ext>
              </a:extLst>
            </p:cNvPr>
            <p:cNvSpPr>
              <a:spLocks noChangeArrowheads="1"/>
            </p:cNvSpPr>
            <p:nvPr/>
          </p:nvSpPr>
          <p:spPr bwMode="auto">
            <a:xfrm>
              <a:off x="2709864" y="4368790"/>
              <a:ext cx="541337" cy="591899"/>
            </a:xfrm>
            <a:prstGeom prst="roundRect">
              <a:avLst>
                <a:gd name="adj" fmla="val 16667"/>
              </a:avLst>
            </a:prstGeom>
            <a:solidFill>
              <a:srgbClr val="F2003F">
                <a:alpha val="39999"/>
              </a:srgbClr>
            </a:solidFill>
            <a:ln w="38100">
              <a:solidFill>
                <a:srgbClr val="EE002C"/>
              </a:solidFill>
              <a:round/>
              <a:headEnd/>
              <a:tailEnd/>
            </a:ln>
            <a:effectLst>
              <a:outerShdw blurRad="40000" dist="23000" dir="5400000" rotWithShape="0">
                <a:srgbClr val="808080">
                  <a:alpha val="34999"/>
                </a:srgbClr>
              </a:outerShdw>
            </a:effec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endParaRPr lang="en-US" altLang="en-US" sz="1800">
                <a:solidFill>
                  <a:srgbClr val="FFFFFF"/>
                </a:solidFill>
              </a:endParaRPr>
            </a:p>
          </p:txBody>
        </p:sp>
        <p:sp>
          <p:nvSpPr>
            <p:cNvPr id="57" name="Rounded Rectangle 56">
              <a:extLst>
                <a:ext uri="{FF2B5EF4-FFF2-40B4-BE49-F238E27FC236}">
                  <a16:creationId xmlns:a16="http://schemas.microsoft.com/office/drawing/2014/main" id="{B079EC8D-3146-717F-45BD-66679294112D}"/>
                </a:ext>
              </a:extLst>
            </p:cNvPr>
            <p:cNvSpPr>
              <a:spLocks noChangeArrowheads="1"/>
            </p:cNvSpPr>
            <p:nvPr/>
          </p:nvSpPr>
          <p:spPr bwMode="auto">
            <a:xfrm>
              <a:off x="6062663" y="4808351"/>
              <a:ext cx="3081337" cy="695045"/>
            </a:xfrm>
            <a:prstGeom prst="roundRect">
              <a:avLst>
                <a:gd name="adj" fmla="val 16667"/>
              </a:avLst>
            </a:prstGeom>
            <a:solidFill>
              <a:srgbClr val="F2003F">
                <a:alpha val="39999"/>
              </a:srgbClr>
            </a:solidFill>
            <a:ln w="38100">
              <a:solidFill>
                <a:srgbClr val="EE002C"/>
              </a:solidFill>
              <a:round/>
              <a:headEnd/>
              <a:tailEnd/>
            </a:ln>
            <a:effectLst>
              <a:outerShdw blurRad="40000" dist="23000" dir="5400000" rotWithShape="0">
                <a:srgbClr val="808080">
                  <a:alpha val="34999"/>
                </a:srgbClr>
              </a:outerShdw>
            </a:effec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endParaRPr lang="en-US" altLang="en-US" sz="1800">
                <a:solidFill>
                  <a:srgbClr val="FFFFFF"/>
                </a:solidFill>
              </a:endParaRPr>
            </a:p>
          </p:txBody>
        </p:sp>
        <p:sp>
          <p:nvSpPr>
            <p:cNvPr id="58" name="Rounded Rectangle 57">
              <a:extLst>
                <a:ext uri="{FF2B5EF4-FFF2-40B4-BE49-F238E27FC236}">
                  <a16:creationId xmlns:a16="http://schemas.microsoft.com/office/drawing/2014/main" id="{AC73DDBE-5881-DD83-00A2-E50CC1A2F313}"/>
                </a:ext>
              </a:extLst>
            </p:cNvPr>
            <p:cNvSpPr>
              <a:spLocks noChangeArrowheads="1"/>
            </p:cNvSpPr>
            <p:nvPr/>
          </p:nvSpPr>
          <p:spPr bwMode="auto">
            <a:xfrm>
              <a:off x="3690939" y="3031067"/>
              <a:ext cx="4640261" cy="695045"/>
            </a:xfrm>
            <a:prstGeom prst="roundRect">
              <a:avLst>
                <a:gd name="adj" fmla="val 16667"/>
              </a:avLst>
            </a:prstGeom>
            <a:solidFill>
              <a:srgbClr val="F2003F">
                <a:alpha val="39999"/>
              </a:srgbClr>
            </a:solidFill>
            <a:ln w="38100">
              <a:solidFill>
                <a:srgbClr val="EE002C"/>
              </a:solidFill>
              <a:round/>
              <a:headEnd/>
              <a:tailEnd/>
            </a:ln>
            <a:effectLst>
              <a:outerShdw blurRad="40000" dist="23000" dir="5400000" rotWithShape="0">
                <a:srgbClr val="808080">
                  <a:alpha val="34999"/>
                </a:srgbClr>
              </a:outerShdw>
            </a:effec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endParaRPr lang="en-US" altLang="en-US" sz="1800">
                <a:solidFill>
                  <a:srgbClr val="FFFFFF"/>
                </a:solidFill>
              </a:endParaRPr>
            </a:p>
          </p:txBody>
        </p:sp>
        <p:sp>
          <p:nvSpPr>
            <p:cNvPr id="62" name="Rounded Rectangle 61">
              <a:extLst>
                <a:ext uri="{FF2B5EF4-FFF2-40B4-BE49-F238E27FC236}">
                  <a16:creationId xmlns:a16="http://schemas.microsoft.com/office/drawing/2014/main" id="{A7745BBF-AB99-E391-75A5-0BF92348A24A}"/>
                </a:ext>
              </a:extLst>
            </p:cNvPr>
            <p:cNvSpPr>
              <a:spLocks noChangeArrowheads="1"/>
            </p:cNvSpPr>
            <p:nvPr/>
          </p:nvSpPr>
          <p:spPr bwMode="auto">
            <a:xfrm>
              <a:off x="1930401" y="5063835"/>
              <a:ext cx="541338" cy="591899"/>
            </a:xfrm>
            <a:prstGeom prst="roundRect">
              <a:avLst>
                <a:gd name="adj" fmla="val 16667"/>
              </a:avLst>
            </a:prstGeom>
            <a:solidFill>
              <a:srgbClr val="F2003F">
                <a:alpha val="39999"/>
              </a:srgbClr>
            </a:solidFill>
            <a:ln w="38100">
              <a:solidFill>
                <a:srgbClr val="EE002C"/>
              </a:solidFill>
              <a:round/>
              <a:headEnd/>
              <a:tailEnd/>
            </a:ln>
            <a:effectLst>
              <a:outerShdw blurRad="40000" dist="23000" dir="5400000" rotWithShape="0">
                <a:srgbClr val="808080">
                  <a:alpha val="34999"/>
                </a:srgbClr>
              </a:outerShdw>
            </a:effec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endParaRPr lang="en-US" altLang="en-US" sz="1800">
                <a:solidFill>
                  <a:srgbClr val="FFFFFF"/>
                </a:solidFill>
              </a:endParaRPr>
            </a:p>
          </p:txBody>
        </p:sp>
      </p:grpSp>
      <p:sp>
        <p:nvSpPr>
          <p:cNvPr id="30" name="Text Placeholder 29">
            <a:extLst>
              <a:ext uri="{FF2B5EF4-FFF2-40B4-BE49-F238E27FC236}">
                <a16:creationId xmlns:a16="http://schemas.microsoft.com/office/drawing/2014/main" id="{43959C75-A32B-B573-146A-2D116B216632}"/>
              </a:ext>
            </a:extLst>
          </p:cNvPr>
          <p:cNvSpPr>
            <a:spLocks noGrp="1"/>
          </p:cNvSpPr>
          <p:nvPr>
            <p:ph idx="4294967295"/>
          </p:nvPr>
        </p:nvSpPr>
        <p:spPr>
          <a:xfrm>
            <a:off x="68263" y="1760538"/>
            <a:ext cx="8229600" cy="3214687"/>
          </a:xfrm>
        </p:spPr>
        <p:txBody>
          <a:bodyPr/>
          <a:lstStyle/>
          <a:p>
            <a:pPr eaLnBrk="1" hangingPunct="1">
              <a:buFontTx/>
              <a:buNone/>
            </a:pPr>
            <a:r>
              <a:rPr lang="en-US" altLang="en-US"/>
              <a:t>Lagrange multipliers:</a:t>
            </a:r>
          </a:p>
        </p:txBody>
      </p:sp>
      <p:graphicFrame>
        <p:nvGraphicFramePr>
          <p:cNvPr id="65542" name="Object 2">
            <a:extLst>
              <a:ext uri="{FF2B5EF4-FFF2-40B4-BE49-F238E27FC236}">
                <a16:creationId xmlns:a16="http://schemas.microsoft.com/office/drawing/2014/main" id="{EA5F69BF-7967-C982-417E-3D46CE7A47EA}"/>
              </a:ext>
            </a:extLst>
          </p:cNvPr>
          <p:cNvGraphicFramePr>
            <a:graphicFrameLocks noChangeAspect="1"/>
          </p:cNvGraphicFramePr>
          <p:nvPr/>
        </p:nvGraphicFramePr>
        <p:xfrm>
          <a:off x="0" y="4333875"/>
          <a:ext cx="5588000" cy="1397000"/>
        </p:xfrm>
        <a:graphic>
          <a:graphicData uri="http://schemas.openxmlformats.org/presentationml/2006/ole">
            <mc:AlternateContent xmlns:mc="http://schemas.openxmlformats.org/markup-compatibility/2006">
              <mc:Choice xmlns:v="urn:schemas-microsoft-com:vml" Requires="v">
                <p:oleObj name="Equation" r:id="rId2" imgW="10528300" imgH="2628900" progId="Equation.3">
                  <p:embed/>
                </p:oleObj>
              </mc:Choice>
              <mc:Fallback>
                <p:oleObj name="Equation" r:id="rId2" imgW="10528300" imgH="2628900" progId="Equation.3">
                  <p:embed/>
                  <p:pic>
                    <p:nvPicPr>
                      <p:cNvPr id="0"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333875"/>
                        <a:ext cx="5588000" cy="1397000"/>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8140" name="Title 1">
            <a:extLst>
              <a:ext uri="{FF2B5EF4-FFF2-40B4-BE49-F238E27FC236}">
                <a16:creationId xmlns:a16="http://schemas.microsoft.com/office/drawing/2014/main" id="{535C5050-180A-C947-8A4A-4ECC17EB2CFC}"/>
              </a:ext>
            </a:extLst>
          </p:cNvPr>
          <p:cNvSpPr>
            <a:spLocks noGrp="1"/>
          </p:cNvSpPr>
          <p:nvPr>
            <p:ph type="title" idx="4294967295"/>
          </p:nvPr>
        </p:nvSpPr>
        <p:spPr/>
        <p:txBody>
          <a:bodyPr/>
          <a:lstStyle/>
          <a:p>
            <a:pPr eaLnBrk="1" hangingPunct="1"/>
            <a:r>
              <a:rPr lang="en-US" altLang="en-US"/>
              <a:t>Minimization problem</a:t>
            </a:r>
          </a:p>
        </p:txBody>
      </p:sp>
      <p:graphicFrame>
        <p:nvGraphicFramePr>
          <p:cNvPr id="65556" name="Object 3">
            <a:extLst>
              <a:ext uri="{FF2B5EF4-FFF2-40B4-BE49-F238E27FC236}">
                <a16:creationId xmlns:a16="http://schemas.microsoft.com/office/drawing/2014/main" id="{6732037E-06EC-26C9-CBAA-3781D211F25A}"/>
              </a:ext>
            </a:extLst>
          </p:cNvPr>
          <p:cNvGraphicFramePr>
            <a:graphicFrameLocks/>
          </p:cNvGraphicFramePr>
          <p:nvPr/>
        </p:nvGraphicFramePr>
        <p:xfrm>
          <a:off x="33338" y="2984500"/>
          <a:ext cx="8999537" cy="836613"/>
        </p:xfrm>
        <a:graphic>
          <a:graphicData uri="http://schemas.openxmlformats.org/presentationml/2006/ole">
            <mc:AlternateContent xmlns:mc="http://schemas.openxmlformats.org/markup-compatibility/2006">
              <mc:Choice xmlns:v="urn:schemas-microsoft-com:vml" Requires="v">
                <p:oleObj name="Equation" r:id="rId4" imgW="22085300" imgH="2044700" progId="Equation.3">
                  <p:embed/>
                </p:oleObj>
              </mc:Choice>
              <mc:Fallback>
                <p:oleObj name="Equation" r:id="rId4" imgW="22085300" imgH="2044700" progId="Equation.3">
                  <p:embed/>
                  <p:pic>
                    <p:nvPicPr>
                      <p:cNvPr id="0" name="Object 3"/>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338" y="2984500"/>
                        <a:ext cx="8999537" cy="836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5" name="Group 42">
            <a:extLst>
              <a:ext uri="{FF2B5EF4-FFF2-40B4-BE49-F238E27FC236}">
                <a16:creationId xmlns:a16="http://schemas.microsoft.com/office/drawing/2014/main" id="{7F4332C7-A2BA-F643-BDCE-BD3EF576918B}"/>
              </a:ext>
            </a:extLst>
          </p:cNvPr>
          <p:cNvGrpSpPr>
            <a:grpSpLocks/>
          </p:cNvGrpSpPr>
          <p:nvPr/>
        </p:nvGrpSpPr>
        <p:grpSpPr bwMode="auto">
          <a:xfrm>
            <a:off x="5011738" y="1439863"/>
            <a:ext cx="3844925" cy="1270000"/>
            <a:chOff x="4453467" y="1507067"/>
            <a:chExt cx="4301066" cy="1422400"/>
          </a:xfrm>
        </p:grpSpPr>
        <p:graphicFrame>
          <p:nvGraphicFramePr>
            <p:cNvPr id="48135" name="Object 7">
              <a:extLst>
                <a:ext uri="{FF2B5EF4-FFF2-40B4-BE49-F238E27FC236}">
                  <a16:creationId xmlns:a16="http://schemas.microsoft.com/office/drawing/2014/main" id="{48351E66-59C2-E4C8-9D46-03AEB65EC898}"/>
                </a:ext>
              </a:extLst>
            </p:cNvPr>
            <p:cNvGraphicFramePr>
              <a:graphicFrameLocks/>
            </p:cNvGraphicFramePr>
            <p:nvPr/>
          </p:nvGraphicFramePr>
          <p:xfrm>
            <a:off x="4508500" y="1554692"/>
            <a:ext cx="4191000" cy="1327150"/>
          </p:xfrm>
          <a:graphic>
            <a:graphicData uri="http://schemas.openxmlformats.org/presentationml/2006/ole">
              <mc:AlternateContent xmlns:mc="http://schemas.openxmlformats.org/markup-compatibility/2006">
                <mc:Choice xmlns:v="urn:schemas-microsoft-com:vml" Requires="v">
                  <p:oleObj name="Equation" r:id="rId6" imgW="9728200" imgH="3073400" progId="Equation.3">
                    <p:embed/>
                  </p:oleObj>
                </mc:Choice>
                <mc:Fallback>
                  <p:oleObj name="Equation" r:id="rId6" imgW="9728200" imgH="3073400" progId="Equation.3">
                    <p:embed/>
                    <p:pic>
                      <p:nvPicPr>
                        <p:cNvPr id="0" name="Object 7"/>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08500" y="1554692"/>
                          <a:ext cx="4191000" cy="1327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2" name="Rounded Rectangle 41">
              <a:extLst>
                <a:ext uri="{FF2B5EF4-FFF2-40B4-BE49-F238E27FC236}">
                  <a16:creationId xmlns:a16="http://schemas.microsoft.com/office/drawing/2014/main" id="{9197D8FD-9825-6D34-6FDF-7423DDD6E764}"/>
                </a:ext>
              </a:extLst>
            </p:cNvPr>
            <p:cNvSpPr>
              <a:spLocks noChangeArrowheads="1"/>
            </p:cNvSpPr>
            <p:nvPr/>
          </p:nvSpPr>
          <p:spPr bwMode="auto">
            <a:xfrm>
              <a:off x="4453467" y="1507067"/>
              <a:ext cx="4301066" cy="1422400"/>
            </a:xfrm>
            <a:prstGeom prst="roundRect">
              <a:avLst>
                <a:gd name="adj" fmla="val 16667"/>
              </a:avLst>
            </a:prstGeom>
            <a:noFill/>
            <a:ln w="28575">
              <a:solidFill>
                <a:srgbClr val="EE002C"/>
              </a:solidFill>
              <a:round/>
              <a:headEnd/>
              <a:tailEnd/>
            </a:ln>
            <a:effectLst>
              <a:outerShdw blurRad="40000" dist="23000" dir="5400000" rotWithShape="0">
                <a:srgbClr val="808080">
                  <a:alpha val="34999"/>
                </a:srgbClr>
              </a:outerShdw>
            </a:effectLst>
            <a:extLst>
              <a:ext uri="{909E8E84-426E-40DD-AFC4-6F175D3DCCD1}">
                <a14:hiddenFill xmlns:a14="http://schemas.microsoft.com/office/drawing/2010/main">
                  <a:solidFill>
                    <a:srgbClr val="FFFFFF"/>
                  </a:solidFill>
                </a14:hiddenFill>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endParaRPr lang="en-US" altLang="en-US" sz="1800">
                <a:solidFill>
                  <a:srgbClr val="FFFFFF"/>
                </a:solidFill>
              </a:endParaRPr>
            </a:p>
          </p:txBody>
        </p:sp>
      </p:grpSp>
      <p:graphicFrame>
        <p:nvGraphicFramePr>
          <p:cNvPr id="65559" name="Object 4">
            <a:extLst>
              <a:ext uri="{FF2B5EF4-FFF2-40B4-BE49-F238E27FC236}">
                <a16:creationId xmlns:a16="http://schemas.microsoft.com/office/drawing/2014/main" id="{7A9BA5FC-B728-021E-7E4C-5542EBC5E4B7}"/>
              </a:ext>
            </a:extLst>
          </p:cNvPr>
          <p:cNvGraphicFramePr>
            <a:graphicFrameLocks/>
          </p:cNvGraphicFramePr>
          <p:nvPr/>
        </p:nvGraphicFramePr>
        <p:xfrm>
          <a:off x="5986463" y="4103688"/>
          <a:ext cx="3157537" cy="598487"/>
        </p:xfrm>
        <a:graphic>
          <a:graphicData uri="http://schemas.openxmlformats.org/presentationml/2006/ole">
            <mc:AlternateContent xmlns:mc="http://schemas.openxmlformats.org/markup-compatibility/2006">
              <mc:Choice xmlns:v="urn:schemas-microsoft-com:vml" Requires="v">
                <p:oleObj name="Equation" r:id="rId8" imgW="7747000" imgH="1460500" progId="Equation.3">
                  <p:embed/>
                </p:oleObj>
              </mc:Choice>
              <mc:Fallback>
                <p:oleObj name="Equation" r:id="rId8" imgW="7747000" imgH="1460500" progId="Equation.3">
                  <p:embed/>
                  <p:pic>
                    <p:nvPicPr>
                      <p:cNvPr id="0" name="Object 4"/>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986463" y="4103688"/>
                        <a:ext cx="3157537" cy="5984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5560" name="Object 5">
            <a:extLst>
              <a:ext uri="{FF2B5EF4-FFF2-40B4-BE49-F238E27FC236}">
                <a16:creationId xmlns:a16="http://schemas.microsoft.com/office/drawing/2014/main" id="{97BFA265-3E9D-7495-DD4D-51A4BBD17220}"/>
              </a:ext>
            </a:extLst>
          </p:cNvPr>
          <p:cNvGraphicFramePr>
            <a:graphicFrameLocks/>
          </p:cNvGraphicFramePr>
          <p:nvPr/>
        </p:nvGraphicFramePr>
        <p:xfrm>
          <a:off x="6194425" y="4849813"/>
          <a:ext cx="2741613" cy="598487"/>
        </p:xfrm>
        <a:graphic>
          <a:graphicData uri="http://schemas.openxmlformats.org/presentationml/2006/ole">
            <mc:AlternateContent xmlns:mc="http://schemas.openxmlformats.org/markup-compatibility/2006">
              <mc:Choice xmlns:v="urn:schemas-microsoft-com:vml" Requires="v">
                <p:oleObj name="Equation" r:id="rId10" imgW="6731000" imgH="1460500" progId="Equation.3">
                  <p:embed/>
                </p:oleObj>
              </mc:Choice>
              <mc:Fallback>
                <p:oleObj name="Equation" r:id="rId10" imgW="6731000" imgH="1460500" progId="Equation.3">
                  <p:embed/>
                  <p:pic>
                    <p:nvPicPr>
                      <p:cNvPr id="0" name="Object 5"/>
                      <p:cNvPicPr>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194425" y="4849813"/>
                        <a:ext cx="2741613" cy="5984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5561" name="Object 6">
            <a:extLst>
              <a:ext uri="{FF2B5EF4-FFF2-40B4-BE49-F238E27FC236}">
                <a16:creationId xmlns:a16="http://schemas.microsoft.com/office/drawing/2014/main" id="{12ACBBEF-C5C6-96EB-4F75-ECA48109552B}"/>
              </a:ext>
            </a:extLst>
          </p:cNvPr>
          <p:cNvGraphicFramePr>
            <a:graphicFrameLocks/>
          </p:cNvGraphicFramePr>
          <p:nvPr/>
        </p:nvGraphicFramePr>
        <p:xfrm>
          <a:off x="6821488" y="5584825"/>
          <a:ext cx="1489075" cy="477838"/>
        </p:xfrm>
        <a:graphic>
          <a:graphicData uri="http://schemas.openxmlformats.org/presentationml/2006/ole">
            <mc:AlternateContent xmlns:mc="http://schemas.openxmlformats.org/markup-compatibility/2006">
              <mc:Choice xmlns:v="urn:schemas-microsoft-com:vml" Requires="v">
                <p:oleObj name="Equation" r:id="rId12" imgW="3657600" imgH="1168400" progId="Equation.3">
                  <p:embed/>
                </p:oleObj>
              </mc:Choice>
              <mc:Fallback>
                <p:oleObj name="Equation" r:id="rId12" imgW="3657600" imgH="1168400" progId="Equation.3">
                  <p:embed/>
                  <p:pic>
                    <p:nvPicPr>
                      <p:cNvPr id="0" name="Object 6"/>
                      <p:cNvPicPr>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821488" y="5584825"/>
                        <a:ext cx="1489075" cy="4778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0">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6555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499"/>
                                          </p:stCondLst>
                                        </p:cTn>
                                        <p:tgtEl>
                                          <p:spTgt spid="6554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499"/>
                                          </p:stCondLst>
                                        </p:cTn>
                                        <p:tgtEl>
                                          <p:spTgt spid="65559"/>
                                        </p:tgtEl>
                                        <p:attrNameLst>
                                          <p:attrName>style.visibility</p:attrName>
                                        </p:attrNameLst>
                                      </p:cBhvr>
                                      <p:to>
                                        <p:strVal val="visible"/>
                                      </p:to>
                                    </p:set>
                                  </p:childTnLst>
                                </p:cTn>
                              </p:par>
                            </p:childTnLst>
                          </p:cTn>
                        </p:par>
                        <p:par>
                          <p:cTn id="23" fill="hold" nodeType="afterGroup">
                            <p:stCondLst>
                              <p:cond delay="500"/>
                            </p:stCondLst>
                            <p:childTnLst>
                              <p:par>
                                <p:cTn id="24" presetID="1" presetClass="entr" presetSubtype="0" fill="hold" nodeType="afterEffect">
                                  <p:stCondLst>
                                    <p:cond delay="0"/>
                                  </p:stCondLst>
                                  <p:childTnLst>
                                    <p:set>
                                      <p:cBhvr>
                                        <p:cTn id="25" dur="1" fill="hold">
                                          <p:stCondLst>
                                            <p:cond delay="499"/>
                                          </p:stCondLst>
                                        </p:cTn>
                                        <p:tgtEl>
                                          <p:spTgt spid="3"/>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nodeType="clickEffect">
                                  <p:stCondLst>
                                    <p:cond delay="0"/>
                                  </p:stCondLst>
                                  <p:childTnLst>
                                    <p:set>
                                      <p:cBhvr>
                                        <p:cTn id="29" dur="1" fill="hold">
                                          <p:stCondLst>
                                            <p:cond delay="499"/>
                                          </p:stCondLst>
                                        </p:cTn>
                                        <p:tgtEl>
                                          <p:spTgt spid="65560"/>
                                        </p:tgtEl>
                                        <p:attrNameLst>
                                          <p:attrName>style.visibility</p:attrName>
                                        </p:attrNameLst>
                                      </p:cBhvr>
                                      <p:to>
                                        <p:strVal val="visible"/>
                                      </p:to>
                                    </p:set>
                                  </p:childTnLst>
                                </p:cTn>
                              </p:par>
                            </p:childTnLst>
                          </p:cTn>
                        </p:par>
                        <p:par>
                          <p:cTn id="30" fill="hold" nodeType="afterGroup">
                            <p:stCondLst>
                              <p:cond delay="500"/>
                            </p:stCondLst>
                            <p:childTnLst>
                              <p:par>
                                <p:cTn id="31" presetID="1" presetClass="exit" presetSubtype="0" fill="hold" nodeType="afterEffect">
                                  <p:stCondLst>
                                    <p:cond delay="0"/>
                                  </p:stCondLst>
                                  <p:childTnLst>
                                    <p:set>
                                      <p:cBhvr>
                                        <p:cTn id="32" dur="1" fill="hold">
                                          <p:stCondLst>
                                            <p:cond delay="499"/>
                                          </p:stCondLst>
                                        </p:cTn>
                                        <p:tgtEl>
                                          <p:spTgt spid="3"/>
                                        </p:tgtEl>
                                        <p:attrNameLst>
                                          <p:attrName>style.visibility</p:attrName>
                                        </p:attrNameLst>
                                      </p:cBhvr>
                                      <p:to>
                                        <p:strVal val="hidden"/>
                                      </p:to>
                                    </p:set>
                                  </p:childTnLst>
                                </p:cTn>
                              </p:par>
                            </p:childTnLst>
                          </p:cTn>
                        </p:par>
                        <p:par>
                          <p:cTn id="33" fill="hold" nodeType="afterGroup">
                            <p:stCondLst>
                              <p:cond delay="1000"/>
                            </p:stCondLst>
                            <p:childTnLst>
                              <p:par>
                                <p:cTn id="34" presetID="1" presetClass="entr" presetSubtype="0" fill="hold" nodeType="afterEffect">
                                  <p:stCondLst>
                                    <p:cond delay="0"/>
                                  </p:stCondLst>
                                  <p:childTnLst>
                                    <p:set>
                                      <p:cBhvr>
                                        <p:cTn id="35" dur="1" fill="hold">
                                          <p:stCondLst>
                                            <p:cond delay="499"/>
                                          </p:stCondLst>
                                        </p:cTn>
                                        <p:tgtEl>
                                          <p:spTgt spid="4"/>
                                        </p:tgtEl>
                                        <p:attrNameLst>
                                          <p:attrName>style.visibility</p:attrName>
                                        </p:attrNameLst>
                                      </p:cBhvr>
                                      <p:to>
                                        <p:strVal val="visible"/>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1" presetClass="entr" presetSubtype="0" fill="hold" nodeType="clickEffect">
                                  <p:stCondLst>
                                    <p:cond delay="0"/>
                                  </p:stCondLst>
                                  <p:childTnLst>
                                    <p:set>
                                      <p:cBhvr>
                                        <p:cTn id="39" dur="1" fill="hold">
                                          <p:stCondLst>
                                            <p:cond delay="499"/>
                                          </p:stCondLst>
                                        </p:cTn>
                                        <p:tgtEl>
                                          <p:spTgt spid="65561"/>
                                        </p:tgtEl>
                                        <p:attrNameLst>
                                          <p:attrName>style.visibility</p:attrName>
                                        </p:attrNameLst>
                                      </p:cBhvr>
                                      <p:to>
                                        <p:strVal val="visible"/>
                                      </p:to>
                                    </p:set>
                                  </p:childTnLst>
                                </p:cTn>
                              </p:par>
                            </p:childTnLst>
                          </p:cTn>
                        </p:par>
                        <p:par>
                          <p:cTn id="40" fill="hold" nodeType="afterGroup">
                            <p:stCondLst>
                              <p:cond delay="500"/>
                            </p:stCondLst>
                            <p:childTnLst>
                              <p:par>
                                <p:cTn id="41" presetID="1" presetClass="exit" presetSubtype="0" fill="hold" nodeType="afterEffect">
                                  <p:stCondLst>
                                    <p:cond delay="0"/>
                                  </p:stCondLst>
                                  <p:childTnLst>
                                    <p:set>
                                      <p:cBhvr>
                                        <p:cTn id="42" dur="1" fill="hold">
                                          <p:stCondLst>
                                            <p:cond delay="499"/>
                                          </p:stCondLst>
                                        </p:cTn>
                                        <p:tgtEl>
                                          <p:spTgt spid="4"/>
                                        </p:tgtEl>
                                        <p:attrNameLst>
                                          <p:attrName>style.visibility</p:attrName>
                                        </p:attrNameLst>
                                      </p:cBhvr>
                                      <p:to>
                                        <p:strVal val="hidden"/>
                                      </p:to>
                                    </p:set>
                                  </p:childTnLst>
                                </p:cTn>
                              </p:par>
                            </p:childTnLst>
                          </p:cTn>
                        </p:par>
                        <p:par>
                          <p:cTn id="43" fill="hold" nodeType="afterGroup">
                            <p:stCondLst>
                              <p:cond delay="1000"/>
                            </p:stCondLst>
                            <p:childTnLst>
                              <p:par>
                                <p:cTn id="44" presetID="1" presetClass="entr" presetSubtype="0" fill="hold" nodeType="afterEffect">
                                  <p:stCondLst>
                                    <p:cond delay="0"/>
                                  </p:stCondLst>
                                  <p:childTnLst>
                                    <p:set>
                                      <p:cBhvr>
                                        <p:cTn id="45" dur="1" fill="hold">
                                          <p:stCondLst>
                                            <p:cond delay="499"/>
                                          </p:stCondLst>
                                        </p:cTn>
                                        <p:tgtEl>
                                          <p:spTgt spid="2"/>
                                        </p:tgtEl>
                                        <p:attrNameLst>
                                          <p:attrName>style.visibility</p:attrName>
                                        </p:attrNameLst>
                                      </p:cBhvr>
                                      <p:to>
                                        <p:strVal val="visible"/>
                                      </p:to>
                                    </p:set>
                                  </p:childTnLst>
                                </p:cTn>
                              </p:par>
                            </p:childTnLst>
                          </p:cTn>
                        </p:par>
                      </p:childTnLst>
                    </p:cTn>
                  </p:par>
                  <p:par>
                    <p:cTn id="46" fill="hold" nodeType="clickPar">
                      <p:stCondLst>
                        <p:cond delay="indefinite"/>
                      </p:stCondLst>
                      <p:childTnLst>
                        <p:par>
                          <p:cTn id="47" fill="hold" nodeType="withGroup">
                            <p:stCondLst>
                              <p:cond delay="0"/>
                            </p:stCondLst>
                            <p:childTnLst>
                              <p:par>
                                <p:cTn id="48" presetID="1" presetClass="exit" presetSubtype="0" fill="hold" nodeType="clickEffect">
                                  <p:stCondLst>
                                    <p:cond delay="0"/>
                                  </p:stCondLst>
                                  <p:childTnLst>
                                    <p:set>
                                      <p:cBhvr>
                                        <p:cTn id="49"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8" name="Title 1">
            <a:extLst>
              <a:ext uri="{FF2B5EF4-FFF2-40B4-BE49-F238E27FC236}">
                <a16:creationId xmlns:a16="http://schemas.microsoft.com/office/drawing/2014/main" id="{2CFB97B6-4096-8C93-BE0C-5A3F64D2920C}"/>
              </a:ext>
            </a:extLst>
          </p:cNvPr>
          <p:cNvSpPr>
            <a:spLocks noGrp="1"/>
          </p:cNvSpPr>
          <p:nvPr>
            <p:ph type="title" idx="4294967295"/>
          </p:nvPr>
        </p:nvSpPr>
        <p:spPr/>
        <p:txBody>
          <a:bodyPr/>
          <a:lstStyle/>
          <a:p>
            <a:pPr eaLnBrk="1" hangingPunct="1"/>
            <a:r>
              <a:rPr lang="en-US" altLang="en-US"/>
              <a:t>Matrix engineering</a:t>
            </a:r>
          </a:p>
        </p:txBody>
      </p:sp>
      <p:sp>
        <p:nvSpPr>
          <p:cNvPr id="49159" name="Content Placeholder 2">
            <a:extLst>
              <a:ext uri="{FF2B5EF4-FFF2-40B4-BE49-F238E27FC236}">
                <a16:creationId xmlns:a16="http://schemas.microsoft.com/office/drawing/2014/main" id="{24F8ACC3-7C6B-118C-B889-FFA1D74F2BA3}"/>
              </a:ext>
            </a:extLst>
          </p:cNvPr>
          <p:cNvSpPr>
            <a:spLocks noGrp="1"/>
          </p:cNvSpPr>
          <p:nvPr>
            <p:ph idx="4294967295"/>
          </p:nvPr>
        </p:nvSpPr>
        <p:spPr/>
        <p:txBody>
          <a:bodyPr/>
          <a:lstStyle/>
          <a:p>
            <a:pPr eaLnBrk="1" hangingPunct="1"/>
            <a:r>
              <a:rPr lang="en-US" altLang="en-US"/>
              <a:t>Iterative, preconditioned with</a:t>
            </a:r>
            <a:br>
              <a:rPr lang="en-US" altLang="en-US"/>
            </a:br>
            <a:r>
              <a:rPr lang="en-US" altLang="en-US"/>
              <a:t>              many eigenvalues 1</a:t>
            </a:r>
            <a:br>
              <a:rPr lang="en-US" altLang="en-US"/>
            </a:br>
            <a:r>
              <a:rPr lang="en-US" altLang="en-US">
                <a:latin typeface="Wingdings" pitchFamily="2" charset="2"/>
              </a:rPr>
              <a:t> </a:t>
            </a:r>
            <a:r>
              <a:rPr lang="en-US" altLang="en-US"/>
              <a:t>fast convergence </a:t>
            </a:r>
          </a:p>
          <a:p>
            <a:pPr eaLnBrk="1" hangingPunct="1">
              <a:buFontTx/>
              <a:buNone/>
            </a:pPr>
            <a:endParaRPr lang="en-US" altLang="en-US"/>
          </a:p>
          <a:p>
            <a:pPr eaLnBrk="1" hangingPunct="1"/>
            <a:r>
              <a:rPr lang="en-US" altLang="en-US"/>
              <a:t>Augmenting approach:</a:t>
            </a:r>
            <a:br>
              <a:rPr lang="en-US" altLang="en-US"/>
            </a:br>
            <a:r>
              <a:rPr lang="en-US" altLang="en-US">
                <a:latin typeface="Wingdings" pitchFamily="2" charset="2"/>
              </a:rPr>
              <a:t> </a:t>
            </a:r>
            <a:r>
              <a:rPr lang="en-US" altLang="en-US"/>
              <a:t>solve                 with CG</a:t>
            </a:r>
            <a:br>
              <a:rPr lang="en-US" altLang="en-US"/>
            </a:br>
            <a:r>
              <a:rPr lang="en-US" altLang="en-US">
                <a:latin typeface="Wingdings" pitchFamily="2" charset="2"/>
              </a:rPr>
              <a:t> </a:t>
            </a:r>
            <a:r>
              <a:rPr lang="en-US" altLang="en-US"/>
              <a:t>MINRES solver with decreasing tolerance</a:t>
            </a:r>
          </a:p>
        </p:txBody>
      </p:sp>
      <p:graphicFrame>
        <p:nvGraphicFramePr>
          <p:cNvPr id="49154" name="Object 2">
            <a:extLst>
              <a:ext uri="{FF2B5EF4-FFF2-40B4-BE49-F238E27FC236}">
                <a16:creationId xmlns:a16="http://schemas.microsoft.com/office/drawing/2014/main" id="{5D99F35F-B057-42F0-17D6-3300E3EE17F5}"/>
              </a:ext>
            </a:extLst>
          </p:cNvPr>
          <p:cNvGraphicFramePr>
            <a:graphicFrameLocks noChangeAspect="1"/>
          </p:cNvGraphicFramePr>
          <p:nvPr/>
        </p:nvGraphicFramePr>
        <p:xfrm>
          <a:off x="4527550" y="241300"/>
          <a:ext cx="4616450" cy="1154113"/>
        </p:xfrm>
        <a:graphic>
          <a:graphicData uri="http://schemas.openxmlformats.org/presentationml/2006/ole">
            <mc:AlternateContent xmlns:mc="http://schemas.openxmlformats.org/markup-compatibility/2006">
              <mc:Choice xmlns:v="urn:schemas-microsoft-com:vml" Requires="v">
                <p:oleObj name="Equation" r:id="rId2" imgW="10528300" imgH="2628900" progId="Equation.3">
                  <p:embed/>
                </p:oleObj>
              </mc:Choice>
              <mc:Fallback>
                <p:oleObj name="Equation" r:id="rId2" imgW="10528300" imgH="2628900" progId="Equation.3">
                  <p:embed/>
                  <p:pic>
                    <p:nvPicPr>
                      <p:cNvPr id="0"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7550" y="241300"/>
                        <a:ext cx="4616450" cy="1154113"/>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9155" name="Object 3">
            <a:extLst>
              <a:ext uri="{FF2B5EF4-FFF2-40B4-BE49-F238E27FC236}">
                <a16:creationId xmlns:a16="http://schemas.microsoft.com/office/drawing/2014/main" id="{711991F9-39A3-F8C6-529E-378DAB464191}"/>
              </a:ext>
            </a:extLst>
          </p:cNvPr>
          <p:cNvGraphicFramePr>
            <a:graphicFrameLocks noChangeAspect="1"/>
          </p:cNvGraphicFramePr>
          <p:nvPr/>
        </p:nvGraphicFramePr>
        <p:xfrm>
          <a:off x="6054725" y="1641475"/>
          <a:ext cx="2751138" cy="1076325"/>
        </p:xfrm>
        <a:graphic>
          <a:graphicData uri="http://schemas.openxmlformats.org/presentationml/2006/ole">
            <mc:AlternateContent xmlns:mc="http://schemas.openxmlformats.org/markup-compatibility/2006">
              <mc:Choice xmlns:v="urn:schemas-microsoft-com:vml" Requires="v">
                <p:oleObj name="Equation" r:id="rId4" imgW="6731000" imgH="2628900" progId="Equation.3">
                  <p:embed/>
                </p:oleObj>
              </mc:Choice>
              <mc:Fallback>
                <p:oleObj name="Equation" r:id="rId4" imgW="6731000" imgH="2628900" progId="Equation.3">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54725" y="1641475"/>
                        <a:ext cx="2751138" cy="1076325"/>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9156" name="Object 4">
            <a:extLst>
              <a:ext uri="{FF2B5EF4-FFF2-40B4-BE49-F238E27FC236}">
                <a16:creationId xmlns:a16="http://schemas.microsoft.com/office/drawing/2014/main" id="{0B02E9B9-4DCF-9601-D5BC-7FB14D7044EE}"/>
              </a:ext>
            </a:extLst>
          </p:cNvPr>
          <p:cNvGraphicFramePr>
            <a:graphicFrameLocks noChangeAspect="1"/>
          </p:cNvGraphicFramePr>
          <p:nvPr/>
        </p:nvGraphicFramePr>
        <p:xfrm>
          <a:off x="1162050" y="2036763"/>
          <a:ext cx="681038" cy="295275"/>
        </p:xfrm>
        <a:graphic>
          <a:graphicData uri="http://schemas.openxmlformats.org/presentationml/2006/ole">
            <mc:AlternateContent xmlns:mc="http://schemas.openxmlformats.org/markup-compatibility/2006">
              <mc:Choice xmlns:v="urn:schemas-microsoft-com:vml" Requires="v">
                <p:oleObj name="Equation" r:id="rId6" imgW="2197100" imgH="952500" progId="Equation.3">
                  <p:embed/>
                </p:oleObj>
              </mc:Choice>
              <mc:Fallback>
                <p:oleObj name="Equation" r:id="rId6" imgW="2197100" imgH="952500" progId="Equation.3">
                  <p:embed/>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62050" y="2036763"/>
                        <a:ext cx="681038" cy="295275"/>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9157" name="Object 5">
            <a:extLst>
              <a:ext uri="{FF2B5EF4-FFF2-40B4-BE49-F238E27FC236}">
                <a16:creationId xmlns:a16="http://schemas.microsoft.com/office/drawing/2014/main" id="{0703B882-CD5A-274E-AA25-B45E399B7F37}"/>
              </a:ext>
            </a:extLst>
          </p:cNvPr>
          <p:cNvGraphicFramePr>
            <a:graphicFrameLocks noChangeAspect="1"/>
          </p:cNvGraphicFramePr>
          <p:nvPr/>
        </p:nvGraphicFramePr>
        <p:xfrm>
          <a:off x="1963738" y="3576638"/>
          <a:ext cx="1285875" cy="388937"/>
        </p:xfrm>
        <a:graphic>
          <a:graphicData uri="http://schemas.openxmlformats.org/presentationml/2006/ole">
            <mc:AlternateContent xmlns:mc="http://schemas.openxmlformats.org/markup-compatibility/2006">
              <mc:Choice xmlns:v="urn:schemas-microsoft-com:vml" Requires="v">
                <p:oleObj name="Equation" r:id="rId8" imgW="3149600" imgH="952500" progId="Equation.3">
                  <p:embed/>
                </p:oleObj>
              </mc:Choice>
              <mc:Fallback>
                <p:oleObj name="Equation" r:id="rId8" imgW="3149600" imgH="952500" progId="Equation.3">
                  <p:embed/>
                  <p:pic>
                    <p:nvPicPr>
                      <p:cNvPr id="0" name="Object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963738" y="3576638"/>
                        <a:ext cx="1285875" cy="388937"/>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5" name="Title 1">
            <a:extLst>
              <a:ext uri="{FF2B5EF4-FFF2-40B4-BE49-F238E27FC236}">
                <a16:creationId xmlns:a16="http://schemas.microsoft.com/office/drawing/2014/main" id="{153DC1F6-8B2D-6EAA-C472-DF4A4B9B994C}"/>
              </a:ext>
            </a:extLst>
          </p:cNvPr>
          <p:cNvSpPr>
            <a:spLocks noGrp="1"/>
          </p:cNvSpPr>
          <p:nvPr>
            <p:ph type="title" idx="4294967295"/>
          </p:nvPr>
        </p:nvSpPr>
        <p:spPr/>
        <p:txBody>
          <a:bodyPr/>
          <a:lstStyle/>
          <a:p>
            <a:pPr eaLnBrk="1" hangingPunct="1"/>
            <a:r>
              <a:rPr lang="en-US" altLang="en-US" sz="3200"/>
              <a:t>Mass stability: clamping/back substitution</a:t>
            </a:r>
          </a:p>
        </p:txBody>
      </p:sp>
      <p:sp>
        <p:nvSpPr>
          <p:cNvPr id="50186" name="Content Placeholder 2">
            <a:extLst>
              <a:ext uri="{FF2B5EF4-FFF2-40B4-BE49-F238E27FC236}">
                <a16:creationId xmlns:a16="http://schemas.microsoft.com/office/drawing/2014/main" id="{40A332AC-12B0-60EA-B89B-6530A59BE219}"/>
              </a:ext>
            </a:extLst>
          </p:cNvPr>
          <p:cNvSpPr>
            <a:spLocks noGrp="1"/>
          </p:cNvSpPr>
          <p:nvPr>
            <p:ph idx="4294967295"/>
          </p:nvPr>
        </p:nvSpPr>
        <p:spPr/>
        <p:txBody>
          <a:bodyPr/>
          <a:lstStyle/>
          <a:p>
            <a:pPr eaLnBrk="1" hangingPunct="1">
              <a:buFontTx/>
              <a:buNone/>
            </a:pPr>
            <a:r>
              <a:rPr lang="en-US" altLang="en-US"/>
              <a:t>   : amount of mass at cell </a:t>
            </a:r>
            <a:r>
              <a:rPr lang="en-US" altLang="en-US" i="1"/>
              <a:t>(i,t)</a:t>
            </a:r>
            <a:r>
              <a:rPr lang="en-US" altLang="en-US"/>
              <a:t> </a:t>
            </a:r>
          </a:p>
          <a:p>
            <a:pPr eaLnBrk="1" hangingPunct="1"/>
            <a:r>
              <a:rPr lang="en-US" altLang="en-US"/>
              <a:t>             :           inside,          outside</a:t>
            </a:r>
          </a:p>
          <a:p>
            <a:pPr eaLnBrk="1" hangingPunct="1"/>
            <a:r>
              <a:rPr lang="en-US" altLang="en-US"/>
              <a:t>clamp </a:t>
            </a:r>
          </a:p>
          <a:p>
            <a:pPr eaLnBrk="1" hangingPunct="1"/>
            <a:r>
              <a:rPr lang="en-US" altLang="en-US"/>
              <a:t>if          then adjacent</a:t>
            </a:r>
          </a:p>
          <a:p>
            <a:pPr eaLnBrk="1" hangingPunct="1"/>
            <a:r>
              <a:rPr lang="en-US" altLang="en-US"/>
              <a:t>back-substitution reduces the system size</a:t>
            </a:r>
          </a:p>
        </p:txBody>
      </p:sp>
      <p:graphicFrame>
        <p:nvGraphicFramePr>
          <p:cNvPr id="50178" name="Object 2">
            <a:extLst>
              <a:ext uri="{FF2B5EF4-FFF2-40B4-BE49-F238E27FC236}">
                <a16:creationId xmlns:a16="http://schemas.microsoft.com/office/drawing/2014/main" id="{0A655B33-50FB-128E-7071-516F8AECA847}"/>
              </a:ext>
            </a:extLst>
          </p:cNvPr>
          <p:cNvGraphicFramePr>
            <a:graphicFrameLocks/>
          </p:cNvGraphicFramePr>
          <p:nvPr/>
        </p:nvGraphicFramePr>
        <p:xfrm>
          <a:off x="844550" y="2098675"/>
          <a:ext cx="1096963" cy="390525"/>
        </p:xfrm>
        <a:graphic>
          <a:graphicData uri="http://schemas.openxmlformats.org/presentationml/2006/ole">
            <mc:AlternateContent xmlns:mc="http://schemas.openxmlformats.org/markup-compatibility/2006">
              <mc:Choice xmlns:v="urn:schemas-microsoft-com:vml" Requires="v">
                <p:oleObj name="Equation" r:id="rId2" imgW="3505200" imgH="1244600" progId="Equation.3">
                  <p:embed/>
                </p:oleObj>
              </mc:Choice>
              <mc:Fallback>
                <p:oleObj name="Equation" r:id="rId2" imgW="3505200" imgH="1244600" progId="Equation.3">
                  <p:embed/>
                  <p:pic>
                    <p:nvPicPr>
                      <p:cNvPr id="0" name="Object 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550" y="2098675"/>
                        <a:ext cx="1096963" cy="390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0179" name="Object 3">
            <a:extLst>
              <a:ext uri="{FF2B5EF4-FFF2-40B4-BE49-F238E27FC236}">
                <a16:creationId xmlns:a16="http://schemas.microsoft.com/office/drawing/2014/main" id="{275C7D0F-03AB-7749-56FD-EFB9DB1CB801}"/>
              </a:ext>
            </a:extLst>
          </p:cNvPr>
          <p:cNvGraphicFramePr>
            <a:graphicFrameLocks/>
          </p:cNvGraphicFramePr>
          <p:nvPr/>
        </p:nvGraphicFramePr>
        <p:xfrm>
          <a:off x="3956050" y="2109788"/>
          <a:ext cx="685800" cy="368300"/>
        </p:xfrm>
        <a:graphic>
          <a:graphicData uri="http://schemas.openxmlformats.org/presentationml/2006/ole">
            <mc:AlternateContent xmlns:mc="http://schemas.openxmlformats.org/markup-compatibility/2006">
              <mc:Choice xmlns:v="urn:schemas-microsoft-com:vml" Requires="v">
                <p:oleObj name="Equation" r:id="rId4" imgW="2197100" imgH="1168400" progId="Equation.3">
                  <p:embed/>
                </p:oleObj>
              </mc:Choice>
              <mc:Fallback>
                <p:oleObj name="Equation" r:id="rId4" imgW="2197100" imgH="1168400" progId="Equation.3">
                  <p:embed/>
                  <p:pic>
                    <p:nvPicPr>
                      <p:cNvPr id="0" name="Object 3"/>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6050" y="2109788"/>
                        <a:ext cx="685800" cy="36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0180" name="Object 4">
            <a:extLst>
              <a:ext uri="{FF2B5EF4-FFF2-40B4-BE49-F238E27FC236}">
                <a16:creationId xmlns:a16="http://schemas.microsoft.com/office/drawing/2014/main" id="{1CAB82B3-43CE-AECC-C3DC-6CC80B63230F}"/>
              </a:ext>
            </a:extLst>
          </p:cNvPr>
          <p:cNvGraphicFramePr>
            <a:graphicFrameLocks/>
          </p:cNvGraphicFramePr>
          <p:nvPr/>
        </p:nvGraphicFramePr>
        <p:xfrm>
          <a:off x="2259013" y="2109788"/>
          <a:ext cx="641350" cy="368300"/>
        </p:xfrm>
        <a:graphic>
          <a:graphicData uri="http://schemas.openxmlformats.org/presentationml/2006/ole">
            <mc:AlternateContent xmlns:mc="http://schemas.openxmlformats.org/markup-compatibility/2006">
              <mc:Choice xmlns:v="urn:schemas-microsoft-com:vml" Requires="v">
                <p:oleObj name="Equation" r:id="rId6" imgW="2044700" imgH="1168400" progId="Equation.3">
                  <p:embed/>
                </p:oleObj>
              </mc:Choice>
              <mc:Fallback>
                <p:oleObj name="Equation" r:id="rId6" imgW="2044700" imgH="1168400" progId="Equation.3">
                  <p:embed/>
                  <p:pic>
                    <p:nvPicPr>
                      <p:cNvPr id="0" name="Object 4"/>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59013" y="2109788"/>
                        <a:ext cx="641350" cy="36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0181" name="Object 5">
            <a:extLst>
              <a:ext uri="{FF2B5EF4-FFF2-40B4-BE49-F238E27FC236}">
                <a16:creationId xmlns:a16="http://schemas.microsoft.com/office/drawing/2014/main" id="{C410ECA4-6BD0-A987-0955-B68719A21B91}"/>
              </a:ext>
            </a:extLst>
          </p:cNvPr>
          <p:cNvGraphicFramePr>
            <a:graphicFrameLocks/>
          </p:cNvGraphicFramePr>
          <p:nvPr/>
        </p:nvGraphicFramePr>
        <p:xfrm>
          <a:off x="501650" y="1670050"/>
          <a:ext cx="274638" cy="366713"/>
        </p:xfrm>
        <a:graphic>
          <a:graphicData uri="http://schemas.openxmlformats.org/presentationml/2006/ole">
            <mc:AlternateContent xmlns:mc="http://schemas.openxmlformats.org/markup-compatibility/2006">
              <mc:Choice xmlns:v="urn:schemas-microsoft-com:vml" Requires="v">
                <p:oleObj name="Equation" r:id="rId8" imgW="876300" imgH="1168400" progId="Equation.3">
                  <p:embed/>
                </p:oleObj>
              </mc:Choice>
              <mc:Fallback>
                <p:oleObj name="Equation" r:id="rId8" imgW="876300" imgH="1168400" progId="Equation.3">
                  <p:embed/>
                  <p:pic>
                    <p:nvPicPr>
                      <p:cNvPr id="0" name="Object 5"/>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01650" y="1670050"/>
                        <a:ext cx="274638"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0182" name="Object 6">
            <a:extLst>
              <a:ext uri="{FF2B5EF4-FFF2-40B4-BE49-F238E27FC236}">
                <a16:creationId xmlns:a16="http://schemas.microsoft.com/office/drawing/2014/main" id="{859BF426-B545-9901-B996-338A5EF3E362}"/>
              </a:ext>
            </a:extLst>
          </p:cNvPr>
          <p:cNvGraphicFramePr>
            <a:graphicFrameLocks/>
          </p:cNvGraphicFramePr>
          <p:nvPr/>
        </p:nvGraphicFramePr>
        <p:xfrm>
          <a:off x="1809750" y="2522538"/>
          <a:ext cx="1096963" cy="390525"/>
        </p:xfrm>
        <a:graphic>
          <a:graphicData uri="http://schemas.openxmlformats.org/presentationml/2006/ole">
            <mc:AlternateContent xmlns:mc="http://schemas.openxmlformats.org/markup-compatibility/2006">
              <mc:Choice xmlns:v="urn:schemas-microsoft-com:vml" Requires="v">
                <p:oleObj name="Equation" r:id="rId10" imgW="3505200" imgH="1244600" progId="Equation.3">
                  <p:embed/>
                </p:oleObj>
              </mc:Choice>
              <mc:Fallback>
                <p:oleObj name="Equation" r:id="rId10" imgW="3505200" imgH="1244600" progId="Equation.3">
                  <p:embed/>
                  <p:pic>
                    <p:nvPicPr>
                      <p:cNvPr id="0" name="Object 6"/>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9750" y="2522538"/>
                        <a:ext cx="1096963" cy="390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0183" name="Object 7">
            <a:extLst>
              <a:ext uri="{FF2B5EF4-FFF2-40B4-BE49-F238E27FC236}">
                <a16:creationId xmlns:a16="http://schemas.microsoft.com/office/drawing/2014/main" id="{BFA6301B-21B8-264D-C0A8-F48678B8BDEB}"/>
              </a:ext>
            </a:extLst>
          </p:cNvPr>
          <p:cNvGraphicFramePr>
            <a:graphicFrameLocks/>
          </p:cNvGraphicFramePr>
          <p:nvPr/>
        </p:nvGraphicFramePr>
        <p:xfrm>
          <a:off x="1111250" y="3006725"/>
          <a:ext cx="685800" cy="368300"/>
        </p:xfrm>
        <a:graphic>
          <a:graphicData uri="http://schemas.openxmlformats.org/presentationml/2006/ole">
            <mc:AlternateContent xmlns:mc="http://schemas.openxmlformats.org/markup-compatibility/2006">
              <mc:Choice xmlns:v="urn:schemas-microsoft-com:vml" Requires="v">
                <p:oleObj name="Equation" r:id="rId11" imgW="2197100" imgH="1168400" progId="Equation.3">
                  <p:embed/>
                </p:oleObj>
              </mc:Choice>
              <mc:Fallback>
                <p:oleObj name="Equation" r:id="rId11" imgW="2197100" imgH="1168400" progId="Equation.3">
                  <p:embed/>
                  <p:pic>
                    <p:nvPicPr>
                      <p:cNvPr id="0" name="Object 7"/>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1250" y="3006725"/>
                        <a:ext cx="685800" cy="36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0184" name="Object 8">
            <a:extLst>
              <a:ext uri="{FF2B5EF4-FFF2-40B4-BE49-F238E27FC236}">
                <a16:creationId xmlns:a16="http://schemas.microsoft.com/office/drawing/2014/main" id="{1D50F981-6D6C-60BC-9DE2-6B85AC06300A}"/>
              </a:ext>
            </a:extLst>
          </p:cNvPr>
          <p:cNvGraphicFramePr>
            <a:graphicFrameLocks/>
          </p:cNvGraphicFramePr>
          <p:nvPr/>
        </p:nvGraphicFramePr>
        <p:xfrm>
          <a:off x="3967163" y="2995613"/>
          <a:ext cx="800100" cy="392112"/>
        </p:xfrm>
        <a:graphic>
          <a:graphicData uri="http://schemas.openxmlformats.org/presentationml/2006/ole">
            <mc:AlternateContent xmlns:mc="http://schemas.openxmlformats.org/markup-compatibility/2006">
              <mc:Choice xmlns:v="urn:schemas-microsoft-com:vml" Requires="v">
                <p:oleObj name="Equation" r:id="rId12" imgW="2565400" imgH="1244600" progId="Equation.3">
                  <p:embed/>
                </p:oleObj>
              </mc:Choice>
              <mc:Fallback>
                <p:oleObj name="Equation" r:id="rId12" imgW="2565400" imgH="1244600" progId="Equation.3">
                  <p:embed/>
                  <p:pic>
                    <p:nvPicPr>
                      <p:cNvPr id="0" name="Object 8"/>
                      <p:cNvPicPr>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967163" y="2995613"/>
                        <a:ext cx="800100" cy="3921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50187" name="Picture 34" descr="boom_flow.png">
            <a:extLst>
              <a:ext uri="{FF2B5EF4-FFF2-40B4-BE49-F238E27FC236}">
                <a16:creationId xmlns:a16="http://schemas.microsoft.com/office/drawing/2014/main" id="{EC7479A5-C160-522F-61D1-18A3F4EADE43}"/>
              </a:ext>
            </a:extLst>
          </p:cNvPr>
          <p:cNvPicPr>
            <a:picLocks noChangeAspect="1"/>
          </p:cNvPicPr>
          <p:nvPr/>
        </p:nvPicPr>
        <p:blipFill>
          <a:blip r:embed="rId14" cstate="hqprint">
            <a:clrChange>
              <a:clrFrom>
                <a:srgbClr val="FDF1B2"/>
              </a:clrFrom>
              <a:clrTo>
                <a:srgbClr val="FDF1B2">
                  <a:alpha val="0"/>
                </a:srgbClr>
              </a:clrTo>
            </a:clrChange>
            <a:extLst>
              <a:ext uri="{28A0092B-C50C-407E-A947-70E740481C1C}">
                <a14:useLocalDpi xmlns:a14="http://schemas.microsoft.com/office/drawing/2010/main"/>
              </a:ext>
            </a:extLst>
          </a:blip>
          <a:srcRect/>
          <a:stretch>
            <a:fillRect/>
          </a:stretch>
        </p:blipFill>
        <p:spPr bwMode="auto">
          <a:xfrm>
            <a:off x="6624638" y="3214688"/>
            <a:ext cx="774700" cy="239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8" name="Picture 34" descr="boom_flow.png">
            <a:extLst>
              <a:ext uri="{FF2B5EF4-FFF2-40B4-BE49-F238E27FC236}">
                <a16:creationId xmlns:a16="http://schemas.microsoft.com/office/drawing/2014/main" id="{53AD8E9D-0C75-B6FD-836D-87F498D51117}"/>
              </a:ext>
            </a:extLst>
          </p:cNvPr>
          <p:cNvPicPr>
            <a:picLocks noChangeAspect="1"/>
          </p:cNvPicPr>
          <p:nvPr/>
        </p:nvPicPr>
        <p:blipFill>
          <a:blip r:embed="rId15" cstate="hqprint">
            <a:clrChange>
              <a:clrFrom>
                <a:srgbClr val="FDF1B2"/>
              </a:clrFrom>
              <a:clrTo>
                <a:srgbClr val="FDF1B2">
                  <a:alpha val="0"/>
                </a:srgbClr>
              </a:clrTo>
            </a:clrChange>
            <a:extLst>
              <a:ext uri="{28A0092B-C50C-407E-A947-70E740481C1C}">
                <a14:useLocalDpi xmlns:a14="http://schemas.microsoft.com/office/drawing/2010/main"/>
              </a:ext>
            </a:extLst>
          </a:blip>
          <a:srcRect/>
          <a:stretch>
            <a:fillRect/>
          </a:stretch>
        </p:blipFill>
        <p:spPr bwMode="auto">
          <a:xfrm>
            <a:off x="7462838" y="2566988"/>
            <a:ext cx="782637" cy="238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9" name="Picture 34" descr="boom_flow.png">
            <a:extLst>
              <a:ext uri="{FF2B5EF4-FFF2-40B4-BE49-F238E27FC236}">
                <a16:creationId xmlns:a16="http://schemas.microsoft.com/office/drawing/2014/main" id="{F073B354-BFDC-88F3-0BAC-4546F5E7DC3E}"/>
              </a:ext>
            </a:extLst>
          </p:cNvPr>
          <p:cNvPicPr>
            <a:picLocks noChangeAspect="1"/>
          </p:cNvPicPr>
          <p:nvPr/>
        </p:nvPicPr>
        <p:blipFill>
          <a:blip r:embed="rId16" cstate="hqprint">
            <a:clrChange>
              <a:clrFrom>
                <a:srgbClr val="FDF1B2"/>
              </a:clrFrom>
              <a:clrTo>
                <a:srgbClr val="FDF1B2">
                  <a:alpha val="0"/>
                </a:srgbClr>
              </a:clrTo>
            </a:clrChange>
            <a:extLst>
              <a:ext uri="{28A0092B-C50C-407E-A947-70E740481C1C}">
                <a14:useLocalDpi xmlns:a14="http://schemas.microsoft.com/office/drawing/2010/main"/>
              </a:ext>
            </a:extLst>
          </a:blip>
          <a:srcRect/>
          <a:stretch>
            <a:fillRect/>
          </a:stretch>
        </p:blipFill>
        <p:spPr bwMode="auto">
          <a:xfrm>
            <a:off x="8310563" y="2116138"/>
            <a:ext cx="723900" cy="2379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90" name="Line 14">
            <a:extLst>
              <a:ext uri="{FF2B5EF4-FFF2-40B4-BE49-F238E27FC236}">
                <a16:creationId xmlns:a16="http://schemas.microsoft.com/office/drawing/2014/main" id="{EE8272DD-9637-622B-A504-CC6A222BB5A6}"/>
              </a:ext>
            </a:extLst>
          </p:cNvPr>
          <p:cNvSpPr>
            <a:spLocks noChangeShapeType="1"/>
          </p:cNvSpPr>
          <p:nvPr/>
        </p:nvSpPr>
        <p:spPr bwMode="auto">
          <a:xfrm>
            <a:off x="6484938" y="5713413"/>
            <a:ext cx="1587500" cy="0"/>
          </a:xfrm>
          <a:prstGeom prst="line">
            <a:avLst/>
          </a:prstGeom>
          <a:noFill/>
          <a:ln w="25400">
            <a:solidFill>
              <a:schemeClr val="tx1"/>
            </a:solidFill>
            <a:round/>
            <a:headEnd type="oval"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50191" name="Line 15">
            <a:extLst>
              <a:ext uri="{FF2B5EF4-FFF2-40B4-BE49-F238E27FC236}">
                <a16:creationId xmlns:a16="http://schemas.microsoft.com/office/drawing/2014/main" id="{6783656A-1E58-EFF5-9FA9-52E210E6CBC8}"/>
              </a:ext>
            </a:extLst>
          </p:cNvPr>
          <p:cNvSpPr>
            <a:spLocks noChangeShapeType="1"/>
          </p:cNvSpPr>
          <p:nvPr/>
        </p:nvSpPr>
        <p:spPr bwMode="auto">
          <a:xfrm flipV="1">
            <a:off x="6484938" y="4202113"/>
            <a:ext cx="0" cy="1524000"/>
          </a:xfrm>
          <a:prstGeom prst="line">
            <a:avLst/>
          </a:prstGeom>
          <a:noFill/>
          <a:ln w="25400">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50192" name="Text Box 16">
            <a:extLst>
              <a:ext uri="{FF2B5EF4-FFF2-40B4-BE49-F238E27FC236}">
                <a16:creationId xmlns:a16="http://schemas.microsoft.com/office/drawing/2014/main" id="{447FF1F9-1254-415C-F5FA-EAD009F30214}"/>
              </a:ext>
            </a:extLst>
          </p:cNvPr>
          <p:cNvSpPr txBox="1">
            <a:spLocks noChangeArrowheads="1"/>
          </p:cNvSpPr>
          <p:nvPr/>
        </p:nvSpPr>
        <p:spPr bwMode="auto">
          <a:xfrm>
            <a:off x="6840538" y="5700713"/>
            <a:ext cx="1270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1800"/>
              <a:t>iteration</a:t>
            </a:r>
          </a:p>
        </p:txBody>
      </p:sp>
      <p:sp>
        <p:nvSpPr>
          <p:cNvPr id="50193" name="Text Box 17">
            <a:extLst>
              <a:ext uri="{FF2B5EF4-FFF2-40B4-BE49-F238E27FC236}">
                <a16:creationId xmlns:a16="http://schemas.microsoft.com/office/drawing/2014/main" id="{D7C041D5-FCA4-DE12-A690-F49C954A6A6F}"/>
              </a:ext>
            </a:extLst>
          </p:cNvPr>
          <p:cNvSpPr txBox="1">
            <a:spLocks noChangeArrowheads="1"/>
          </p:cNvSpPr>
          <p:nvPr/>
        </p:nvSpPr>
        <p:spPr bwMode="auto">
          <a:xfrm rot="-5400000">
            <a:off x="5634832" y="4356893"/>
            <a:ext cx="1270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1800"/>
              <a:t>time</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14">
            <a:extLst>
              <a:ext uri="{FF2B5EF4-FFF2-40B4-BE49-F238E27FC236}">
                <a16:creationId xmlns:a16="http://schemas.microsoft.com/office/drawing/2014/main" id="{CF81DE35-B8B3-EF15-D4DF-9A275057B530}"/>
              </a:ext>
            </a:extLst>
          </p:cNvPr>
          <p:cNvSpPr>
            <a:spLocks noChangeArrowheads="1"/>
          </p:cNvSpPr>
          <p:nvPr/>
        </p:nvSpPr>
        <p:spPr bwMode="auto">
          <a:xfrm>
            <a:off x="0" y="5816600"/>
            <a:ext cx="9144000" cy="10414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51203" name="Rectangle 2">
            <a:extLst>
              <a:ext uri="{FF2B5EF4-FFF2-40B4-BE49-F238E27FC236}">
                <a16:creationId xmlns:a16="http://schemas.microsoft.com/office/drawing/2014/main" id="{97B1C644-6256-55C4-6926-E1001F1BDF7F}"/>
              </a:ext>
            </a:extLst>
          </p:cNvPr>
          <p:cNvSpPr>
            <a:spLocks noGrp="1" noChangeArrowheads="1"/>
          </p:cNvSpPr>
          <p:nvPr>
            <p:ph type="title"/>
          </p:nvPr>
        </p:nvSpPr>
        <p:spPr/>
        <p:txBody>
          <a:bodyPr/>
          <a:lstStyle/>
          <a:p>
            <a:pPr eaLnBrk="1" hangingPunct="1"/>
            <a:r>
              <a:rPr lang="en-US" altLang="en-US" sz="3200"/>
              <a:t>Results (2D) – empty frames completion</a:t>
            </a:r>
          </a:p>
        </p:txBody>
      </p:sp>
      <p:sp>
        <p:nvSpPr>
          <p:cNvPr id="51204" name="Rectangle 3">
            <a:extLst>
              <a:ext uri="{FF2B5EF4-FFF2-40B4-BE49-F238E27FC236}">
                <a16:creationId xmlns:a16="http://schemas.microsoft.com/office/drawing/2014/main" id="{EB071572-4B7F-FC71-9C99-D84DED04CA20}"/>
              </a:ext>
            </a:extLst>
          </p:cNvPr>
          <p:cNvSpPr>
            <a:spLocks noGrp="1" noChangeArrowheads="1"/>
          </p:cNvSpPr>
          <p:nvPr>
            <p:ph type="body" idx="1"/>
          </p:nvPr>
        </p:nvSpPr>
        <p:spPr/>
        <p:txBody>
          <a:bodyPr/>
          <a:lstStyle/>
          <a:p>
            <a:pPr eaLnBrk="1" hangingPunct="1"/>
            <a:endParaRPr lang="en-US" altLang="en-US"/>
          </a:p>
        </p:txBody>
      </p:sp>
      <p:pic>
        <p:nvPicPr>
          <p:cNvPr id="51205" name="Picture 4" descr="boom1">
            <a:extLst>
              <a:ext uri="{FF2B5EF4-FFF2-40B4-BE49-F238E27FC236}">
                <a16:creationId xmlns:a16="http://schemas.microsoft.com/office/drawing/2014/main" id="{27C46C1F-93B1-AA27-7850-214CDB9965D7}"/>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616200" y="1408113"/>
            <a:ext cx="19558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2" name="Picture 8" descr="boom_flow2">
            <a:extLst>
              <a:ext uri="{FF2B5EF4-FFF2-40B4-BE49-F238E27FC236}">
                <a16:creationId xmlns:a16="http://schemas.microsoft.com/office/drawing/2014/main" id="{4957DDC1-76F6-7117-8FF8-751983688EF5}"/>
              </a:ext>
            </a:extLst>
          </p:cNvPr>
          <p:cNvPicPr>
            <a:picLocks noChangeAspect="1" noChangeArrowheads="1"/>
          </p:cNvPicPr>
          <p:nvPr/>
        </p:nvPicPr>
        <p:blipFill>
          <a:blip r:embed="rId5" cstate="hqprint">
            <a:extLst>
              <a:ext uri="{28A0092B-C50C-407E-A947-70E740481C1C}">
                <a14:useLocalDpi xmlns:a14="http://schemas.microsoft.com/office/drawing/2010/main"/>
              </a:ext>
            </a:extLst>
          </a:blip>
          <a:srcRect/>
          <a:stretch>
            <a:fillRect/>
          </a:stretch>
        </p:blipFill>
        <p:spPr bwMode="auto">
          <a:xfrm>
            <a:off x="5264150" y="1366838"/>
            <a:ext cx="1281113" cy="521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1" name="Picture 7" descr="boom_flow2">
            <a:extLst>
              <a:ext uri="{FF2B5EF4-FFF2-40B4-BE49-F238E27FC236}">
                <a16:creationId xmlns:a16="http://schemas.microsoft.com/office/drawing/2014/main" id="{93273529-489D-E072-B944-B0AAE1F155EA}"/>
              </a:ext>
            </a:extLst>
          </p:cNvPr>
          <p:cNvPicPr>
            <a:picLocks noChangeAspect="1" noChangeArrowheads="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5257800" y="1370013"/>
            <a:ext cx="1289050" cy="521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0" name="Picture 6" descr="boom_flow2">
            <a:extLst>
              <a:ext uri="{FF2B5EF4-FFF2-40B4-BE49-F238E27FC236}">
                <a16:creationId xmlns:a16="http://schemas.microsoft.com/office/drawing/2014/main" id="{839BC29E-F302-F2A1-B398-547A0E7BBBC1}"/>
              </a:ext>
            </a:extLst>
          </p:cNvPr>
          <p:cNvPicPr>
            <a:picLocks noChangeAspect="1" noChangeArrowheads="1"/>
          </p:cNvPicPr>
          <p:nvPr/>
        </p:nvPicPr>
        <p:blipFill>
          <a:blip r:embed="rId7" cstate="hqprint">
            <a:extLst>
              <a:ext uri="{28A0092B-C50C-407E-A947-70E740481C1C}">
                <a14:useLocalDpi xmlns:a14="http://schemas.microsoft.com/office/drawing/2010/main"/>
              </a:ext>
            </a:extLst>
          </a:blip>
          <a:srcRect/>
          <a:stretch>
            <a:fillRect/>
          </a:stretch>
        </p:blipFill>
        <p:spPr bwMode="auto">
          <a:xfrm>
            <a:off x="5264150" y="1368425"/>
            <a:ext cx="1281113" cy="521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9" name="Picture 5" descr="boom_flow2">
            <a:extLst>
              <a:ext uri="{FF2B5EF4-FFF2-40B4-BE49-F238E27FC236}">
                <a16:creationId xmlns:a16="http://schemas.microsoft.com/office/drawing/2014/main" id="{6CC08196-2852-386C-3E77-0F934305E12F}"/>
              </a:ext>
            </a:extLst>
          </p:cNvPr>
          <p:cNvPicPr>
            <a:picLocks noChangeAspect="1" noChangeArrowheads="1"/>
          </p:cNvPicPr>
          <p:nvPr/>
        </p:nvPicPr>
        <p:blipFill>
          <a:blip r:embed="rId8" cstate="hqprint">
            <a:extLst>
              <a:ext uri="{28A0092B-C50C-407E-A947-70E740481C1C}">
                <a14:useLocalDpi xmlns:a14="http://schemas.microsoft.com/office/drawing/2010/main"/>
              </a:ext>
            </a:extLst>
          </a:blip>
          <a:srcRect/>
          <a:stretch>
            <a:fillRect/>
          </a:stretch>
        </p:blipFill>
        <p:spPr bwMode="auto">
          <a:xfrm>
            <a:off x="5257800" y="1370013"/>
            <a:ext cx="1289050" cy="521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33" name="Freeform 9">
            <a:extLst>
              <a:ext uri="{FF2B5EF4-FFF2-40B4-BE49-F238E27FC236}">
                <a16:creationId xmlns:a16="http://schemas.microsoft.com/office/drawing/2014/main" id="{EF73E752-18BE-63C7-0A1B-CC4B627C7D37}"/>
              </a:ext>
            </a:extLst>
          </p:cNvPr>
          <p:cNvSpPr>
            <a:spLocks/>
          </p:cNvSpPr>
          <p:nvPr/>
        </p:nvSpPr>
        <p:spPr bwMode="auto">
          <a:xfrm>
            <a:off x="2081213" y="4402138"/>
            <a:ext cx="3006725" cy="166687"/>
          </a:xfrm>
          <a:custGeom>
            <a:avLst/>
            <a:gdLst>
              <a:gd name="T0" fmla="*/ 568 w 2296"/>
              <a:gd name="T1" fmla="*/ 0 h 576"/>
              <a:gd name="T2" fmla="*/ 0 w 2296"/>
              <a:gd name="T3" fmla="*/ 576 h 576"/>
              <a:gd name="T4" fmla="*/ 1728 w 2296"/>
              <a:gd name="T5" fmla="*/ 576 h 576"/>
              <a:gd name="T6" fmla="*/ 2296 w 2296"/>
              <a:gd name="T7" fmla="*/ 0 h 576"/>
              <a:gd name="T8" fmla="*/ 568 w 2296"/>
              <a:gd name="T9" fmla="*/ 0 h 576"/>
              <a:gd name="T10" fmla="*/ 0 60000 65536"/>
              <a:gd name="T11" fmla="*/ 0 60000 65536"/>
              <a:gd name="T12" fmla="*/ 0 60000 65536"/>
              <a:gd name="T13" fmla="*/ 0 60000 65536"/>
              <a:gd name="T14" fmla="*/ 0 60000 65536"/>
              <a:gd name="T15" fmla="*/ 0 w 2296"/>
              <a:gd name="T16" fmla="*/ 0 h 576"/>
              <a:gd name="T17" fmla="*/ 2296 w 2296"/>
              <a:gd name="T18" fmla="*/ 576 h 576"/>
            </a:gdLst>
            <a:ahLst/>
            <a:cxnLst>
              <a:cxn ang="T10">
                <a:pos x="T0" y="T1"/>
              </a:cxn>
              <a:cxn ang="T11">
                <a:pos x="T2" y="T3"/>
              </a:cxn>
              <a:cxn ang="T12">
                <a:pos x="T4" y="T5"/>
              </a:cxn>
              <a:cxn ang="T13">
                <a:pos x="T6" y="T7"/>
              </a:cxn>
              <a:cxn ang="T14">
                <a:pos x="T8" y="T9"/>
              </a:cxn>
            </a:cxnLst>
            <a:rect l="T15" t="T16" r="T17" b="T18"/>
            <a:pathLst>
              <a:path w="2296" h="576">
                <a:moveTo>
                  <a:pt x="568" y="0"/>
                </a:moveTo>
                <a:lnTo>
                  <a:pt x="0" y="576"/>
                </a:lnTo>
                <a:lnTo>
                  <a:pt x="1728" y="576"/>
                </a:lnTo>
                <a:lnTo>
                  <a:pt x="2296" y="0"/>
                </a:lnTo>
                <a:lnTo>
                  <a:pt x="568" y="0"/>
                </a:lnTo>
                <a:close/>
              </a:path>
            </a:pathLst>
          </a:custGeom>
          <a:solidFill>
            <a:schemeClr val="accent1">
              <a:alpha val="50195"/>
            </a:schemeClr>
          </a:solidFill>
          <a:ln w="9525">
            <a:solidFill>
              <a:schemeClr val="tx1"/>
            </a:solidFill>
            <a:round/>
            <a:headEnd/>
            <a:tailEnd/>
          </a:ln>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52234" name="Freeform 10">
            <a:extLst>
              <a:ext uri="{FF2B5EF4-FFF2-40B4-BE49-F238E27FC236}">
                <a16:creationId xmlns:a16="http://schemas.microsoft.com/office/drawing/2014/main" id="{D5AB6FC4-73AD-741E-D084-58F3E1FA6F70}"/>
              </a:ext>
            </a:extLst>
          </p:cNvPr>
          <p:cNvSpPr>
            <a:spLocks/>
          </p:cNvSpPr>
          <p:nvPr/>
        </p:nvSpPr>
        <p:spPr bwMode="auto">
          <a:xfrm>
            <a:off x="2081213" y="3594100"/>
            <a:ext cx="3006725" cy="166688"/>
          </a:xfrm>
          <a:custGeom>
            <a:avLst/>
            <a:gdLst>
              <a:gd name="T0" fmla="*/ 568 w 2296"/>
              <a:gd name="T1" fmla="*/ 0 h 576"/>
              <a:gd name="T2" fmla="*/ 0 w 2296"/>
              <a:gd name="T3" fmla="*/ 576 h 576"/>
              <a:gd name="T4" fmla="*/ 1728 w 2296"/>
              <a:gd name="T5" fmla="*/ 576 h 576"/>
              <a:gd name="T6" fmla="*/ 2296 w 2296"/>
              <a:gd name="T7" fmla="*/ 0 h 576"/>
              <a:gd name="T8" fmla="*/ 568 w 2296"/>
              <a:gd name="T9" fmla="*/ 0 h 576"/>
              <a:gd name="T10" fmla="*/ 0 60000 65536"/>
              <a:gd name="T11" fmla="*/ 0 60000 65536"/>
              <a:gd name="T12" fmla="*/ 0 60000 65536"/>
              <a:gd name="T13" fmla="*/ 0 60000 65536"/>
              <a:gd name="T14" fmla="*/ 0 60000 65536"/>
              <a:gd name="T15" fmla="*/ 0 w 2296"/>
              <a:gd name="T16" fmla="*/ 0 h 576"/>
              <a:gd name="T17" fmla="*/ 2296 w 2296"/>
              <a:gd name="T18" fmla="*/ 576 h 576"/>
            </a:gdLst>
            <a:ahLst/>
            <a:cxnLst>
              <a:cxn ang="T10">
                <a:pos x="T0" y="T1"/>
              </a:cxn>
              <a:cxn ang="T11">
                <a:pos x="T2" y="T3"/>
              </a:cxn>
              <a:cxn ang="T12">
                <a:pos x="T4" y="T5"/>
              </a:cxn>
              <a:cxn ang="T13">
                <a:pos x="T6" y="T7"/>
              </a:cxn>
              <a:cxn ang="T14">
                <a:pos x="T8" y="T9"/>
              </a:cxn>
            </a:cxnLst>
            <a:rect l="T15" t="T16" r="T17" b="T18"/>
            <a:pathLst>
              <a:path w="2296" h="576">
                <a:moveTo>
                  <a:pt x="568" y="0"/>
                </a:moveTo>
                <a:lnTo>
                  <a:pt x="0" y="576"/>
                </a:lnTo>
                <a:lnTo>
                  <a:pt x="1728" y="576"/>
                </a:lnTo>
                <a:lnTo>
                  <a:pt x="2296" y="0"/>
                </a:lnTo>
                <a:lnTo>
                  <a:pt x="568" y="0"/>
                </a:lnTo>
                <a:close/>
              </a:path>
            </a:pathLst>
          </a:custGeom>
          <a:solidFill>
            <a:schemeClr val="accent1">
              <a:alpha val="50195"/>
            </a:schemeClr>
          </a:solidFill>
          <a:ln w="9525">
            <a:solidFill>
              <a:schemeClr val="tx1"/>
            </a:solidFill>
            <a:round/>
            <a:headEnd/>
            <a:tailEnd/>
          </a:ln>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52235" name="Freeform 11">
            <a:extLst>
              <a:ext uri="{FF2B5EF4-FFF2-40B4-BE49-F238E27FC236}">
                <a16:creationId xmlns:a16="http://schemas.microsoft.com/office/drawing/2014/main" id="{0272F144-7A23-E3B4-2260-489DA56FB85E}"/>
              </a:ext>
            </a:extLst>
          </p:cNvPr>
          <p:cNvSpPr>
            <a:spLocks/>
          </p:cNvSpPr>
          <p:nvPr/>
        </p:nvSpPr>
        <p:spPr bwMode="auto">
          <a:xfrm>
            <a:off x="2081213" y="2786063"/>
            <a:ext cx="3006725" cy="166687"/>
          </a:xfrm>
          <a:custGeom>
            <a:avLst/>
            <a:gdLst>
              <a:gd name="T0" fmla="*/ 568 w 2296"/>
              <a:gd name="T1" fmla="*/ 0 h 576"/>
              <a:gd name="T2" fmla="*/ 0 w 2296"/>
              <a:gd name="T3" fmla="*/ 576 h 576"/>
              <a:gd name="T4" fmla="*/ 1728 w 2296"/>
              <a:gd name="T5" fmla="*/ 576 h 576"/>
              <a:gd name="T6" fmla="*/ 2296 w 2296"/>
              <a:gd name="T7" fmla="*/ 0 h 576"/>
              <a:gd name="T8" fmla="*/ 568 w 2296"/>
              <a:gd name="T9" fmla="*/ 0 h 576"/>
              <a:gd name="T10" fmla="*/ 0 60000 65536"/>
              <a:gd name="T11" fmla="*/ 0 60000 65536"/>
              <a:gd name="T12" fmla="*/ 0 60000 65536"/>
              <a:gd name="T13" fmla="*/ 0 60000 65536"/>
              <a:gd name="T14" fmla="*/ 0 60000 65536"/>
              <a:gd name="T15" fmla="*/ 0 w 2296"/>
              <a:gd name="T16" fmla="*/ 0 h 576"/>
              <a:gd name="T17" fmla="*/ 2296 w 2296"/>
              <a:gd name="T18" fmla="*/ 576 h 576"/>
            </a:gdLst>
            <a:ahLst/>
            <a:cxnLst>
              <a:cxn ang="T10">
                <a:pos x="T0" y="T1"/>
              </a:cxn>
              <a:cxn ang="T11">
                <a:pos x="T2" y="T3"/>
              </a:cxn>
              <a:cxn ang="T12">
                <a:pos x="T4" y="T5"/>
              </a:cxn>
              <a:cxn ang="T13">
                <a:pos x="T6" y="T7"/>
              </a:cxn>
              <a:cxn ang="T14">
                <a:pos x="T8" y="T9"/>
              </a:cxn>
            </a:cxnLst>
            <a:rect l="T15" t="T16" r="T17" b="T18"/>
            <a:pathLst>
              <a:path w="2296" h="576">
                <a:moveTo>
                  <a:pt x="568" y="0"/>
                </a:moveTo>
                <a:lnTo>
                  <a:pt x="0" y="576"/>
                </a:lnTo>
                <a:lnTo>
                  <a:pt x="1728" y="576"/>
                </a:lnTo>
                <a:lnTo>
                  <a:pt x="2296" y="0"/>
                </a:lnTo>
                <a:lnTo>
                  <a:pt x="568" y="0"/>
                </a:lnTo>
                <a:close/>
              </a:path>
            </a:pathLst>
          </a:custGeom>
          <a:solidFill>
            <a:schemeClr val="accent1">
              <a:alpha val="50195"/>
            </a:schemeClr>
          </a:solidFill>
          <a:ln w="9525">
            <a:solidFill>
              <a:schemeClr val="tx1"/>
            </a:solidFill>
            <a:round/>
            <a:headEnd/>
            <a:tailEnd/>
          </a:ln>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52236" name="Freeform 12">
            <a:extLst>
              <a:ext uri="{FF2B5EF4-FFF2-40B4-BE49-F238E27FC236}">
                <a16:creationId xmlns:a16="http://schemas.microsoft.com/office/drawing/2014/main" id="{05F6FBD3-7234-FB74-DAB9-0E7EB090F339}"/>
              </a:ext>
            </a:extLst>
          </p:cNvPr>
          <p:cNvSpPr>
            <a:spLocks/>
          </p:cNvSpPr>
          <p:nvPr/>
        </p:nvSpPr>
        <p:spPr bwMode="auto">
          <a:xfrm>
            <a:off x="2081213" y="1979613"/>
            <a:ext cx="3006725" cy="166687"/>
          </a:xfrm>
          <a:custGeom>
            <a:avLst/>
            <a:gdLst>
              <a:gd name="T0" fmla="*/ 568 w 2296"/>
              <a:gd name="T1" fmla="*/ 0 h 576"/>
              <a:gd name="T2" fmla="*/ 0 w 2296"/>
              <a:gd name="T3" fmla="*/ 576 h 576"/>
              <a:gd name="T4" fmla="*/ 1728 w 2296"/>
              <a:gd name="T5" fmla="*/ 576 h 576"/>
              <a:gd name="T6" fmla="*/ 2296 w 2296"/>
              <a:gd name="T7" fmla="*/ 0 h 576"/>
              <a:gd name="T8" fmla="*/ 568 w 2296"/>
              <a:gd name="T9" fmla="*/ 0 h 576"/>
              <a:gd name="T10" fmla="*/ 0 60000 65536"/>
              <a:gd name="T11" fmla="*/ 0 60000 65536"/>
              <a:gd name="T12" fmla="*/ 0 60000 65536"/>
              <a:gd name="T13" fmla="*/ 0 60000 65536"/>
              <a:gd name="T14" fmla="*/ 0 60000 65536"/>
              <a:gd name="T15" fmla="*/ 0 w 2296"/>
              <a:gd name="T16" fmla="*/ 0 h 576"/>
              <a:gd name="T17" fmla="*/ 2296 w 2296"/>
              <a:gd name="T18" fmla="*/ 576 h 576"/>
            </a:gdLst>
            <a:ahLst/>
            <a:cxnLst>
              <a:cxn ang="T10">
                <a:pos x="T0" y="T1"/>
              </a:cxn>
              <a:cxn ang="T11">
                <a:pos x="T2" y="T3"/>
              </a:cxn>
              <a:cxn ang="T12">
                <a:pos x="T4" y="T5"/>
              </a:cxn>
              <a:cxn ang="T13">
                <a:pos x="T6" y="T7"/>
              </a:cxn>
              <a:cxn ang="T14">
                <a:pos x="T8" y="T9"/>
              </a:cxn>
            </a:cxnLst>
            <a:rect l="T15" t="T16" r="T17" b="T18"/>
            <a:pathLst>
              <a:path w="2296" h="576">
                <a:moveTo>
                  <a:pt x="568" y="0"/>
                </a:moveTo>
                <a:lnTo>
                  <a:pt x="0" y="576"/>
                </a:lnTo>
                <a:lnTo>
                  <a:pt x="1728" y="576"/>
                </a:lnTo>
                <a:lnTo>
                  <a:pt x="2296" y="0"/>
                </a:lnTo>
                <a:lnTo>
                  <a:pt x="568" y="0"/>
                </a:lnTo>
                <a:close/>
              </a:path>
            </a:pathLst>
          </a:custGeom>
          <a:solidFill>
            <a:schemeClr val="accent1">
              <a:alpha val="50195"/>
            </a:schemeClr>
          </a:solidFill>
          <a:ln w="9525">
            <a:solidFill>
              <a:schemeClr val="tx1"/>
            </a:solidFill>
            <a:round/>
            <a:headEnd/>
            <a:tailEnd/>
          </a:ln>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52237" name="Freeform 13">
            <a:extLst>
              <a:ext uri="{FF2B5EF4-FFF2-40B4-BE49-F238E27FC236}">
                <a16:creationId xmlns:a16="http://schemas.microsoft.com/office/drawing/2014/main" id="{F7C0D9EC-76AA-539D-6693-7455D0B16DFD}"/>
              </a:ext>
            </a:extLst>
          </p:cNvPr>
          <p:cNvSpPr>
            <a:spLocks/>
          </p:cNvSpPr>
          <p:nvPr/>
        </p:nvSpPr>
        <p:spPr bwMode="auto">
          <a:xfrm>
            <a:off x="2081213" y="5210175"/>
            <a:ext cx="3006725" cy="166688"/>
          </a:xfrm>
          <a:custGeom>
            <a:avLst/>
            <a:gdLst>
              <a:gd name="T0" fmla="*/ 568 w 2296"/>
              <a:gd name="T1" fmla="*/ 0 h 576"/>
              <a:gd name="T2" fmla="*/ 0 w 2296"/>
              <a:gd name="T3" fmla="*/ 576 h 576"/>
              <a:gd name="T4" fmla="*/ 1728 w 2296"/>
              <a:gd name="T5" fmla="*/ 576 h 576"/>
              <a:gd name="T6" fmla="*/ 2296 w 2296"/>
              <a:gd name="T7" fmla="*/ 0 h 576"/>
              <a:gd name="T8" fmla="*/ 568 w 2296"/>
              <a:gd name="T9" fmla="*/ 0 h 576"/>
              <a:gd name="T10" fmla="*/ 0 60000 65536"/>
              <a:gd name="T11" fmla="*/ 0 60000 65536"/>
              <a:gd name="T12" fmla="*/ 0 60000 65536"/>
              <a:gd name="T13" fmla="*/ 0 60000 65536"/>
              <a:gd name="T14" fmla="*/ 0 60000 65536"/>
              <a:gd name="T15" fmla="*/ 0 w 2296"/>
              <a:gd name="T16" fmla="*/ 0 h 576"/>
              <a:gd name="T17" fmla="*/ 2296 w 2296"/>
              <a:gd name="T18" fmla="*/ 576 h 576"/>
            </a:gdLst>
            <a:ahLst/>
            <a:cxnLst>
              <a:cxn ang="T10">
                <a:pos x="T0" y="T1"/>
              </a:cxn>
              <a:cxn ang="T11">
                <a:pos x="T2" y="T3"/>
              </a:cxn>
              <a:cxn ang="T12">
                <a:pos x="T4" y="T5"/>
              </a:cxn>
              <a:cxn ang="T13">
                <a:pos x="T6" y="T7"/>
              </a:cxn>
              <a:cxn ang="T14">
                <a:pos x="T8" y="T9"/>
              </a:cxn>
            </a:cxnLst>
            <a:rect l="T15" t="T16" r="T17" b="T18"/>
            <a:pathLst>
              <a:path w="2296" h="576">
                <a:moveTo>
                  <a:pt x="568" y="0"/>
                </a:moveTo>
                <a:lnTo>
                  <a:pt x="0" y="576"/>
                </a:lnTo>
                <a:lnTo>
                  <a:pt x="1728" y="576"/>
                </a:lnTo>
                <a:lnTo>
                  <a:pt x="2296" y="0"/>
                </a:lnTo>
                <a:lnTo>
                  <a:pt x="568" y="0"/>
                </a:lnTo>
                <a:close/>
              </a:path>
            </a:pathLst>
          </a:custGeom>
          <a:solidFill>
            <a:schemeClr val="accent1">
              <a:alpha val="50195"/>
            </a:schemeClr>
          </a:solidFill>
          <a:ln w="9525">
            <a:solidFill>
              <a:schemeClr val="tx1"/>
            </a:solidFill>
            <a:round/>
            <a:headEnd/>
            <a:tailEnd/>
          </a:ln>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223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223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223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223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223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2237"/>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52231"/>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52230"/>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522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33" grpId="0" animBg="1"/>
      <p:bldP spid="52234" grpId="0" animBg="1"/>
      <p:bldP spid="52235" grpId="0" animBg="1"/>
      <p:bldP spid="52236" grpId="0" animBg="1"/>
      <p:bldP spid="5223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81BED947-401A-54D1-7729-AE9C92696866}"/>
              </a:ext>
            </a:extLst>
          </p:cNvPr>
          <p:cNvSpPr>
            <a:spLocks noGrp="1" noChangeArrowheads="1"/>
          </p:cNvSpPr>
          <p:nvPr>
            <p:ph type="title"/>
          </p:nvPr>
        </p:nvSpPr>
        <p:spPr/>
        <p:txBody>
          <a:bodyPr/>
          <a:lstStyle/>
          <a:p>
            <a:pPr eaLnBrk="1" hangingPunct="1"/>
            <a:r>
              <a:rPr lang="en-US" altLang="en-US"/>
              <a:t>Results – hand puppet from 2 views</a:t>
            </a:r>
          </a:p>
        </p:txBody>
      </p:sp>
      <p:sp>
        <p:nvSpPr>
          <p:cNvPr id="53251" name="Rectangle 3">
            <a:extLst>
              <a:ext uri="{FF2B5EF4-FFF2-40B4-BE49-F238E27FC236}">
                <a16:creationId xmlns:a16="http://schemas.microsoft.com/office/drawing/2014/main" id="{20D40D5D-D0F5-9845-1AB2-79DCC7C144CF}"/>
              </a:ext>
            </a:extLst>
          </p:cNvPr>
          <p:cNvSpPr>
            <a:spLocks noGrp="1" noChangeArrowheads="1"/>
          </p:cNvSpPr>
          <p:nvPr>
            <p:ph type="body" idx="1"/>
          </p:nvPr>
        </p:nvSpPr>
        <p:spPr/>
        <p:txBody>
          <a:bodyPr/>
          <a:lstStyle/>
          <a:p>
            <a:pPr eaLnBrk="1" hangingPunct="1"/>
            <a:endParaRPr lang="en-US" altLang="en-US"/>
          </a:p>
        </p:txBody>
      </p:sp>
      <p:pic>
        <p:nvPicPr>
          <p:cNvPr id="53252" name="f7.wmv">
            <a:hlinkClick r:id="" action="ppaction://media"/>
            <a:extLst>
              <a:ext uri="{FF2B5EF4-FFF2-40B4-BE49-F238E27FC236}">
                <a16:creationId xmlns:a16="http://schemas.microsoft.com/office/drawing/2014/main" id="{80C79198-561B-FA8A-F1E1-689239A7340B}"/>
              </a:ext>
            </a:extLst>
          </p:cNvPr>
          <p:cNvPicPr>
            <a:picLocks noChangeAspect="1" noChangeArrowheads="1"/>
          </p:cNvPicPr>
          <p:nvPr>
            <a:videoFile r:link="rId2"/>
            <p:extLst>
              <p:ext uri="{DAA4B4D4-6D71-4841-9C94-3DE7FCFB9230}">
                <p14:media xmlns:p14="http://schemas.microsoft.com/office/powerpoint/2010/main" r:link="rId1"/>
              </p:ext>
            </p:extLst>
          </p:nvPr>
        </p:nvPicPr>
        <p:blipFill>
          <a:blip r:embed="rId5">
            <a:extLst>
              <a:ext uri="{28A0092B-C50C-407E-A947-70E740481C1C}">
                <a14:useLocalDpi xmlns:a14="http://schemas.microsoft.com/office/drawing/2010/main" val="0"/>
              </a:ext>
            </a:extLst>
          </a:blip>
          <a:srcRect/>
          <a:stretch>
            <a:fillRect/>
          </a:stretch>
        </p:blipFill>
        <p:spPr bwMode="auto">
          <a:xfrm>
            <a:off x="1143000" y="1409700"/>
            <a:ext cx="6858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3252"/>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53252"/>
                                        </p:tgtEl>
                                      </p:cBhvr>
                                    </p:cmd>
                                  </p:childTnLst>
                                </p:cTn>
                              </p:par>
                            </p:childTnLst>
                          </p:cTn>
                        </p:par>
                      </p:childTnLst>
                    </p:cTn>
                  </p:par>
                </p:childTnLst>
              </p:cTn>
              <p:nextCondLst>
                <p:cond evt="onClick" delay="0">
                  <p:tgtEl>
                    <p:spTgt spid="53252"/>
                  </p:tgtEl>
                </p:cond>
              </p:nextCondLst>
            </p:seq>
            <p:video>
              <p:cMediaNode vol="80000">
                <p:cTn id="7" fill="hold" display="0">
                  <p:stCondLst>
                    <p:cond delay="indefinite"/>
                  </p:stCondLst>
                </p:cTn>
                <p:tgtEl>
                  <p:spTgt spid="53252"/>
                </p:tgtEl>
              </p:cMediaNode>
            </p:vide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7E5D3B98-405C-1B49-FF60-4313E542DA73}"/>
              </a:ext>
            </a:extLst>
          </p:cNvPr>
          <p:cNvSpPr>
            <a:spLocks noGrp="1" noChangeArrowheads="1"/>
          </p:cNvSpPr>
          <p:nvPr>
            <p:ph type="title"/>
          </p:nvPr>
        </p:nvSpPr>
        <p:spPr/>
        <p:txBody>
          <a:bodyPr/>
          <a:lstStyle/>
          <a:p>
            <a:pPr eaLnBrk="1" hangingPunct="1"/>
            <a:r>
              <a:rPr lang="en-US" altLang="en-US"/>
              <a:t>Results - garments</a:t>
            </a:r>
          </a:p>
        </p:txBody>
      </p:sp>
      <p:pic>
        <p:nvPicPr>
          <p:cNvPr id="55299" name="f10.wmv">
            <a:hlinkClick r:id="" action="ppaction://media"/>
            <a:extLst>
              <a:ext uri="{FF2B5EF4-FFF2-40B4-BE49-F238E27FC236}">
                <a16:creationId xmlns:a16="http://schemas.microsoft.com/office/drawing/2014/main" id="{B1708A61-204F-C942-ED6F-E646102BCC3B}"/>
              </a:ext>
            </a:extLst>
          </p:cNvPr>
          <p:cNvPicPr>
            <a:picLocks noChangeAspect="1" noChangeArrowheads="1"/>
          </p:cNvPicPr>
          <p:nvPr>
            <p:ph idx="1"/>
            <a:videoFile r:link="rId2"/>
            <p:extLst>
              <p:ext uri="{DAA4B4D4-6D71-4841-9C94-3DE7FCFB9230}">
                <p14:media xmlns:p14="http://schemas.microsoft.com/office/powerpoint/2010/main" r:link="rId1"/>
              </p:ext>
            </p:extLst>
          </p:nvPr>
        </p:nvPicPr>
        <p:blipFill>
          <a:blip r:embed="rId5">
            <a:extLst>
              <a:ext uri="{28A0092B-C50C-407E-A947-70E740481C1C}">
                <a14:useLocalDpi xmlns:a14="http://schemas.microsoft.com/office/drawing/2010/main" val="0"/>
              </a:ext>
            </a:extLst>
          </a:blip>
          <a:srcRect/>
          <a:stretch>
            <a:fillRect/>
          </a:stretch>
        </p:blipFill>
        <p:spPr>
          <a:xfrm>
            <a:off x="1176338" y="1600200"/>
            <a:ext cx="6789737" cy="4525963"/>
          </a:xfr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5299"/>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55299"/>
                                        </p:tgtEl>
                                      </p:cBhvr>
                                    </p:cmd>
                                  </p:childTnLst>
                                </p:cTn>
                              </p:par>
                            </p:childTnLst>
                          </p:cTn>
                        </p:par>
                      </p:childTnLst>
                    </p:cTn>
                  </p:par>
                </p:childTnLst>
              </p:cTn>
              <p:nextCondLst>
                <p:cond evt="onClick" delay="0">
                  <p:tgtEl>
                    <p:spTgt spid="55299"/>
                  </p:tgtEl>
                </p:cond>
              </p:nextCondLst>
            </p:seq>
            <p:video>
              <p:cMediaNode vol="80000">
                <p:cTn id="7" fill="hold" display="0">
                  <p:stCondLst>
                    <p:cond delay="indefinite"/>
                  </p:stCondLst>
                </p:cTn>
                <p:tgtEl>
                  <p:spTgt spid="55299"/>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25BB3997-520C-C27A-077C-E197A0806E29}"/>
              </a:ext>
            </a:extLst>
          </p:cNvPr>
          <p:cNvSpPr>
            <a:spLocks noGrp="1" noChangeArrowheads="1"/>
          </p:cNvSpPr>
          <p:nvPr>
            <p:ph type="title"/>
          </p:nvPr>
        </p:nvSpPr>
        <p:spPr/>
        <p:txBody>
          <a:bodyPr/>
          <a:lstStyle/>
          <a:p>
            <a:pPr eaLnBrk="1" hangingPunct="1"/>
            <a:r>
              <a:rPr lang="en-US" altLang="en-US"/>
              <a:t>Results – large deformation</a:t>
            </a:r>
          </a:p>
        </p:txBody>
      </p:sp>
      <p:sp>
        <p:nvSpPr>
          <p:cNvPr id="57347" name="Rectangle 3">
            <a:extLst>
              <a:ext uri="{FF2B5EF4-FFF2-40B4-BE49-F238E27FC236}">
                <a16:creationId xmlns:a16="http://schemas.microsoft.com/office/drawing/2014/main" id="{FC5366E3-E46B-8939-BA72-4CF6E46FD208}"/>
              </a:ext>
            </a:extLst>
          </p:cNvPr>
          <p:cNvSpPr>
            <a:spLocks noGrp="1" noChangeArrowheads="1"/>
          </p:cNvSpPr>
          <p:nvPr>
            <p:ph type="body" idx="1"/>
          </p:nvPr>
        </p:nvSpPr>
        <p:spPr/>
        <p:txBody>
          <a:bodyPr/>
          <a:lstStyle/>
          <a:p>
            <a:pPr eaLnBrk="1" hangingPunct="1"/>
            <a:endParaRPr lang="en-US" altLang="en-US"/>
          </a:p>
        </p:txBody>
      </p:sp>
      <p:pic>
        <p:nvPicPr>
          <p:cNvPr id="57348" name="f8.wmv">
            <a:hlinkClick r:id="" action="ppaction://media"/>
            <a:extLst>
              <a:ext uri="{FF2B5EF4-FFF2-40B4-BE49-F238E27FC236}">
                <a16:creationId xmlns:a16="http://schemas.microsoft.com/office/drawing/2014/main" id="{67096CBA-9C2E-D3E9-DDFD-9674E40492AE}"/>
              </a:ext>
            </a:extLst>
          </p:cNvPr>
          <p:cNvPicPr>
            <a:picLocks noChangeAspect="1" noChangeArrowheads="1"/>
          </p:cNvPicPr>
          <p:nvPr>
            <a:videoFile r:link="rId2"/>
            <p:extLst>
              <p:ext uri="{DAA4B4D4-6D71-4841-9C94-3DE7FCFB9230}">
                <p14:media xmlns:p14="http://schemas.microsoft.com/office/powerpoint/2010/main" r:link="rId1"/>
              </p:ext>
            </p:extLst>
          </p:nvPr>
        </p:nvPicPr>
        <p:blipFill>
          <a:blip r:embed="rId5">
            <a:extLst>
              <a:ext uri="{28A0092B-C50C-407E-A947-70E740481C1C}">
                <a14:useLocalDpi xmlns:a14="http://schemas.microsoft.com/office/drawing/2010/main" val="0"/>
              </a:ext>
            </a:extLst>
          </a:blip>
          <a:srcRect/>
          <a:stretch>
            <a:fillRect/>
          </a:stretch>
        </p:blipFill>
        <p:spPr bwMode="auto">
          <a:xfrm>
            <a:off x="1143000" y="1422400"/>
            <a:ext cx="6858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7348"/>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57348"/>
                                        </p:tgtEl>
                                      </p:cBhvr>
                                    </p:cmd>
                                  </p:childTnLst>
                                </p:cTn>
                              </p:par>
                            </p:childTnLst>
                          </p:cTn>
                        </p:par>
                      </p:childTnLst>
                    </p:cTn>
                  </p:par>
                </p:childTnLst>
              </p:cTn>
              <p:nextCondLst>
                <p:cond evt="onClick" delay="0">
                  <p:tgtEl>
                    <p:spTgt spid="57348"/>
                  </p:tgtEl>
                </p:cond>
              </p:nextCondLst>
            </p:seq>
            <p:video>
              <p:cMediaNode vol="80000">
                <p:cTn id="7" fill="hold" display="0">
                  <p:stCondLst>
                    <p:cond delay="indefinite"/>
                  </p:stCondLst>
                </p:cTn>
                <p:tgtEl>
                  <p:spTgt spid="57348"/>
                </p:tgtEl>
              </p:cMediaNode>
            </p:vide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8FC20DA1-3427-00A4-A5A0-9B76F4740821}"/>
              </a:ext>
            </a:extLst>
          </p:cNvPr>
          <p:cNvSpPr>
            <a:spLocks noChangeArrowheads="1"/>
          </p:cNvSpPr>
          <p:nvPr/>
        </p:nvSpPr>
        <p:spPr bwMode="auto">
          <a:xfrm>
            <a:off x="0" y="5816600"/>
            <a:ext cx="9144000" cy="10414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59395" name="Rectangle 3">
            <a:extLst>
              <a:ext uri="{FF2B5EF4-FFF2-40B4-BE49-F238E27FC236}">
                <a16:creationId xmlns:a16="http://schemas.microsoft.com/office/drawing/2014/main" id="{3C956119-02EB-02A2-60F2-6D8D17902544}"/>
              </a:ext>
            </a:extLst>
          </p:cNvPr>
          <p:cNvSpPr>
            <a:spLocks noGrp="1" noChangeArrowheads="1"/>
          </p:cNvSpPr>
          <p:nvPr>
            <p:ph type="title"/>
          </p:nvPr>
        </p:nvSpPr>
        <p:spPr/>
        <p:txBody>
          <a:bodyPr/>
          <a:lstStyle/>
          <a:p>
            <a:pPr eaLnBrk="1" hangingPunct="1"/>
            <a:r>
              <a:rPr lang="en-US" altLang="en-US"/>
              <a:t>Results 3D+time</a:t>
            </a:r>
          </a:p>
        </p:txBody>
      </p:sp>
      <p:sp>
        <p:nvSpPr>
          <p:cNvPr id="59396" name="Rectangle 4">
            <a:extLst>
              <a:ext uri="{FF2B5EF4-FFF2-40B4-BE49-F238E27FC236}">
                <a16:creationId xmlns:a16="http://schemas.microsoft.com/office/drawing/2014/main" id="{CB3B0424-73CF-DAFB-9425-403B205BB2CE}"/>
              </a:ext>
            </a:extLst>
          </p:cNvPr>
          <p:cNvSpPr>
            <a:spLocks noGrp="1" noChangeArrowheads="1"/>
          </p:cNvSpPr>
          <p:nvPr>
            <p:ph type="body" idx="1"/>
          </p:nvPr>
        </p:nvSpPr>
        <p:spPr/>
        <p:txBody>
          <a:bodyPr/>
          <a:lstStyle/>
          <a:p>
            <a:pPr eaLnBrk="1" hangingPunct="1"/>
            <a:r>
              <a:rPr lang="en-US" altLang="en-US"/>
              <a:t>20 frames at constant resolution </a:t>
            </a:r>
          </a:p>
          <a:p>
            <a:pPr eaLnBrk="1" hangingPunct="1"/>
            <a:r>
              <a:rPr lang="en-US" altLang="en-US"/>
              <a:t>Solver converges in 100 iterations.</a:t>
            </a:r>
          </a:p>
          <a:p>
            <a:pPr eaLnBrk="1" hangingPunct="1"/>
            <a:r>
              <a:rPr lang="en-US" altLang="en-US"/>
              <a:t>Time: 1 minute per-frame</a:t>
            </a:r>
          </a:p>
          <a:p>
            <a:pPr eaLnBrk="1" hangingPunct="1"/>
            <a:r>
              <a:rPr lang="en-US" altLang="en-US"/>
              <a:t>3.73 GHz CPU, memory requirements up to 4.5GB</a:t>
            </a:r>
          </a:p>
          <a:p>
            <a:pPr eaLnBrk="1" hangingPunct="1"/>
            <a:endParaRPr lang="en-US" altLang="en-US"/>
          </a:p>
        </p:txBody>
      </p:sp>
      <p:pic>
        <p:nvPicPr>
          <p:cNvPr id="59397" name="Picture 5">
            <a:extLst>
              <a:ext uri="{FF2B5EF4-FFF2-40B4-BE49-F238E27FC236}">
                <a16:creationId xmlns:a16="http://schemas.microsoft.com/office/drawing/2014/main" id="{AA0EEA59-5837-CFB1-C4E6-517F2B9214FD}"/>
              </a:ext>
            </a:extLst>
          </p:cNvPr>
          <p:cNvPicPr>
            <a:picLocks noChangeAspect="1" noChangeArrowheads="1"/>
          </p:cNvPicPr>
          <p:nvPr/>
        </p:nvPicPr>
        <p:blipFill>
          <a:blip r:embed="rId3" cstate="hqprint">
            <a:extLst>
              <a:ext uri="{28A0092B-C50C-407E-A947-70E740481C1C}">
                <a14:useLocalDpi xmlns:a14="http://schemas.microsoft.com/office/drawing/2010/main"/>
              </a:ext>
            </a:extLst>
          </a:blip>
          <a:srcRect r="25572"/>
          <a:stretch>
            <a:fillRect/>
          </a:stretch>
        </p:blipFill>
        <p:spPr bwMode="auto">
          <a:xfrm>
            <a:off x="2119313" y="3667125"/>
            <a:ext cx="4294187" cy="280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BC6CB0A4-8A06-52B7-79F9-206D8D8B474E}"/>
              </a:ext>
            </a:extLst>
          </p:cNvPr>
          <p:cNvSpPr>
            <a:spLocks noGrp="1" noChangeArrowheads="1"/>
          </p:cNvSpPr>
          <p:nvPr>
            <p:ph type="title"/>
          </p:nvPr>
        </p:nvSpPr>
        <p:spPr/>
        <p:txBody>
          <a:bodyPr/>
          <a:lstStyle/>
          <a:p>
            <a:pPr eaLnBrk="1" hangingPunct="1"/>
            <a:r>
              <a:rPr lang="en-US" altLang="en-US"/>
              <a:t>Conclusions and Limitations</a:t>
            </a:r>
          </a:p>
        </p:txBody>
      </p:sp>
      <p:sp>
        <p:nvSpPr>
          <p:cNvPr id="61443" name="Rectangle 3">
            <a:extLst>
              <a:ext uri="{FF2B5EF4-FFF2-40B4-BE49-F238E27FC236}">
                <a16:creationId xmlns:a16="http://schemas.microsoft.com/office/drawing/2014/main" id="{A0A47857-4480-9042-CF42-D8EF1D99FDB4}"/>
              </a:ext>
            </a:extLst>
          </p:cNvPr>
          <p:cNvSpPr>
            <a:spLocks noGrp="1" noChangeArrowheads="1"/>
          </p:cNvSpPr>
          <p:nvPr>
            <p:ph type="body" idx="1"/>
          </p:nvPr>
        </p:nvSpPr>
        <p:spPr/>
        <p:txBody>
          <a:bodyPr/>
          <a:lstStyle/>
          <a:p>
            <a:pPr eaLnBrk="1" hangingPunct="1"/>
            <a:r>
              <a:rPr lang="en-US" altLang="en-US"/>
              <a:t>Meshes representing time-slices of the solid are computed independently</a:t>
            </a:r>
          </a:p>
          <a:p>
            <a:pPr eaLnBrk="1" hangingPunct="1"/>
            <a:endParaRPr lang="en-US" altLang="en-US"/>
          </a:p>
          <a:p>
            <a:pPr eaLnBrk="1" hangingPunct="1"/>
            <a:r>
              <a:rPr lang="en-US" altLang="en-US"/>
              <a:t>Resolution limitation</a:t>
            </a:r>
          </a:p>
          <a:p>
            <a:pPr eaLnBrk="1" hangingPunct="1"/>
            <a:endParaRPr lang="en-US" altLang="en-US"/>
          </a:p>
          <a:p>
            <a:pPr eaLnBrk="1" hangingPunct="1"/>
            <a:r>
              <a:rPr lang="en-US" altLang="en-US"/>
              <a:t>Bounded deformation speed: at each time step material can only move to temporally adjacent cells</a:t>
            </a:r>
          </a:p>
          <a:p>
            <a:pPr eaLnBrk="1" hangingPunct="1">
              <a:buFontTx/>
              <a:buNone/>
            </a:pPr>
            <a:endParaRPr lang="en-US" altLang="en-US"/>
          </a:p>
        </p:txBody>
      </p:sp>
      <p:pic>
        <p:nvPicPr>
          <p:cNvPr id="61444" name="Picture 4" descr="1D">
            <a:extLst>
              <a:ext uri="{FF2B5EF4-FFF2-40B4-BE49-F238E27FC236}">
                <a16:creationId xmlns:a16="http://schemas.microsoft.com/office/drawing/2014/main" id="{128255E3-8717-E97D-0FAB-0D069A711F6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204075" y="0"/>
            <a:ext cx="1939925" cy="142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79F3EBA6-C151-6344-00A9-4D296843510B}"/>
              </a:ext>
            </a:extLst>
          </p:cNvPr>
          <p:cNvSpPr>
            <a:spLocks noGrp="1" noChangeArrowheads="1"/>
          </p:cNvSpPr>
          <p:nvPr>
            <p:ph type="title"/>
          </p:nvPr>
        </p:nvSpPr>
        <p:spPr/>
        <p:txBody>
          <a:bodyPr/>
          <a:lstStyle/>
          <a:p>
            <a:pPr eaLnBrk="1" hangingPunct="1"/>
            <a:r>
              <a:rPr lang="en-US" altLang="en-US"/>
              <a:t>Thank you!</a:t>
            </a:r>
          </a:p>
        </p:txBody>
      </p:sp>
      <p:sp>
        <p:nvSpPr>
          <p:cNvPr id="63491" name="Rectangle 3">
            <a:extLst>
              <a:ext uri="{FF2B5EF4-FFF2-40B4-BE49-F238E27FC236}">
                <a16:creationId xmlns:a16="http://schemas.microsoft.com/office/drawing/2014/main" id="{6833750A-7102-5D32-B6BA-54351458FF1D}"/>
              </a:ext>
            </a:extLst>
          </p:cNvPr>
          <p:cNvSpPr>
            <a:spLocks noGrp="1" noChangeArrowheads="1"/>
          </p:cNvSpPr>
          <p:nvPr>
            <p:ph type="body" idx="1"/>
          </p:nvPr>
        </p:nvSpPr>
        <p:spPr/>
        <p:txBody>
          <a:bodyPr/>
          <a:lstStyle/>
          <a:p>
            <a:pPr eaLnBrk="1" hangingPunct="1"/>
            <a:endParaRPr lang="en-US" altLang="en-US"/>
          </a:p>
        </p:txBody>
      </p:sp>
      <p:pic>
        <p:nvPicPr>
          <p:cNvPr id="63492" name="Picture 4">
            <a:extLst>
              <a:ext uri="{FF2B5EF4-FFF2-40B4-BE49-F238E27FC236}">
                <a16:creationId xmlns:a16="http://schemas.microsoft.com/office/drawing/2014/main" id="{2112CC4B-F3E0-54F7-AA7F-B7AF8143B6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0" y="2301875"/>
            <a:ext cx="8709025" cy="326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6" descr="scannerf">
            <a:extLst>
              <a:ext uri="{FF2B5EF4-FFF2-40B4-BE49-F238E27FC236}">
                <a16:creationId xmlns:a16="http://schemas.microsoft.com/office/drawing/2014/main" id="{31CC0622-08FF-839B-9734-EB00EB6097E2}"/>
              </a:ext>
            </a:extLst>
          </p:cNvPr>
          <p:cNvPicPr>
            <a:picLocks noChangeAspect="1" noChangeArrowheads="1"/>
          </p:cNvPicPr>
          <p:nvPr/>
        </p:nvPicPr>
        <p:blipFill>
          <a:blip r:embed="rId5" cstate="hqprint">
            <a:extLst>
              <a:ext uri="{28A0092B-C50C-407E-A947-70E740481C1C}">
                <a14:useLocalDpi xmlns:a14="http://schemas.microsoft.com/office/drawing/2010/main"/>
              </a:ext>
            </a:extLst>
          </a:blip>
          <a:srcRect/>
          <a:stretch>
            <a:fillRect/>
          </a:stretch>
        </p:blipFill>
        <p:spPr bwMode="auto">
          <a:xfrm>
            <a:off x="1981200" y="4419600"/>
            <a:ext cx="1025525" cy="163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Rectangle 2">
            <a:extLst>
              <a:ext uri="{FF2B5EF4-FFF2-40B4-BE49-F238E27FC236}">
                <a16:creationId xmlns:a16="http://schemas.microsoft.com/office/drawing/2014/main" id="{40663F2F-565B-EAFC-096E-4A92C2150665}"/>
              </a:ext>
            </a:extLst>
          </p:cNvPr>
          <p:cNvSpPr>
            <a:spLocks noGrp="1" noChangeArrowheads="1"/>
          </p:cNvSpPr>
          <p:nvPr>
            <p:ph type="title"/>
          </p:nvPr>
        </p:nvSpPr>
        <p:spPr/>
        <p:txBody>
          <a:bodyPr/>
          <a:lstStyle/>
          <a:p>
            <a:pPr eaLnBrk="1" hangingPunct="1"/>
            <a:r>
              <a:rPr lang="en-US" altLang="en-US"/>
              <a:t>4D Data acquisition - setting</a:t>
            </a:r>
          </a:p>
        </p:txBody>
      </p:sp>
      <p:sp>
        <p:nvSpPr>
          <p:cNvPr id="18436" name="Rectangle 3">
            <a:extLst>
              <a:ext uri="{FF2B5EF4-FFF2-40B4-BE49-F238E27FC236}">
                <a16:creationId xmlns:a16="http://schemas.microsoft.com/office/drawing/2014/main" id="{C2808F45-0C98-DD74-F03F-672D2CB29272}"/>
              </a:ext>
            </a:extLst>
          </p:cNvPr>
          <p:cNvSpPr>
            <a:spLocks noGrp="1" noChangeArrowheads="1"/>
          </p:cNvSpPr>
          <p:nvPr>
            <p:ph type="body" idx="1"/>
          </p:nvPr>
        </p:nvSpPr>
        <p:spPr/>
        <p:txBody>
          <a:bodyPr/>
          <a:lstStyle/>
          <a:p>
            <a:pPr eaLnBrk="1" hangingPunct="1"/>
            <a:r>
              <a:rPr lang="en-US" altLang="en-US"/>
              <a:t>Synchronized static cameras </a:t>
            </a:r>
          </a:p>
          <a:p>
            <a:pPr eaLnBrk="1" hangingPunct="1"/>
            <a:r>
              <a:rPr lang="en-US" altLang="en-US"/>
              <a:t>2-16 views </a:t>
            </a:r>
          </a:p>
          <a:p>
            <a:pPr eaLnBrk="1" hangingPunct="1"/>
            <a:r>
              <a:rPr lang="en-US" altLang="en-US"/>
              <a:t>Capture rates 10-30 fps</a:t>
            </a:r>
          </a:p>
          <a:p>
            <a:pPr eaLnBrk="1" hangingPunct="1"/>
            <a:endParaRPr lang="en-US" altLang="en-US"/>
          </a:p>
          <a:p>
            <a:pPr eaLnBrk="1" hangingPunct="1"/>
            <a:endParaRPr lang="en-US" altLang="en-US"/>
          </a:p>
          <a:p>
            <a:pPr eaLnBrk="1" hangingPunct="1"/>
            <a:endParaRPr lang="en-US" altLang="en-US"/>
          </a:p>
          <a:p>
            <a:pPr eaLnBrk="1" hangingPunct="1"/>
            <a:endParaRPr lang="en-US" altLang="en-US"/>
          </a:p>
        </p:txBody>
      </p:sp>
      <p:pic>
        <p:nvPicPr>
          <p:cNvPr id="18437" name="Picture 9" descr="scanner">
            <a:extLst>
              <a:ext uri="{FF2B5EF4-FFF2-40B4-BE49-F238E27FC236}">
                <a16:creationId xmlns:a16="http://schemas.microsoft.com/office/drawing/2014/main" id="{1CFDFACD-3289-CCA6-7390-07CFB1294FEC}"/>
              </a:ext>
            </a:extLst>
          </p:cNvPr>
          <p:cNvPicPr>
            <a:picLocks noChangeAspect="1" noChangeArrowheads="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7904163" y="3733800"/>
            <a:ext cx="1025525" cy="163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8" name="f2.wmv">
            <a:hlinkClick r:id="" action="ppaction://media"/>
            <a:extLst>
              <a:ext uri="{FF2B5EF4-FFF2-40B4-BE49-F238E27FC236}">
                <a16:creationId xmlns:a16="http://schemas.microsoft.com/office/drawing/2014/main" id="{483087B6-5294-D01D-43C7-A91143A3D9F7}"/>
              </a:ext>
            </a:extLst>
          </p:cNvPr>
          <p:cNvPicPr>
            <a:picLocks noChangeAspect="1" noChangeArrowheads="1"/>
          </p:cNvPicPr>
          <p:nvPr>
            <a:videoFile r:link="rId2"/>
            <p:extLst>
              <p:ext uri="{DAA4B4D4-6D71-4841-9C94-3DE7FCFB9230}">
                <p14:media xmlns:p14="http://schemas.microsoft.com/office/powerpoint/2010/main" r:link="rId1"/>
              </p:ext>
            </p:extLst>
          </p:nvPr>
        </p:nvPicPr>
        <p:blipFill>
          <a:blip r:embed="rId7">
            <a:extLst>
              <a:ext uri="{28A0092B-C50C-407E-A947-70E740481C1C}">
                <a14:useLocalDpi xmlns:a14="http://schemas.microsoft.com/office/drawing/2010/main" val="0"/>
              </a:ext>
            </a:extLst>
          </a:blip>
          <a:srcRect/>
          <a:stretch>
            <a:fillRect/>
          </a:stretch>
        </p:blipFill>
        <p:spPr bwMode="auto">
          <a:xfrm>
            <a:off x="3124200" y="2895600"/>
            <a:ext cx="4670425" cy="311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8438"/>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18438"/>
                                        </p:tgtEl>
                                      </p:cBhvr>
                                    </p:cmd>
                                  </p:childTnLst>
                                </p:cTn>
                              </p:par>
                            </p:childTnLst>
                          </p:cTn>
                        </p:par>
                      </p:childTnLst>
                    </p:cTn>
                  </p:par>
                </p:childTnLst>
              </p:cTn>
              <p:nextCondLst>
                <p:cond evt="onClick" delay="0">
                  <p:tgtEl>
                    <p:spTgt spid="18438"/>
                  </p:tgtEl>
                </p:cond>
              </p:nextCondLst>
            </p:seq>
            <p:video>
              <p:cMediaNode vol="80000">
                <p:cTn id="7" fill="hold" display="0">
                  <p:stCondLst>
                    <p:cond delay="indefinite"/>
                  </p:stCondLst>
                </p:cTn>
                <p:tgtEl>
                  <p:spTgt spid="18438"/>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a:extLst>
              <a:ext uri="{FF2B5EF4-FFF2-40B4-BE49-F238E27FC236}">
                <a16:creationId xmlns:a16="http://schemas.microsoft.com/office/drawing/2014/main" id="{95765FF5-AB83-1BCE-4367-760294E4E945}"/>
              </a:ext>
            </a:extLst>
          </p:cNvPr>
          <p:cNvSpPr>
            <a:spLocks noGrp="1" noChangeArrowheads="1"/>
          </p:cNvSpPr>
          <p:nvPr>
            <p:ph type="body" idx="1"/>
          </p:nvPr>
        </p:nvSpPr>
        <p:spPr/>
        <p:txBody>
          <a:bodyPr/>
          <a:lstStyle/>
          <a:p>
            <a:pPr eaLnBrk="1" hangingPunct="1"/>
            <a:r>
              <a:rPr lang="en-US" altLang="en-US" u="sng"/>
              <a:t>Persistent self occlusions</a:t>
            </a:r>
          </a:p>
          <a:p>
            <a:pPr eaLnBrk="1" hangingPunct="1"/>
            <a:r>
              <a:rPr lang="en-US" altLang="en-US"/>
              <a:t>Low frame rate and resolution</a:t>
            </a:r>
          </a:p>
          <a:p>
            <a:pPr eaLnBrk="1" hangingPunct="1"/>
            <a:r>
              <a:rPr lang="en-US" altLang="en-US"/>
              <a:t>Noise</a:t>
            </a:r>
          </a:p>
          <a:p>
            <a:pPr eaLnBrk="1" hangingPunct="1"/>
            <a:endParaRPr lang="en-US" altLang="en-US"/>
          </a:p>
          <a:p>
            <a:pPr eaLnBrk="1" hangingPunct="1"/>
            <a:endParaRPr lang="en-US" altLang="en-US"/>
          </a:p>
          <a:p>
            <a:pPr eaLnBrk="1" hangingPunct="1"/>
            <a:endParaRPr lang="en-US" altLang="en-US"/>
          </a:p>
          <a:p>
            <a:pPr eaLnBrk="1" hangingPunct="1"/>
            <a:endParaRPr lang="en-US" altLang="en-US"/>
          </a:p>
        </p:txBody>
      </p:sp>
      <p:sp>
        <p:nvSpPr>
          <p:cNvPr id="20483" name="Rectangle 2">
            <a:extLst>
              <a:ext uri="{FF2B5EF4-FFF2-40B4-BE49-F238E27FC236}">
                <a16:creationId xmlns:a16="http://schemas.microsoft.com/office/drawing/2014/main" id="{43C93AD5-DA22-D901-A6E8-AF1E8789E0BB}"/>
              </a:ext>
            </a:extLst>
          </p:cNvPr>
          <p:cNvSpPr>
            <a:spLocks noGrp="1" noChangeArrowheads="1"/>
          </p:cNvSpPr>
          <p:nvPr>
            <p:ph type="title"/>
          </p:nvPr>
        </p:nvSpPr>
        <p:spPr/>
        <p:txBody>
          <a:bodyPr/>
          <a:lstStyle/>
          <a:p>
            <a:pPr eaLnBrk="1" hangingPunct="1"/>
            <a:r>
              <a:rPr lang="en-US" altLang="en-US"/>
              <a:t>4D Data acquisition - limitations</a:t>
            </a:r>
          </a:p>
        </p:txBody>
      </p:sp>
      <p:pic>
        <p:nvPicPr>
          <p:cNvPr id="20484" name="Picture 4" descr="scannerf">
            <a:extLst>
              <a:ext uri="{FF2B5EF4-FFF2-40B4-BE49-F238E27FC236}">
                <a16:creationId xmlns:a16="http://schemas.microsoft.com/office/drawing/2014/main" id="{3E5DC6F9-DA0A-BA25-D8D3-1192893859DE}"/>
              </a:ext>
            </a:extLst>
          </p:cNvPr>
          <p:cNvPicPr>
            <a:picLocks noChangeAspect="1" noChangeArrowheads="1"/>
          </p:cNvPicPr>
          <p:nvPr/>
        </p:nvPicPr>
        <p:blipFill>
          <a:blip r:embed="rId5" cstate="hqprint">
            <a:extLst>
              <a:ext uri="{28A0092B-C50C-407E-A947-70E740481C1C}">
                <a14:useLocalDpi xmlns:a14="http://schemas.microsoft.com/office/drawing/2010/main"/>
              </a:ext>
            </a:extLst>
          </a:blip>
          <a:srcRect/>
          <a:stretch>
            <a:fillRect/>
          </a:stretch>
        </p:blipFill>
        <p:spPr bwMode="auto">
          <a:xfrm>
            <a:off x="1981200" y="4419600"/>
            <a:ext cx="1025525" cy="163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5" descr="scanner">
            <a:extLst>
              <a:ext uri="{FF2B5EF4-FFF2-40B4-BE49-F238E27FC236}">
                <a16:creationId xmlns:a16="http://schemas.microsoft.com/office/drawing/2014/main" id="{C86B6AF0-61AA-A081-0380-AA991E278BB0}"/>
              </a:ext>
            </a:extLst>
          </p:cNvPr>
          <p:cNvPicPr>
            <a:picLocks noChangeAspect="1" noChangeArrowheads="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7904163" y="3733800"/>
            <a:ext cx="1025525" cy="163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f3.wmv">
            <a:hlinkClick r:id="" action="ppaction://media"/>
            <a:extLst>
              <a:ext uri="{FF2B5EF4-FFF2-40B4-BE49-F238E27FC236}">
                <a16:creationId xmlns:a16="http://schemas.microsoft.com/office/drawing/2014/main" id="{DA490D2F-10CC-9B10-0941-25AE12035487}"/>
              </a:ext>
            </a:extLst>
          </p:cNvPr>
          <p:cNvPicPr>
            <a:picLocks noChangeAspect="1" noChangeArrowheads="1"/>
          </p:cNvPicPr>
          <p:nvPr>
            <a:videoFile r:link="rId2"/>
            <p:extLst>
              <p:ext uri="{DAA4B4D4-6D71-4841-9C94-3DE7FCFB9230}">
                <p14:media xmlns:p14="http://schemas.microsoft.com/office/powerpoint/2010/main" r:link="rId1"/>
              </p:ext>
            </p:extLst>
          </p:nvPr>
        </p:nvPicPr>
        <p:blipFill>
          <a:blip r:embed="rId7">
            <a:extLst>
              <a:ext uri="{28A0092B-C50C-407E-A947-70E740481C1C}">
                <a14:useLocalDpi xmlns:a14="http://schemas.microsoft.com/office/drawing/2010/main" val="0"/>
              </a:ext>
            </a:extLst>
          </a:blip>
          <a:srcRect/>
          <a:stretch>
            <a:fillRect/>
          </a:stretch>
        </p:blipFill>
        <p:spPr bwMode="auto">
          <a:xfrm>
            <a:off x="3125788" y="2895600"/>
            <a:ext cx="4668837" cy="311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0486"/>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20486"/>
                                        </p:tgtEl>
                                      </p:cBhvr>
                                    </p:cmd>
                                  </p:childTnLst>
                                </p:cTn>
                              </p:par>
                            </p:childTnLst>
                          </p:cTn>
                        </p:par>
                      </p:childTnLst>
                    </p:cTn>
                  </p:par>
                </p:childTnLst>
              </p:cTn>
              <p:nextCondLst>
                <p:cond evt="onClick" delay="0">
                  <p:tgtEl>
                    <p:spTgt spid="20486"/>
                  </p:tgtEl>
                </p:cond>
              </p:nextCondLst>
            </p:seq>
            <p:video>
              <p:cMediaNode vol="80000">
                <p:cTn id="7" fill="hold" display="0">
                  <p:stCondLst>
                    <p:cond delay="indefinite"/>
                  </p:stCondLst>
                </p:cTn>
                <p:tgtEl>
                  <p:spTgt spid="20486"/>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4">
            <a:extLst>
              <a:ext uri="{FF2B5EF4-FFF2-40B4-BE49-F238E27FC236}">
                <a16:creationId xmlns:a16="http://schemas.microsoft.com/office/drawing/2014/main" id="{A0ECEFE4-BD46-5B76-3B85-C0E6BB3DF79C}"/>
              </a:ext>
            </a:extLst>
          </p:cNvPr>
          <p:cNvSpPr>
            <a:spLocks noChangeArrowheads="1"/>
          </p:cNvSpPr>
          <p:nvPr/>
        </p:nvSpPr>
        <p:spPr bwMode="auto">
          <a:xfrm>
            <a:off x="0" y="5156200"/>
            <a:ext cx="9144000" cy="1701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22531" name="Rectangle 2">
            <a:extLst>
              <a:ext uri="{FF2B5EF4-FFF2-40B4-BE49-F238E27FC236}">
                <a16:creationId xmlns:a16="http://schemas.microsoft.com/office/drawing/2014/main" id="{B71260B1-6E74-7D60-D6A2-A422EBEA1279}"/>
              </a:ext>
            </a:extLst>
          </p:cNvPr>
          <p:cNvSpPr>
            <a:spLocks noGrp="1" noChangeArrowheads="1"/>
          </p:cNvSpPr>
          <p:nvPr>
            <p:ph type="title"/>
          </p:nvPr>
        </p:nvSpPr>
        <p:spPr/>
        <p:txBody>
          <a:bodyPr/>
          <a:lstStyle/>
          <a:p>
            <a:pPr eaLnBrk="1" hangingPunct="1"/>
            <a:r>
              <a:rPr lang="en-US" altLang="en-US"/>
              <a:t>Motivation</a:t>
            </a:r>
          </a:p>
        </p:txBody>
      </p:sp>
      <p:sp>
        <p:nvSpPr>
          <p:cNvPr id="22532" name="Rectangle 3">
            <a:extLst>
              <a:ext uri="{FF2B5EF4-FFF2-40B4-BE49-F238E27FC236}">
                <a16:creationId xmlns:a16="http://schemas.microsoft.com/office/drawing/2014/main" id="{488AC910-0BE6-399E-BD73-B69AF689FF5E}"/>
              </a:ext>
            </a:extLst>
          </p:cNvPr>
          <p:cNvSpPr>
            <a:spLocks noGrp="1" noChangeArrowheads="1"/>
          </p:cNvSpPr>
          <p:nvPr>
            <p:ph type="body" idx="1"/>
          </p:nvPr>
        </p:nvSpPr>
        <p:spPr>
          <a:xfrm>
            <a:off x="279400" y="1600200"/>
            <a:ext cx="6488113" cy="4525963"/>
          </a:xfrm>
        </p:spPr>
        <p:txBody>
          <a:bodyPr/>
          <a:lstStyle/>
          <a:p>
            <a:pPr eaLnBrk="1" hangingPunct="1"/>
            <a:r>
              <a:rPr lang="en-US" altLang="en-US"/>
              <a:t>Volume is incompressible across time</a:t>
            </a:r>
          </a:p>
          <a:p>
            <a:pPr eaLnBrk="1" hangingPunct="1"/>
            <a:endParaRPr lang="en-US" altLang="en-US"/>
          </a:p>
          <a:p>
            <a:pPr eaLnBrk="1" hangingPunct="1"/>
            <a:r>
              <a:rPr lang="en-US" altLang="en-US"/>
              <a:t>Explicitly modeling of mass field:</a:t>
            </a:r>
          </a:p>
          <a:p>
            <a:pPr lvl="1" eaLnBrk="1" hangingPunct="1"/>
            <a:r>
              <a:rPr lang="en-US" altLang="en-US">
                <a:ea typeface="ＭＳ Ｐゴシック" panose="020B0600070205080204" pitchFamily="34" charset="-128"/>
              </a:rPr>
              <a:t>Compute inside/outside volume</a:t>
            </a:r>
          </a:p>
          <a:p>
            <a:pPr lvl="1" eaLnBrk="1" hangingPunct="1"/>
            <a:r>
              <a:rPr lang="en-US" altLang="en-US">
                <a:ea typeface="ＭＳ Ｐゴシック" panose="020B0600070205080204" pitchFamily="34" charset="-128"/>
              </a:rPr>
              <a:t>Include physical assumptions</a:t>
            </a:r>
          </a:p>
          <a:p>
            <a:pPr lvl="1" eaLnBrk="1" hangingPunct="1"/>
            <a:r>
              <a:rPr lang="en-US" altLang="en-US">
                <a:ea typeface="ＭＳ Ｐゴシック" panose="020B0600070205080204" pitchFamily="34" charset="-128"/>
              </a:rPr>
              <a:t>Object is watertight manifold</a:t>
            </a:r>
          </a:p>
          <a:p>
            <a:pPr lvl="1" eaLnBrk="1" hangingPunct="1"/>
            <a:endParaRPr lang="en-US" altLang="en-US">
              <a:ea typeface="ＭＳ Ｐゴシック" panose="020B0600070205080204" pitchFamily="34" charset="-128"/>
            </a:endParaRPr>
          </a:p>
        </p:txBody>
      </p:sp>
      <p:pic>
        <p:nvPicPr>
          <p:cNvPr id="22533" name="Picture 27" descr="fork_flow">
            <a:extLst>
              <a:ext uri="{FF2B5EF4-FFF2-40B4-BE49-F238E27FC236}">
                <a16:creationId xmlns:a16="http://schemas.microsoft.com/office/drawing/2014/main" id="{84BC8F0E-0372-64B1-A41D-9A5CB228E24C}"/>
              </a:ext>
            </a:extLst>
          </p:cNvPr>
          <p:cNvPicPr>
            <a:picLocks noChangeAspect="1" noChangeArrowheads="1"/>
          </p:cNvPicPr>
          <p:nvPr/>
        </p:nvPicPr>
        <p:blipFill>
          <a:blip r:embed="rId3" cstate="hqprint">
            <a:extLst>
              <a:ext uri="{28A0092B-C50C-407E-A947-70E740481C1C}">
                <a14:useLocalDpi xmlns:a14="http://schemas.microsoft.com/office/drawing/2010/main"/>
              </a:ext>
            </a:extLst>
          </a:blip>
          <a:srcRect/>
          <a:stretch>
            <a:fillRect/>
          </a:stretch>
        </p:blipFill>
        <p:spPr bwMode="auto">
          <a:xfrm>
            <a:off x="6945313" y="1417638"/>
            <a:ext cx="2198687" cy="544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534" name="Group 43">
            <a:extLst>
              <a:ext uri="{FF2B5EF4-FFF2-40B4-BE49-F238E27FC236}">
                <a16:creationId xmlns:a16="http://schemas.microsoft.com/office/drawing/2014/main" id="{3F850B91-6522-ACA5-E0BB-68D3144D675F}"/>
              </a:ext>
            </a:extLst>
          </p:cNvPr>
          <p:cNvGrpSpPr>
            <a:grpSpLocks/>
          </p:cNvGrpSpPr>
          <p:nvPr/>
        </p:nvGrpSpPr>
        <p:grpSpPr bwMode="auto">
          <a:xfrm>
            <a:off x="3275013" y="4630738"/>
            <a:ext cx="2160587" cy="2087562"/>
            <a:chOff x="2770" y="2992"/>
            <a:chExt cx="1361" cy="1315"/>
          </a:xfrm>
        </p:grpSpPr>
        <p:sp>
          <p:nvSpPr>
            <p:cNvPr id="22535" name="Text Box 30">
              <a:extLst>
                <a:ext uri="{FF2B5EF4-FFF2-40B4-BE49-F238E27FC236}">
                  <a16:creationId xmlns:a16="http://schemas.microsoft.com/office/drawing/2014/main" id="{64A2B42A-3F1B-E5C1-EA03-80BDD7ACF5A2}"/>
                </a:ext>
              </a:extLst>
            </p:cNvPr>
            <p:cNvSpPr txBox="1">
              <a:spLocks noChangeArrowheads="1"/>
            </p:cNvSpPr>
            <p:nvPr/>
          </p:nvSpPr>
          <p:spPr bwMode="auto">
            <a:xfrm>
              <a:off x="3328" y="4019"/>
              <a:ext cx="53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defTabSz="914400" eaLnBrk="1" hangingPunct="1">
                <a:spcBef>
                  <a:spcPct val="50000"/>
                </a:spcBef>
              </a:pPr>
              <a:r>
                <a:rPr lang="en-US" altLang="en-US"/>
                <a:t>2D</a:t>
              </a:r>
            </a:p>
          </p:txBody>
        </p:sp>
        <p:grpSp>
          <p:nvGrpSpPr>
            <p:cNvPr id="22536" name="Group 34">
              <a:extLst>
                <a:ext uri="{FF2B5EF4-FFF2-40B4-BE49-F238E27FC236}">
                  <a16:creationId xmlns:a16="http://schemas.microsoft.com/office/drawing/2014/main" id="{D076102A-E6F8-592F-2DD9-0304B9AFDE30}"/>
                </a:ext>
              </a:extLst>
            </p:cNvPr>
            <p:cNvGrpSpPr>
              <a:grpSpLocks/>
            </p:cNvGrpSpPr>
            <p:nvPr/>
          </p:nvGrpSpPr>
          <p:grpSpPr bwMode="auto">
            <a:xfrm>
              <a:off x="3018" y="2992"/>
              <a:ext cx="1046" cy="1024"/>
              <a:chOff x="3440" y="3352"/>
              <a:chExt cx="776" cy="760"/>
            </a:xfrm>
          </p:grpSpPr>
          <p:sp>
            <p:nvSpPr>
              <p:cNvPr id="22542" name="Line 31">
                <a:extLst>
                  <a:ext uri="{FF2B5EF4-FFF2-40B4-BE49-F238E27FC236}">
                    <a16:creationId xmlns:a16="http://schemas.microsoft.com/office/drawing/2014/main" id="{E41C14B2-E942-A15E-679C-245F98C53EBE}"/>
                  </a:ext>
                </a:extLst>
              </p:cNvPr>
              <p:cNvSpPr>
                <a:spLocks noChangeShapeType="1"/>
              </p:cNvSpPr>
              <p:nvPr/>
            </p:nvSpPr>
            <p:spPr bwMode="auto">
              <a:xfrm>
                <a:off x="3440" y="3352"/>
                <a:ext cx="0" cy="752"/>
              </a:xfrm>
              <a:prstGeom prst="line">
                <a:avLst/>
              </a:prstGeom>
              <a:noFill/>
              <a:ln w="38100">
                <a:solidFill>
                  <a:schemeClr val="tx1"/>
                </a:solidFill>
                <a:round/>
                <a:headEnd type="arrow" w="med" len="med"/>
                <a:tailEnd type="oval" w="med" len="med"/>
              </a:ln>
              <a:extLst>
                <a:ext uri="{909E8E84-426E-40DD-AFC4-6F175D3DCCD1}">
                  <a14:hiddenFill xmlns:a14="http://schemas.microsoft.com/office/drawing/2010/main">
                    <a:noFill/>
                  </a14:hiddenFill>
                </a:ext>
              </a:extLst>
            </p:spPr>
            <p:txBody>
              <a:bodyPr/>
              <a:lstStyle/>
              <a:p>
                <a:endParaRPr lang="en-US"/>
              </a:p>
            </p:txBody>
          </p:sp>
          <p:sp>
            <p:nvSpPr>
              <p:cNvPr id="22543" name="Line 32">
                <a:extLst>
                  <a:ext uri="{FF2B5EF4-FFF2-40B4-BE49-F238E27FC236}">
                    <a16:creationId xmlns:a16="http://schemas.microsoft.com/office/drawing/2014/main" id="{7330E42A-E291-F7A5-89D1-0429F51AC0FC}"/>
                  </a:ext>
                </a:extLst>
              </p:cNvPr>
              <p:cNvSpPr>
                <a:spLocks noChangeShapeType="1"/>
              </p:cNvSpPr>
              <p:nvPr/>
            </p:nvSpPr>
            <p:spPr bwMode="auto">
              <a:xfrm flipH="1" flipV="1">
                <a:off x="3441" y="4105"/>
                <a:ext cx="775" cy="7"/>
              </a:xfrm>
              <a:prstGeom prst="line">
                <a:avLst/>
              </a:prstGeom>
              <a:noFill/>
              <a:ln w="38100">
                <a:solidFill>
                  <a:schemeClr val="tx1"/>
                </a:solidFill>
                <a:round/>
                <a:headEnd type="arrow" w="med" len="med"/>
                <a:tailEnd type="oval" w="med" len="med"/>
              </a:ln>
              <a:extLst>
                <a:ext uri="{909E8E84-426E-40DD-AFC4-6F175D3DCCD1}">
                  <a14:hiddenFill xmlns:a14="http://schemas.microsoft.com/office/drawing/2010/main">
                    <a:noFill/>
                  </a14:hiddenFill>
                </a:ext>
              </a:extLst>
            </p:spPr>
            <p:txBody>
              <a:bodyPr/>
              <a:lstStyle/>
              <a:p>
                <a:endParaRPr lang="en-US"/>
              </a:p>
            </p:txBody>
          </p:sp>
        </p:grpSp>
        <p:sp>
          <p:nvSpPr>
            <p:cNvPr id="22537" name="Text Box 33">
              <a:extLst>
                <a:ext uri="{FF2B5EF4-FFF2-40B4-BE49-F238E27FC236}">
                  <a16:creationId xmlns:a16="http://schemas.microsoft.com/office/drawing/2014/main" id="{97FA7FA2-8A6C-54EA-2428-4A09664DD7F1}"/>
                </a:ext>
              </a:extLst>
            </p:cNvPr>
            <p:cNvSpPr txBox="1">
              <a:spLocks noChangeArrowheads="1"/>
            </p:cNvSpPr>
            <p:nvPr/>
          </p:nvSpPr>
          <p:spPr bwMode="auto">
            <a:xfrm rot="-5400000">
              <a:off x="2645" y="3336"/>
              <a:ext cx="48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defTabSz="914400" eaLnBrk="1" hangingPunct="1">
                <a:spcBef>
                  <a:spcPct val="50000"/>
                </a:spcBef>
              </a:pPr>
              <a:r>
                <a:rPr lang="en-US" altLang="en-US" sz="1800"/>
                <a:t>time</a:t>
              </a:r>
            </a:p>
          </p:txBody>
        </p:sp>
        <p:sp>
          <p:nvSpPr>
            <p:cNvPr id="22538" name="Rectangle 36">
              <a:extLst>
                <a:ext uri="{FF2B5EF4-FFF2-40B4-BE49-F238E27FC236}">
                  <a16:creationId xmlns:a16="http://schemas.microsoft.com/office/drawing/2014/main" id="{3E303510-7A10-5D18-78BC-A47828CCE5C9}"/>
                </a:ext>
              </a:extLst>
            </p:cNvPr>
            <p:cNvSpPr>
              <a:spLocks noChangeArrowheads="1"/>
            </p:cNvSpPr>
            <p:nvPr/>
          </p:nvSpPr>
          <p:spPr bwMode="auto">
            <a:xfrm rot="5400000">
              <a:off x="3941" y="3205"/>
              <a:ext cx="188" cy="192"/>
            </a:xfrm>
            <a:prstGeom prst="rect">
              <a:avLst/>
            </a:prstGeom>
            <a:solidFill>
              <a:srgbClr val="FF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22539" name="Rectangle 37">
              <a:extLst>
                <a:ext uri="{FF2B5EF4-FFF2-40B4-BE49-F238E27FC236}">
                  <a16:creationId xmlns:a16="http://schemas.microsoft.com/office/drawing/2014/main" id="{FF978B76-D04A-1A6C-7437-5AF20D87CFF4}"/>
                </a:ext>
              </a:extLst>
            </p:cNvPr>
            <p:cNvSpPr>
              <a:spLocks noChangeArrowheads="1"/>
            </p:cNvSpPr>
            <p:nvPr/>
          </p:nvSpPr>
          <p:spPr bwMode="auto">
            <a:xfrm rot="5400000">
              <a:off x="3941" y="3393"/>
              <a:ext cx="188" cy="192"/>
            </a:xfrm>
            <a:prstGeom prst="rect">
              <a:avLst/>
            </a:prstGeom>
            <a:solidFill>
              <a:srgbClr val="0000FF"/>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22540" name="Rectangle 38">
              <a:extLst>
                <a:ext uri="{FF2B5EF4-FFF2-40B4-BE49-F238E27FC236}">
                  <a16:creationId xmlns:a16="http://schemas.microsoft.com/office/drawing/2014/main" id="{1A217DCE-CC5A-CD18-3C54-9B379AE7B2A7}"/>
                </a:ext>
              </a:extLst>
            </p:cNvPr>
            <p:cNvSpPr>
              <a:spLocks noChangeArrowheads="1"/>
            </p:cNvSpPr>
            <p:nvPr/>
          </p:nvSpPr>
          <p:spPr bwMode="auto">
            <a:xfrm rot="5400000">
              <a:off x="3941" y="3575"/>
              <a:ext cx="188" cy="192"/>
            </a:xfrm>
            <a:prstGeom prst="rect">
              <a:avLst/>
            </a:prstGeom>
            <a:solidFill>
              <a:schemeClr val="bg2"/>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22541" name="Text Box 40">
              <a:extLst>
                <a:ext uri="{FF2B5EF4-FFF2-40B4-BE49-F238E27FC236}">
                  <a16:creationId xmlns:a16="http://schemas.microsoft.com/office/drawing/2014/main" id="{BB00195F-9366-8362-0C8E-368F62CB8897}"/>
                </a:ext>
              </a:extLst>
            </p:cNvPr>
            <p:cNvSpPr txBox="1">
              <a:spLocks noChangeArrowheads="1"/>
            </p:cNvSpPr>
            <p:nvPr/>
          </p:nvSpPr>
          <p:spPr bwMode="auto">
            <a:xfrm>
              <a:off x="3162" y="3347"/>
              <a:ext cx="77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1800"/>
                <a:t>mass field</a:t>
              </a: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0D05DFEB-62A6-130F-6C66-D87ECEDC0F0C}"/>
              </a:ext>
            </a:extLst>
          </p:cNvPr>
          <p:cNvSpPr>
            <a:spLocks noChangeArrowheads="1"/>
          </p:cNvSpPr>
          <p:nvPr/>
        </p:nvSpPr>
        <p:spPr bwMode="auto">
          <a:xfrm>
            <a:off x="0" y="5156200"/>
            <a:ext cx="9144000" cy="1701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pic>
        <p:nvPicPr>
          <p:cNvPr id="24579" name="Picture 6" descr="Untitled-2">
            <a:extLst>
              <a:ext uri="{FF2B5EF4-FFF2-40B4-BE49-F238E27FC236}">
                <a16:creationId xmlns:a16="http://schemas.microsoft.com/office/drawing/2014/main" id="{63C4D6A3-6459-0E75-259C-E5A7D1F54476}"/>
              </a:ext>
            </a:extLst>
          </p:cNvPr>
          <p:cNvPicPr>
            <a:picLocks noChangeAspect="1" noChangeArrowheads="1"/>
          </p:cNvPicPr>
          <p:nvPr/>
        </p:nvPicPr>
        <p:blipFill>
          <a:blip r:embed="rId3" cstate="hq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829050" y="3173413"/>
            <a:ext cx="2627313" cy="3605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Rectangle 2">
            <a:extLst>
              <a:ext uri="{FF2B5EF4-FFF2-40B4-BE49-F238E27FC236}">
                <a16:creationId xmlns:a16="http://schemas.microsoft.com/office/drawing/2014/main" id="{2EAD65E5-1F79-93CD-0F75-3A197980AF7F}"/>
              </a:ext>
            </a:extLst>
          </p:cNvPr>
          <p:cNvSpPr>
            <a:spLocks noGrp="1" noChangeArrowheads="1"/>
          </p:cNvSpPr>
          <p:nvPr>
            <p:ph type="title"/>
          </p:nvPr>
        </p:nvSpPr>
        <p:spPr/>
        <p:txBody>
          <a:bodyPr/>
          <a:lstStyle/>
          <a:p>
            <a:pPr eaLnBrk="1" hangingPunct="1"/>
            <a:r>
              <a:rPr lang="en-US" altLang="en-US"/>
              <a:t>Contribution</a:t>
            </a:r>
          </a:p>
        </p:txBody>
      </p:sp>
      <p:sp>
        <p:nvSpPr>
          <p:cNvPr id="24581" name="Rectangle 3">
            <a:extLst>
              <a:ext uri="{FF2B5EF4-FFF2-40B4-BE49-F238E27FC236}">
                <a16:creationId xmlns:a16="http://schemas.microsoft.com/office/drawing/2014/main" id="{15A10FB1-9719-40AB-92ED-6A72EEAFA97D}"/>
              </a:ext>
            </a:extLst>
          </p:cNvPr>
          <p:cNvSpPr>
            <a:spLocks noGrp="1" noChangeArrowheads="1"/>
          </p:cNvSpPr>
          <p:nvPr>
            <p:ph type="body" idx="1"/>
          </p:nvPr>
        </p:nvSpPr>
        <p:spPr>
          <a:xfrm>
            <a:off x="457200" y="1549400"/>
            <a:ext cx="8382000" cy="2146300"/>
          </a:xfrm>
        </p:spPr>
        <p:txBody>
          <a:bodyPr/>
          <a:lstStyle/>
          <a:p>
            <a:pPr eaLnBrk="1" hangingPunct="1"/>
            <a:r>
              <a:rPr lang="en-US" altLang="en-US"/>
              <a:t>Incompressible mass flow 4D reconstruction</a:t>
            </a:r>
          </a:p>
          <a:p>
            <a:pPr lvl="1" eaLnBrk="1" hangingPunct="1"/>
            <a:r>
              <a:rPr lang="en-US" altLang="en-US">
                <a:ea typeface="ＭＳ Ｐゴシック" panose="020B0600070205080204" pitchFamily="34" charset="-128"/>
              </a:rPr>
              <a:t>Global system considers all frames simultaneously</a:t>
            </a:r>
          </a:p>
          <a:p>
            <a:pPr lvl="1" eaLnBrk="1" hangingPunct="1"/>
            <a:r>
              <a:rPr lang="en-US" altLang="en-US">
                <a:ea typeface="ＭＳ Ｐゴシック" panose="020B0600070205080204" pitchFamily="34" charset="-128"/>
              </a:rPr>
              <a:t>Simple formulation on a grid</a:t>
            </a:r>
          </a:p>
          <a:p>
            <a:pPr eaLnBrk="1" hangingPunct="1"/>
            <a:r>
              <a:rPr lang="en-US" altLang="en-US"/>
              <a:t>General un-constrained deformations</a:t>
            </a:r>
          </a:p>
        </p:txBody>
      </p:sp>
      <p:sp>
        <p:nvSpPr>
          <p:cNvPr id="24582" name="Line 57">
            <a:extLst>
              <a:ext uri="{FF2B5EF4-FFF2-40B4-BE49-F238E27FC236}">
                <a16:creationId xmlns:a16="http://schemas.microsoft.com/office/drawing/2014/main" id="{BC368247-EB11-E541-1204-CCC05D656D6E}"/>
              </a:ext>
            </a:extLst>
          </p:cNvPr>
          <p:cNvSpPr>
            <a:spLocks noChangeShapeType="1"/>
          </p:cNvSpPr>
          <p:nvPr/>
        </p:nvSpPr>
        <p:spPr bwMode="auto">
          <a:xfrm flipH="1" flipV="1">
            <a:off x="368300" y="5181600"/>
            <a:ext cx="1030288" cy="1017588"/>
          </a:xfrm>
          <a:prstGeom prst="line">
            <a:avLst/>
          </a:prstGeom>
          <a:noFill/>
          <a:ln w="38100">
            <a:solidFill>
              <a:schemeClr val="tx1"/>
            </a:solidFill>
            <a:round/>
            <a:headEnd type="arrow" w="med" len="med"/>
            <a:tailEnd/>
          </a:ln>
          <a:extLst>
            <a:ext uri="{909E8E84-426E-40DD-AFC4-6F175D3DCCD1}">
              <a14:hiddenFill xmlns:a14="http://schemas.microsoft.com/office/drawing/2010/main">
                <a:noFill/>
              </a14:hiddenFill>
            </a:ext>
          </a:extLst>
        </p:spPr>
        <p:txBody>
          <a:bodyPr/>
          <a:lstStyle/>
          <a:p>
            <a:endParaRPr lang="en-US"/>
          </a:p>
        </p:txBody>
      </p:sp>
      <p:sp>
        <p:nvSpPr>
          <p:cNvPr id="24583" name="Text Box 58">
            <a:extLst>
              <a:ext uri="{FF2B5EF4-FFF2-40B4-BE49-F238E27FC236}">
                <a16:creationId xmlns:a16="http://schemas.microsoft.com/office/drawing/2014/main" id="{405F463A-BDB2-07DC-204A-869E99B4CC85}"/>
              </a:ext>
            </a:extLst>
          </p:cNvPr>
          <p:cNvSpPr txBox="1">
            <a:spLocks noChangeArrowheads="1"/>
          </p:cNvSpPr>
          <p:nvPr/>
        </p:nvSpPr>
        <p:spPr bwMode="auto">
          <a:xfrm>
            <a:off x="139700" y="5667375"/>
            <a:ext cx="939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1800"/>
              <a:t>time</a:t>
            </a:r>
          </a:p>
        </p:txBody>
      </p:sp>
      <p:grpSp>
        <p:nvGrpSpPr>
          <p:cNvPr id="24584" name="Group 156">
            <a:extLst>
              <a:ext uri="{FF2B5EF4-FFF2-40B4-BE49-F238E27FC236}">
                <a16:creationId xmlns:a16="http://schemas.microsoft.com/office/drawing/2014/main" id="{1EF23B6F-5B1C-1057-BFB7-CBDF549E32BC}"/>
              </a:ext>
            </a:extLst>
          </p:cNvPr>
          <p:cNvGrpSpPr>
            <a:grpSpLocks/>
          </p:cNvGrpSpPr>
          <p:nvPr/>
        </p:nvGrpSpPr>
        <p:grpSpPr bwMode="auto">
          <a:xfrm>
            <a:off x="601663" y="3903663"/>
            <a:ext cx="3284537" cy="2836862"/>
            <a:chOff x="451" y="2299"/>
            <a:chExt cx="2069" cy="1787"/>
          </a:xfrm>
        </p:grpSpPr>
        <p:grpSp>
          <p:nvGrpSpPr>
            <p:cNvPr id="24585" name="Group 157">
              <a:extLst>
                <a:ext uri="{FF2B5EF4-FFF2-40B4-BE49-F238E27FC236}">
                  <a16:creationId xmlns:a16="http://schemas.microsoft.com/office/drawing/2014/main" id="{B5AC0320-AEE4-FCDC-E597-FDB69B998A36}"/>
                </a:ext>
              </a:extLst>
            </p:cNvPr>
            <p:cNvGrpSpPr>
              <a:grpSpLocks/>
            </p:cNvGrpSpPr>
            <p:nvPr/>
          </p:nvGrpSpPr>
          <p:grpSpPr bwMode="auto">
            <a:xfrm>
              <a:off x="451" y="2299"/>
              <a:ext cx="560" cy="560"/>
              <a:chOff x="711" y="2307"/>
              <a:chExt cx="560" cy="560"/>
            </a:xfrm>
          </p:grpSpPr>
          <p:grpSp>
            <p:nvGrpSpPr>
              <p:cNvPr id="24634" name="Group 158">
                <a:extLst>
                  <a:ext uri="{FF2B5EF4-FFF2-40B4-BE49-F238E27FC236}">
                    <a16:creationId xmlns:a16="http://schemas.microsoft.com/office/drawing/2014/main" id="{C48C9408-07A8-7D0C-CA1F-FD40AD8AE1BB}"/>
                  </a:ext>
                </a:extLst>
              </p:cNvPr>
              <p:cNvGrpSpPr>
                <a:grpSpLocks/>
              </p:cNvGrpSpPr>
              <p:nvPr/>
            </p:nvGrpSpPr>
            <p:grpSpPr bwMode="auto">
              <a:xfrm>
                <a:off x="813" y="2409"/>
                <a:ext cx="458" cy="458"/>
                <a:chOff x="592" y="2200"/>
                <a:chExt cx="622" cy="622"/>
              </a:xfrm>
            </p:grpSpPr>
            <p:sp>
              <p:nvSpPr>
                <p:cNvPr id="24640" name="Rectangle 159">
                  <a:extLst>
                    <a:ext uri="{FF2B5EF4-FFF2-40B4-BE49-F238E27FC236}">
                      <a16:creationId xmlns:a16="http://schemas.microsoft.com/office/drawing/2014/main" id="{FC6BB248-8AF3-38FA-C6FB-31BD9F333E70}"/>
                    </a:ext>
                  </a:extLst>
                </p:cNvPr>
                <p:cNvSpPr>
                  <a:spLocks noChangeArrowheads="1"/>
                </p:cNvSpPr>
                <p:nvPr/>
              </p:nvSpPr>
              <p:spPr bwMode="auto">
                <a:xfrm>
                  <a:off x="592" y="2511"/>
                  <a:ext cx="311" cy="311"/>
                </a:xfrm>
                <a:prstGeom prst="rect">
                  <a:avLst/>
                </a:prstGeom>
                <a:noFill/>
                <a:ln w="9525">
                  <a:solidFill>
                    <a:schemeClr val="tx1"/>
                  </a:solidFill>
                  <a:miter lim="800000"/>
                  <a:headEnd/>
                  <a:tailEnd/>
                </a:ln>
                <a:scene3d>
                  <a:camera prst="legacyObliqueTopLeft"/>
                  <a:lightRig rig="legacyFlat3" dir="b"/>
                </a:scene3d>
                <a:sp3d extrusionH="430200" prstMaterial="legacyWireframe">
                  <a:bevelT w="13500" h="13500" prst="angle"/>
                  <a:bevelB w="13500" h="13500" prst="angle"/>
                  <a:extrusionClr>
                    <a:schemeClr val="tx1"/>
                  </a:extrusionClr>
                  <a:contourClr>
                    <a:schemeClr val="tx1"/>
                  </a:contourClr>
                </a:sp3d>
                <a:extLst>
                  <a:ext uri="{909E8E84-426E-40DD-AFC4-6F175D3DCCD1}">
                    <a14:hiddenFill xmlns:a14="http://schemas.microsoft.com/office/drawing/2010/main">
                      <a:solidFill>
                        <a:srgbClr val="FFFFFF"/>
                      </a:solidFill>
                    </a14:hiddenFill>
                  </a:ext>
                </a:extLst>
              </p:spPr>
              <p:txBody>
                <a:bodyPr wrap="none" anchor="ctr">
                  <a:flatTx/>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24641" name="Rectangle 160">
                  <a:extLst>
                    <a:ext uri="{FF2B5EF4-FFF2-40B4-BE49-F238E27FC236}">
                      <a16:creationId xmlns:a16="http://schemas.microsoft.com/office/drawing/2014/main" id="{C85C5B0C-2D54-D981-BC61-04A69E2E02C4}"/>
                    </a:ext>
                  </a:extLst>
                </p:cNvPr>
                <p:cNvSpPr>
                  <a:spLocks noChangeArrowheads="1"/>
                </p:cNvSpPr>
                <p:nvPr/>
              </p:nvSpPr>
              <p:spPr bwMode="auto">
                <a:xfrm>
                  <a:off x="903" y="2511"/>
                  <a:ext cx="311" cy="311"/>
                </a:xfrm>
                <a:prstGeom prst="rect">
                  <a:avLst/>
                </a:prstGeom>
                <a:noFill/>
                <a:ln w="9525">
                  <a:solidFill>
                    <a:schemeClr val="tx1"/>
                  </a:solidFill>
                  <a:miter lim="800000"/>
                  <a:headEnd/>
                  <a:tailEnd/>
                </a:ln>
                <a:scene3d>
                  <a:camera prst="legacyObliqueTopLeft"/>
                  <a:lightRig rig="legacyFlat3" dir="b"/>
                </a:scene3d>
                <a:sp3d extrusionH="430200" prstMaterial="legacyWireframe">
                  <a:bevelT w="13500" h="13500" prst="angle"/>
                  <a:bevelB w="13500" h="13500" prst="angle"/>
                  <a:extrusionClr>
                    <a:schemeClr val="tx1"/>
                  </a:extrusionClr>
                  <a:contourClr>
                    <a:schemeClr val="tx1"/>
                  </a:contourClr>
                </a:sp3d>
                <a:extLst>
                  <a:ext uri="{909E8E84-426E-40DD-AFC4-6F175D3DCCD1}">
                    <a14:hiddenFill xmlns:a14="http://schemas.microsoft.com/office/drawing/2010/main">
                      <a:solidFill>
                        <a:srgbClr val="FFFFFF"/>
                      </a:solidFill>
                    </a14:hiddenFill>
                  </a:ext>
                </a:extLst>
              </p:spPr>
              <p:txBody>
                <a:bodyPr wrap="none" anchor="ctr">
                  <a:flatTx/>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24642" name="Rectangle 161">
                  <a:extLst>
                    <a:ext uri="{FF2B5EF4-FFF2-40B4-BE49-F238E27FC236}">
                      <a16:creationId xmlns:a16="http://schemas.microsoft.com/office/drawing/2014/main" id="{152BC40A-2A20-5ACA-0AEE-B8E89322BE51}"/>
                    </a:ext>
                  </a:extLst>
                </p:cNvPr>
                <p:cNvSpPr>
                  <a:spLocks noChangeArrowheads="1"/>
                </p:cNvSpPr>
                <p:nvPr/>
              </p:nvSpPr>
              <p:spPr bwMode="auto">
                <a:xfrm>
                  <a:off x="592" y="2200"/>
                  <a:ext cx="311" cy="311"/>
                </a:xfrm>
                <a:prstGeom prst="rect">
                  <a:avLst/>
                </a:prstGeom>
                <a:noFill/>
                <a:ln w="9525">
                  <a:solidFill>
                    <a:schemeClr val="tx1"/>
                  </a:solidFill>
                  <a:miter lim="800000"/>
                  <a:headEnd/>
                  <a:tailEnd/>
                </a:ln>
                <a:scene3d>
                  <a:camera prst="legacyObliqueTopLeft"/>
                  <a:lightRig rig="legacyFlat3" dir="b"/>
                </a:scene3d>
                <a:sp3d extrusionH="430200" prstMaterial="legacyWireframe">
                  <a:bevelT w="13500" h="13500" prst="angle"/>
                  <a:bevelB w="13500" h="13500" prst="angle"/>
                  <a:extrusionClr>
                    <a:schemeClr val="tx1"/>
                  </a:extrusionClr>
                  <a:contourClr>
                    <a:schemeClr val="tx1"/>
                  </a:contourClr>
                </a:sp3d>
                <a:extLst>
                  <a:ext uri="{909E8E84-426E-40DD-AFC4-6F175D3DCCD1}">
                    <a14:hiddenFill xmlns:a14="http://schemas.microsoft.com/office/drawing/2010/main">
                      <a:solidFill>
                        <a:srgbClr val="FFFFFF"/>
                      </a:solidFill>
                    </a14:hiddenFill>
                  </a:ext>
                </a:extLst>
              </p:spPr>
              <p:txBody>
                <a:bodyPr wrap="none" anchor="ctr">
                  <a:flatTx/>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24643" name="Rectangle 162">
                  <a:extLst>
                    <a:ext uri="{FF2B5EF4-FFF2-40B4-BE49-F238E27FC236}">
                      <a16:creationId xmlns:a16="http://schemas.microsoft.com/office/drawing/2014/main" id="{72FD2016-CC0B-02E2-1F59-43B5D075F03C}"/>
                    </a:ext>
                  </a:extLst>
                </p:cNvPr>
                <p:cNvSpPr>
                  <a:spLocks noChangeArrowheads="1"/>
                </p:cNvSpPr>
                <p:nvPr/>
              </p:nvSpPr>
              <p:spPr bwMode="auto">
                <a:xfrm>
                  <a:off x="903" y="2200"/>
                  <a:ext cx="311" cy="311"/>
                </a:xfrm>
                <a:prstGeom prst="rect">
                  <a:avLst/>
                </a:prstGeom>
                <a:noFill/>
                <a:ln w="9525">
                  <a:solidFill>
                    <a:schemeClr val="tx1"/>
                  </a:solidFill>
                  <a:miter lim="800000"/>
                  <a:headEnd/>
                  <a:tailEnd/>
                </a:ln>
                <a:scene3d>
                  <a:camera prst="legacyObliqueTopLeft"/>
                  <a:lightRig rig="legacyFlat3" dir="b"/>
                </a:scene3d>
                <a:sp3d extrusionH="430200" prstMaterial="legacyWireframe">
                  <a:bevelT w="13500" h="13500" prst="angle"/>
                  <a:bevelB w="13500" h="13500" prst="angle"/>
                  <a:extrusionClr>
                    <a:schemeClr val="tx1"/>
                  </a:extrusionClr>
                  <a:contourClr>
                    <a:schemeClr val="tx1"/>
                  </a:contourClr>
                </a:sp3d>
                <a:extLst>
                  <a:ext uri="{909E8E84-426E-40DD-AFC4-6F175D3DCCD1}">
                    <a14:hiddenFill xmlns:a14="http://schemas.microsoft.com/office/drawing/2010/main">
                      <a:solidFill>
                        <a:srgbClr val="FFFFFF"/>
                      </a:solidFill>
                    </a14:hiddenFill>
                  </a:ext>
                </a:extLst>
              </p:spPr>
              <p:txBody>
                <a:bodyPr wrap="none" anchor="ctr">
                  <a:flatTx/>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grpSp>
          <p:grpSp>
            <p:nvGrpSpPr>
              <p:cNvPr id="24635" name="Group 163">
                <a:extLst>
                  <a:ext uri="{FF2B5EF4-FFF2-40B4-BE49-F238E27FC236}">
                    <a16:creationId xmlns:a16="http://schemas.microsoft.com/office/drawing/2014/main" id="{5DD19204-1F06-CA1F-7964-1E4C16232BAE}"/>
                  </a:ext>
                </a:extLst>
              </p:cNvPr>
              <p:cNvGrpSpPr>
                <a:grpSpLocks/>
              </p:cNvGrpSpPr>
              <p:nvPr/>
            </p:nvGrpSpPr>
            <p:grpSpPr bwMode="auto">
              <a:xfrm>
                <a:off x="711" y="2307"/>
                <a:ext cx="458" cy="458"/>
                <a:chOff x="592" y="2200"/>
                <a:chExt cx="622" cy="622"/>
              </a:xfrm>
            </p:grpSpPr>
            <p:sp>
              <p:nvSpPr>
                <p:cNvPr id="24636" name="Rectangle 164">
                  <a:extLst>
                    <a:ext uri="{FF2B5EF4-FFF2-40B4-BE49-F238E27FC236}">
                      <a16:creationId xmlns:a16="http://schemas.microsoft.com/office/drawing/2014/main" id="{58C00EB0-A7DC-BA9A-2FC3-9A386A3430E8}"/>
                    </a:ext>
                  </a:extLst>
                </p:cNvPr>
                <p:cNvSpPr>
                  <a:spLocks noChangeArrowheads="1"/>
                </p:cNvSpPr>
                <p:nvPr/>
              </p:nvSpPr>
              <p:spPr bwMode="auto">
                <a:xfrm>
                  <a:off x="592" y="2511"/>
                  <a:ext cx="311" cy="311"/>
                </a:xfrm>
                <a:prstGeom prst="rect">
                  <a:avLst/>
                </a:prstGeom>
                <a:noFill/>
                <a:ln w="9525">
                  <a:solidFill>
                    <a:schemeClr val="tx1"/>
                  </a:solidFill>
                  <a:miter lim="800000"/>
                  <a:headEnd/>
                  <a:tailEnd/>
                </a:ln>
                <a:scene3d>
                  <a:camera prst="legacyObliqueTopLeft"/>
                  <a:lightRig rig="legacyFlat3" dir="b"/>
                </a:scene3d>
                <a:sp3d extrusionH="430200" prstMaterial="legacyWireframe">
                  <a:bevelT w="13500" h="13500" prst="angle"/>
                  <a:bevelB w="13500" h="13500" prst="angle"/>
                  <a:extrusionClr>
                    <a:schemeClr val="tx1"/>
                  </a:extrusionClr>
                  <a:contourClr>
                    <a:schemeClr val="tx1"/>
                  </a:contourClr>
                </a:sp3d>
                <a:extLst>
                  <a:ext uri="{909E8E84-426E-40DD-AFC4-6F175D3DCCD1}">
                    <a14:hiddenFill xmlns:a14="http://schemas.microsoft.com/office/drawing/2010/main">
                      <a:solidFill>
                        <a:srgbClr val="FFFFFF"/>
                      </a:solidFill>
                    </a14:hiddenFill>
                  </a:ext>
                </a:extLst>
              </p:spPr>
              <p:txBody>
                <a:bodyPr wrap="none" anchor="ctr">
                  <a:flatTx/>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24637" name="Rectangle 165">
                  <a:extLst>
                    <a:ext uri="{FF2B5EF4-FFF2-40B4-BE49-F238E27FC236}">
                      <a16:creationId xmlns:a16="http://schemas.microsoft.com/office/drawing/2014/main" id="{E95488AC-3C9B-7B89-9AD7-D56B9D9994AA}"/>
                    </a:ext>
                  </a:extLst>
                </p:cNvPr>
                <p:cNvSpPr>
                  <a:spLocks noChangeArrowheads="1"/>
                </p:cNvSpPr>
                <p:nvPr/>
              </p:nvSpPr>
              <p:spPr bwMode="auto">
                <a:xfrm>
                  <a:off x="903" y="2511"/>
                  <a:ext cx="311" cy="311"/>
                </a:xfrm>
                <a:prstGeom prst="rect">
                  <a:avLst/>
                </a:prstGeom>
                <a:noFill/>
                <a:ln w="9525">
                  <a:solidFill>
                    <a:schemeClr val="tx1"/>
                  </a:solidFill>
                  <a:miter lim="800000"/>
                  <a:headEnd/>
                  <a:tailEnd/>
                </a:ln>
                <a:scene3d>
                  <a:camera prst="legacyObliqueTopLeft"/>
                  <a:lightRig rig="legacyFlat3" dir="b"/>
                </a:scene3d>
                <a:sp3d extrusionH="430200" prstMaterial="legacyWireframe">
                  <a:bevelT w="13500" h="13500" prst="angle"/>
                  <a:bevelB w="13500" h="13500" prst="angle"/>
                  <a:extrusionClr>
                    <a:schemeClr val="tx1"/>
                  </a:extrusionClr>
                  <a:contourClr>
                    <a:schemeClr val="tx1"/>
                  </a:contourClr>
                </a:sp3d>
                <a:extLst>
                  <a:ext uri="{909E8E84-426E-40DD-AFC4-6F175D3DCCD1}">
                    <a14:hiddenFill xmlns:a14="http://schemas.microsoft.com/office/drawing/2010/main">
                      <a:solidFill>
                        <a:srgbClr val="FFFFFF"/>
                      </a:solidFill>
                    </a14:hiddenFill>
                  </a:ext>
                </a:extLst>
              </p:spPr>
              <p:txBody>
                <a:bodyPr wrap="none" anchor="ctr">
                  <a:flatTx/>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24638" name="Rectangle 166">
                  <a:extLst>
                    <a:ext uri="{FF2B5EF4-FFF2-40B4-BE49-F238E27FC236}">
                      <a16:creationId xmlns:a16="http://schemas.microsoft.com/office/drawing/2014/main" id="{F8D7174D-1EFF-421D-C15F-4FB6757A2CB0}"/>
                    </a:ext>
                  </a:extLst>
                </p:cNvPr>
                <p:cNvSpPr>
                  <a:spLocks noChangeArrowheads="1"/>
                </p:cNvSpPr>
                <p:nvPr/>
              </p:nvSpPr>
              <p:spPr bwMode="auto">
                <a:xfrm>
                  <a:off x="592" y="2200"/>
                  <a:ext cx="311" cy="311"/>
                </a:xfrm>
                <a:prstGeom prst="rect">
                  <a:avLst/>
                </a:prstGeom>
                <a:noFill/>
                <a:ln w="9525">
                  <a:solidFill>
                    <a:schemeClr val="tx1"/>
                  </a:solidFill>
                  <a:miter lim="800000"/>
                  <a:headEnd/>
                  <a:tailEnd/>
                </a:ln>
                <a:scene3d>
                  <a:camera prst="legacyObliqueTopLeft"/>
                  <a:lightRig rig="legacyFlat3" dir="b"/>
                </a:scene3d>
                <a:sp3d extrusionH="430200" prstMaterial="legacyWireframe">
                  <a:bevelT w="13500" h="13500" prst="angle"/>
                  <a:bevelB w="13500" h="13500" prst="angle"/>
                  <a:extrusionClr>
                    <a:schemeClr val="tx1"/>
                  </a:extrusionClr>
                  <a:contourClr>
                    <a:schemeClr val="tx1"/>
                  </a:contourClr>
                </a:sp3d>
                <a:extLst>
                  <a:ext uri="{909E8E84-426E-40DD-AFC4-6F175D3DCCD1}">
                    <a14:hiddenFill xmlns:a14="http://schemas.microsoft.com/office/drawing/2010/main">
                      <a:solidFill>
                        <a:srgbClr val="FFFFFF"/>
                      </a:solidFill>
                    </a14:hiddenFill>
                  </a:ext>
                </a:extLst>
              </p:spPr>
              <p:txBody>
                <a:bodyPr wrap="none" anchor="ctr">
                  <a:flatTx/>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24639" name="Rectangle 167">
                  <a:extLst>
                    <a:ext uri="{FF2B5EF4-FFF2-40B4-BE49-F238E27FC236}">
                      <a16:creationId xmlns:a16="http://schemas.microsoft.com/office/drawing/2014/main" id="{878B7483-FF16-CBF3-89CE-51DB216B1165}"/>
                    </a:ext>
                  </a:extLst>
                </p:cNvPr>
                <p:cNvSpPr>
                  <a:spLocks noChangeArrowheads="1"/>
                </p:cNvSpPr>
                <p:nvPr/>
              </p:nvSpPr>
              <p:spPr bwMode="auto">
                <a:xfrm>
                  <a:off x="903" y="2200"/>
                  <a:ext cx="311" cy="311"/>
                </a:xfrm>
                <a:prstGeom prst="rect">
                  <a:avLst/>
                </a:prstGeom>
                <a:noFill/>
                <a:ln w="9525">
                  <a:solidFill>
                    <a:schemeClr val="tx1"/>
                  </a:solidFill>
                  <a:miter lim="800000"/>
                  <a:headEnd/>
                  <a:tailEnd/>
                </a:ln>
                <a:scene3d>
                  <a:camera prst="legacyObliqueTopLeft"/>
                  <a:lightRig rig="legacyFlat3" dir="b"/>
                </a:scene3d>
                <a:sp3d extrusionH="430200" prstMaterial="legacyWireframe">
                  <a:bevelT w="13500" h="13500" prst="angle"/>
                  <a:bevelB w="13500" h="13500" prst="angle"/>
                  <a:extrusionClr>
                    <a:schemeClr val="tx1"/>
                  </a:extrusionClr>
                  <a:contourClr>
                    <a:schemeClr val="tx1"/>
                  </a:contourClr>
                </a:sp3d>
                <a:extLst>
                  <a:ext uri="{909E8E84-426E-40DD-AFC4-6F175D3DCCD1}">
                    <a14:hiddenFill xmlns:a14="http://schemas.microsoft.com/office/drawing/2010/main">
                      <a:solidFill>
                        <a:srgbClr val="FFFFFF"/>
                      </a:solidFill>
                    </a14:hiddenFill>
                  </a:ext>
                </a:extLst>
              </p:spPr>
              <p:txBody>
                <a:bodyPr wrap="none" anchor="ctr">
                  <a:flatTx/>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grpSp>
        </p:grpSp>
        <p:grpSp>
          <p:nvGrpSpPr>
            <p:cNvPr id="24586" name="Group 168">
              <a:extLst>
                <a:ext uri="{FF2B5EF4-FFF2-40B4-BE49-F238E27FC236}">
                  <a16:creationId xmlns:a16="http://schemas.microsoft.com/office/drawing/2014/main" id="{31991968-5B67-6CB0-0994-C4DB70F85AE3}"/>
                </a:ext>
              </a:extLst>
            </p:cNvPr>
            <p:cNvGrpSpPr>
              <a:grpSpLocks/>
            </p:cNvGrpSpPr>
            <p:nvPr/>
          </p:nvGrpSpPr>
          <p:grpSpPr bwMode="auto">
            <a:xfrm>
              <a:off x="1208" y="2908"/>
              <a:ext cx="560" cy="560"/>
              <a:chOff x="711" y="2307"/>
              <a:chExt cx="560" cy="560"/>
            </a:xfrm>
          </p:grpSpPr>
          <p:grpSp>
            <p:nvGrpSpPr>
              <p:cNvPr id="24624" name="Group 169">
                <a:extLst>
                  <a:ext uri="{FF2B5EF4-FFF2-40B4-BE49-F238E27FC236}">
                    <a16:creationId xmlns:a16="http://schemas.microsoft.com/office/drawing/2014/main" id="{882253EA-A834-04B8-C7CC-3FE99417D641}"/>
                  </a:ext>
                </a:extLst>
              </p:cNvPr>
              <p:cNvGrpSpPr>
                <a:grpSpLocks/>
              </p:cNvGrpSpPr>
              <p:nvPr/>
            </p:nvGrpSpPr>
            <p:grpSpPr bwMode="auto">
              <a:xfrm>
                <a:off x="813" y="2409"/>
                <a:ext cx="458" cy="458"/>
                <a:chOff x="592" y="2200"/>
                <a:chExt cx="622" cy="622"/>
              </a:xfrm>
            </p:grpSpPr>
            <p:sp>
              <p:nvSpPr>
                <p:cNvPr id="24630" name="Rectangle 170">
                  <a:extLst>
                    <a:ext uri="{FF2B5EF4-FFF2-40B4-BE49-F238E27FC236}">
                      <a16:creationId xmlns:a16="http://schemas.microsoft.com/office/drawing/2014/main" id="{0290961A-AB08-8277-972C-D811B033DC8B}"/>
                    </a:ext>
                  </a:extLst>
                </p:cNvPr>
                <p:cNvSpPr>
                  <a:spLocks noChangeArrowheads="1"/>
                </p:cNvSpPr>
                <p:nvPr/>
              </p:nvSpPr>
              <p:spPr bwMode="auto">
                <a:xfrm>
                  <a:off x="592" y="2511"/>
                  <a:ext cx="311" cy="311"/>
                </a:xfrm>
                <a:prstGeom prst="rect">
                  <a:avLst/>
                </a:prstGeom>
                <a:noFill/>
                <a:ln w="9525">
                  <a:solidFill>
                    <a:schemeClr val="tx1"/>
                  </a:solidFill>
                  <a:miter lim="800000"/>
                  <a:headEnd/>
                  <a:tailEnd/>
                </a:ln>
                <a:scene3d>
                  <a:camera prst="legacyObliqueTopLeft"/>
                  <a:lightRig rig="legacyFlat3" dir="b"/>
                </a:scene3d>
                <a:sp3d extrusionH="430200" prstMaterial="legacyWireframe">
                  <a:bevelT w="13500" h="13500" prst="angle"/>
                  <a:bevelB w="13500" h="13500" prst="angle"/>
                  <a:extrusionClr>
                    <a:schemeClr val="tx1"/>
                  </a:extrusionClr>
                  <a:contourClr>
                    <a:schemeClr val="tx1"/>
                  </a:contourClr>
                </a:sp3d>
                <a:extLst>
                  <a:ext uri="{909E8E84-426E-40DD-AFC4-6F175D3DCCD1}">
                    <a14:hiddenFill xmlns:a14="http://schemas.microsoft.com/office/drawing/2010/main">
                      <a:solidFill>
                        <a:srgbClr val="FFFFFF"/>
                      </a:solidFill>
                    </a14:hiddenFill>
                  </a:ext>
                </a:extLst>
              </p:spPr>
              <p:txBody>
                <a:bodyPr wrap="none" anchor="ctr">
                  <a:flatTx/>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24631" name="Rectangle 171">
                  <a:extLst>
                    <a:ext uri="{FF2B5EF4-FFF2-40B4-BE49-F238E27FC236}">
                      <a16:creationId xmlns:a16="http://schemas.microsoft.com/office/drawing/2014/main" id="{87078C5C-991D-7BE3-1D10-2465A9B1EBE1}"/>
                    </a:ext>
                  </a:extLst>
                </p:cNvPr>
                <p:cNvSpPr>
                  <a:spLocks noChangeArrowheads="1"/>
                </p:cNvSpPr>
                <p:nvPr/>
              </p:nvSpPr>
              <p:spPr bwMode="auto">
                <a:xfrm>
                  <a:off x="903" y="2511"/>
                  <a:ext cx="311" cy="311"/>
                </a:xfrm>
                <a:prstGeom prst="rect">
                  <a:avLst/>
                </a:prstGeom>
                <a:noFill/>
                <a:ln w="9525">
                  <a:solidFill>
                    <a:schemeClr val="tx1"/>
                  </a:solidFill>
                  <a:miter lim="800000"/>
                  <a:headEnd/>
                  <a:tailEnd/>
                </a:ln>
                <a:scene3d>
                  <a:camera prst="legacyObliqueTopLeft"/>
                  <a:lightRig rig="legacyFlat3" dir="b"/>
                </a:scene3d>
                <a:sp3d extrusionH="430200" prstMaterial="legacyWireframe">
                  <a:bevelT w="13500" h="13500" prst="angle"/>
                  <a:bevelB w="13500" h="13500" prst="angle"/>
                  <a:extrusionClr>
                    <a:schemeClr val="tx1"/>
                  </a:extrusionClr>
                  <a:contourClr>
                    <a:schemeClr val="tx1"/>
                  </a:contourClr>
                </a:sp3d>
                <a:extLst>
                  <a:ext uri="{909E8E84-426E-40DD-AFC4-6F175D3DCCD1}">
                    <a14:hiddenFill xmlns:a14="http://schemas.microsoft.com/office/drawing/2010/main">
                      <a:solidFill>
                        <a:srgbClr val="FFFFFF"/>
                      </a:solidFill>
                    </a14:hiddenFill>
                  </a:ext>
                </a:extLst>
              </p:spPr>
              <p:txBody>
                <a:bodyPr wrap="none" anchor="ctr">
                  <a:flatTx/>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24632" name="Rectangle 172">
                  <a:extLst>
                    <a:ext uri="{FF2B5EF4-FFF2-40B4-BE49-F238E27FC236}">
                      <a16:creationId xmlns:a16="http://schemas.microsoft.com/office/drawing/2014/main" id="{B6C55E2D-9B2C-86B9-3F7D-641392468979}"/>
                    </a:ext>
                  </a:extLst>
                </p:cNvPr>
                <p:cNvSpPr>
                  <a:spLocks noChangeArrowheads="1"/>
                </p:cNvSpPr>
                <p:nvPr/>
              </p:nvSpPr>
              <p:spPr bwMode="auto">
                <a:xfrm>
                  <a:off x="592" y="2200"/>
                  <a:ext cx="311" cy="311"/>
                </a:xfrm>
                <a:prstGeom prst="rect">
                  <a:avLst/>
                </a:prstGeom>
                <a:noFill/>
                <a:ln w="9525">
                  <a:solidFill>
                    <a:schemeClr val="tx1"/>
                  </a:solidFill>
                  <a:miter lim="800000"/>
                  <a:headEnd/>
                  <a:tailEnd/>
                </a:ln>
                <a:scene3d>
                  <a:camera prst="legacyObliqueTopLeft"/>
                  <a:lightRig rig="legacyFlat3" dir="b"/>
                </a:scene3d>
                <a:sp3d extrusionH="430200" prstMaterial="legacyWireframe">
                  <a:bevelT w="13500" h="13500" prst="angle"/>
                  <a:bevelB w="13500" h="13500" prst="angle"/>
                  <a:extrusionClr>
                    <a:schemeClr val="tx1"/>
                  </a:extrusionClr>
                  <a:contourClr>
                    <a:schemeClr val="tx1"/>
                  </a:contourClr>
                </a:sp3d>
                <a:extLst>
                  <a:ext uri="{909E8E84-426E-40DD-AFC4-6F175D3DCCD1}">
                    <a14:hiddenFill xmlns:a14="http://schemas.microsoft.com/office/drawing/2010/main">
                      <a:solidFill>
                        <a:srgbClr val="FFFFFF"/>
                      </a:solidFill>
                    </a14:hiddenFill>
                  </a:ext>
                </a:extLst>
              </p:spPr>
              <p:txBody>
                <a:bodyPr wrap="none" anchor="ctr">
                  <a:flatTx/>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24633" name="Rectangle 173">
                  <a:extLst>
                    <a:ext uri="{FF2B5EF4-FFF2-40B4-BE49-F238E27FC236}">
                      <a16:creationId xmlns:a16="http://schemas.microsoft.com/office/drawing/2014/main" id="{CF14612E-E5DB-6700-D38E-6E5283328DFE}"/>
                    </a:ext>
                  </a:extLst>
                </p:cNvPr>
                <p:cNvSpPr>
                  <a:spLocks noChangeArrowheads="1"/>
                </p:cNvSpPr>
                <p:nvPr/>
              </p:nvSpPr>
              <p:spPr bwMode="auto">
                <a:xfrm>
                  <a:off x="903" y="2200"/>
                  <a:ext cx="311" cy="311"/>
                </a:xfrm>
                <a:prstGeom prst="rect">
                  <a:avLst/>
                </a:prstGeom>
                <a:noFill/>
                <a:ln w="9525">
                  <a:solidFill>
                    <a:schemeClr val="tx1"/>
                  </a:solidFill>
                  <a:miter lim="800000"/>
                  <a:headEnd/>
                  <a:tailEnd/>
                </a:ln>
                <a:scene3d>
                  <a:camera prst="legacyObliqueTopLeft"/>
                  <a:lightRig rig="legacyFlat3" dir="b"/>
                </a:scene3d>
                <a:sp3d extrusionH="430200" prstMaterial="legacyWireframe">
                  <a:bevelT w="13500" h="13500" prst="angle"/>
                  <a:bevelB w="13500" h="13500" prst="angle"/>
                  <a:extrusionClr>
                    <a:schemeClr val="tx1"/>
                  </a:extrusionClr>
                  <a:contourClr>
                    <a:schemeClr val="tx1"/>
                  </a:contourClr>
                </a:sp3d>
                <a:extLst>
                  <a:ext uri="{909E8E84-426E-40DD-AFC4-6F175D3DCCD1}">
                    <a14:hiddenFill xmlns:a14="http://schemas.microsoft.com/office/drawing/2010/main">
                      <a:solidFill>
                        <a:srgbClr val="FFFFFF"/>
                      </a:solidFill>
                    </a14:hiddenFill>
                  </a:ext>
                </a:extLst>
              </p:spPr>
              <p:txBody>
                <a:bodyPr wrap="none" anchor="ctr">
                  <a:flatTx/>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grpSp>
          <p:grpSp>
            <p:nvGrpSpPr>
              <p:cNvPr id="24625" name="Group 174">
                <a:extLst>
                  <a:ext uri="{FF2B5EF4-FFF2-40B4-BE49-F238E27FC236}">
                    <a16:creationId xmlns:a16="http://schemas.microsoft.com/office/drawing/2014/main" id="{DA03ECD0-AE81-5C69-3D65-4FE8C316D28D}"/>
                  </a:ext>
                </a:extLst>
              </p:cNvPr>
              <p:cNvGrpSpPr>
                <a:grpSpLocks/>
              </p:cNvGrpSpPr>
              <p:nvPr/>
            </p:nvGrpSpPr>
            <p:grpSpPr bwMode="auto">
              <a:xfrm>
                <a:off x="711" y="2307"/>
                <a:ext cx="458" cy="458"/>
                <a:chOff x="592" y="2200"/>
                <a:chExt cx="622" cy="622"/>
              </a:xfrm>
            </p:grpSpPr>
            <p:sp>
              <p:nvSpPr>
                <p:cNvPr id="24626" name="Rectangle 175">
                  <a:extLst>
                    <a:ext uri="{FF2B5EF4-FFF2-40B4-BE49-F238E27FC236}">
                      <a16:creationId xmlns:a16="http://schemas.microsoft.com/office/drawing/2014/main" id="{0C1C14C7-E2EE-E46F-6E2D-1175DC6E12F1}"/>
                    </a:ext>
                  </a:extLst>
                </p:cNvPr>
                <p:cNvSpPr>
                  <a:spLocks noChangeArrowheads="1"/>
                </p:cNvSpPr>
                <p:nvPr/>
              </p:nvSpPr>
              <p:spPr bwMode="auto">
                <a:xfrm>
                  <a:off x="592" y="2511"/>
                  <a:ext cx="311" cy="311"/>
                </a:xfrm>
                <a:prstGeom prst="rect">
                  <a:avLst/>
                </a:prstGeom>
                <a:noFill/>
                <a:ln w="9525">
                  <a:solidFill>
                    <a:schemeClr val="tx1"/>
                  </a:solidFill>
                  <a:miter lim="800000"/>
                  <a:headEnd/>
                  <a:tailEnd/>
                </a:ln>
                <a:scene3d>
                  <a:camera prst="legacyObliqueTopLeft"/>
                  <a:lightRig rig="legacyFlat3" dir="b"/>
                </a:scene3d>
                <a:sp3d extrusionH="430200" prstMaterial="legacyWireframe">
                  <a:bevelT w="13500" h="13500" prst="angle"/>
                  <a:bevelB w="13500" h="13500" prst="angle"/>
                  <a:extrusionClr>
                    <a:schemeClr val="tx1"/>
                  </a:extrusionClr>
                  <a:contourClr>
                    <a:schemeClr val="tx1"/>
                  </a:contourClr>
                </a:sp3d>
                <a:extLst>
                  <a:ext uri="{909E8E84-426E-40DD-AFC4-6F175D3DCCD1}">
                    <a14:hiddenFill xmlns:a14="http://schemas.microsoft.com/office/drawing/2010/main">
                      <a:solidFill>
                        <a:srgbClr val="FFFFFF"/>
                      </a:solidFill>
                    </a14:hiddenFill>
                  </a:ext>
                </a:extLst>
              </p:spPr>
              <p:txBody>
                <a:bodyPr wrap="none" anchor="ctr">
                  <a:flatTx/>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24627" name="Rectangle 176">
                  <a:extLst>
                    <a:ext uri="{FF2B5EF4-FFF2-40B4-BE49-F238E27FC236}">
                      <a16:creationId xmlns:a16="http://schemas.microsoft.com/office/drawing/2014/main" id="{B38A13EC-2CFD-FDE6-71A3-C7363FD9DFBA}"/>
                    </a:ext>
                  </a:extLst>
                </p:cNvPr>
                <p:cNvSpPr>
                  <a:spLocks noChangeArrowheads="1"/>
                </p:cNvSpPr>
                <p:nvPr/>
              </p:nvSpPr>
              <p:spPr bwMode="auto">
                <a:xfrm>
                  <a:off x="903" y="2511"/>
                  <a:ext cx="311" cy="311"/>
                </a:xfrm>
                <a:prstGeom prst="rect">
                  <a:avLst/>
                </a:prstGeom>
                <a:noFill/>
                <a:ln w="9525">
                  <a:solidFill>
                    <a:schemeClr val="tx1"/>
                  </a:solidFill>
                  <a:miter lim="800000"/>
                  <a:headEnd/>
                  <a:tailEnd/>
                </a:ln>
                <a:scene3d>
                  <a:camera prst="legacyObliqueTopLeft"/>
                  <a:lightRig rig="legacyFlat3" dir="b"/>
                </a:scene3d>
                <a:sp3d extrusionH="430200" prstMaterial="legacyWireframe">
                  <a:bevelT w="13500" h="13500" prst="angle"/>
                  <a:bevelB w="13500" h="13500" prst="angle"/>
                  <a:extrusionClr>
                    <a:schemeClr val="tx1"/>
                  </a:extrusionClr>
                  <a:contourClr>
                    <a:schemeClr val="tx1"/>
                  </a:contourClr>
                </a:sp3d>
                <a:extLst>
                  <a:ext uri="{909E8E84-426E-40DD-AFC4-6F175D3DCCD1}">
                    <a14:hiddenFill xmlns:a14="http://schemas.microsoft.com/office/drawing/2010/main">
                      <a:solidFill>
                        <a:srgbClr val="FFFFFF"/>
                      </a:solidFill>
                    </a14:hiddenFill>
                  </a:ext>
                </a:extLst>
              </p:spPr>
              <p:txBody>
                <a:bodyPr wrap="none" anchor="ctr">
                  <a:flatTx/>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24628" name="Rectangle 177">
                  <a:extLst>
                    <a:ext uri="{FF2B5EF4-FFF2-40B4-BE49-F238E27FC236}">
                      <a16:creationId xmlns:a16="http://schemas.microsoft.com/office/drawing/2014/main" id="{A06526C5-BA40-415C-389B-6A0AB7E6B985}"/>
                    </a:ext>
                  </a:extLst>
                </p:cNvPr>
                <p:cNvSpPr>
                  <a:spLocks noChangeArrowheads="1"/>
                </p:cNvSpPr>
                <p:nvPr/>
              </p:nvSpPr>
              <p:spPr bwMode="auto">
                <a:xfrm>
                  <a:off x="592" y="2200"/>
                  <a:ext cx="311" cy="311"/>
                </a:xfrm>
                <a:prstGeom prst="rect">
                  <a:avLst/>
                </a:prstGeom>
                <a:noFill/>
                <a:ln w="9525">
                  <a:solidFill>
                    <a:schemeClr val="tx1"/>
                  </a:solidFill>
                  <a:miter lim="800000"/>
                  <a:headEnd/>
                  <a:tailEnd/>
                </a:ln>
                <a:scene3d>
                  <a:camera prst="legacyObliqueTopLeft"/>
                  <a:lightRig rig="legacyFlat3" dir="b"/>
                </a:scene3d>
                <a:sp3d extrusionH="430200" prstMaterial="legacyWireframe">
                  <a:bevelT w="13500" h="13500" prst="angle"/>
                  <a:bevelB w="13500" h="13500" prst="angle"/>
                  <a:extrusionClr>
                    <a:schemeClr val="tx1"/>
                  </a:extrusionClr>
                  <a:contourClr>
                    <a:schemeClr val="tx1"/>
                  </a:contourClr>
                </a:sp3d>
                <a:extLst>
                  <a:ext uri="{909E8E84-426E-40DD-AFC4-6F175D3DCCD1}">
                    <a14:hiddenFill xmlns:a14="http://schemas.microsoft.com/office/drawing/2010/main">
                      <a:solidFill>
                        <a:srgbClr val="FFFFFF"/>
                      </a:solidFill>
                    </a14:hiddenFill>
                  </a:ext>
                </a:extLst>
              </p:spPr>
              <p:txBody>
                <a:bodyPr wrap="none" anchor="ctr">
                  <a:flatTx/>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24629" name="Rectangle 178">
                  <a:extLst>
                    <a:ext uri="{FF2B5EF4-FFF2-40B4-BE49-F238E27FC236}">
                      <a16:creationId xmlns:a16="http://schemas.microsoft.com/office/drawing/2014/main" id="{FD793A2E-E2FF-3D3A-639A-961A0B017DAD}"/>
                    </a:ext>
                  </a:extLst>
                </p:cNvPr>
                <p:cNvSpPr>
                  <a:spLocks noChangeArrowheads="1"/>
                </p:cNvSpPr>
                <p:nvPr/>
              </p:nvSpPr>
              <p:spPr bwMode="auto">
                <a:xfrm>
                  <a:off x="903" y="2200"/>
                  <a:ext cx="311" cy="311"/>
                </a:xfrm>
                <a:prstGeom prst="rect">
                  <a:avLst/>
                </a:prstGeom>
                <a:noFill/>
                <a:ln w="9525">
                  <a:solidFill>
                    <a:schemeClr val="tx1"/>
                  </a:solidFill>
                  <a:miter lim="800000"/>
                  <a:headEnd/>
                  <a:tailEnd/>
                </a:ln>
                <a:scene3d>
                  <a:camera prst="legacyObliqueTopLeft"/>
                  <a:lightRig rig="legacyFlat3" dir="b"/>
                </a:scene3d>
                <a:sp3d extrusionH="430200" prstMaterial="legacyWireframe">
                  <a:bevelT w="13500" h="13500" prst="angle"/>
                  <a:bevelB w="13500" h="13500" prst="angle"/>
                  <a:extrusionClr>
                    <a:schemeClr val="tx1"/>
                  </a:extrusionClr>
                  <a:contourClr>
                    <a:schemeClr val="tx1"/>
                  </a:contourClr>
                </a:sp3d>
                <a:extLst>
                  <a:ext uri="{909E8E84-426E-40DD-AFC4-6F175D3DCCD1}">
                    <a14:hiddenFill xmlns:a14="http://schemas.microsoft.com/office/drawing/2010/main">
                      <a:solidFill>
                        <a:srgbClr val="FFFFFF"/>
                      </a:solidFill>
                    </a14:hiddenFill>
                  </a:ext>
                </a:extLst>
              </p:spPr>
              <p:txBody>
                <a:bodyPr wrap="none" anchor="ctr">
                  <a:flatTx/>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grpSp>
        </p:grpSp>
        <p:grpSp>
          <p:nvGrpSpPr>
            <p:cNvPr id="24587" name="Group 179">
              <a:extLst>
                <a:ext uri="{FF2B5EF4-FFF2-40B4-BE49-F238E27FC236}">
                  <a16:creationId xmlns:a16="http://schemas.microsoft.com/office/drawing/2014/main" id="{2A426DD0-A9E1-4D34-DE66-7FBC56A4D23F}"/>
                </a:ext>
              </a:extLst>
            </p:cNvPr>
            <p:cNvGrpSpPr>
              <a:grpSpLocks/>
            </p:cNvGrpSpPr>
            <p:nvPr/>
          </p:nvGrpSpPr>
          <p:grpSpPr bwMode="auto">
            <a:xfrm>
              <a:off x="1957" y="3517"/>
              <a:ext cx="560" cy="560"/>
              <a:chOff x="711" y="2307"/>
              <a:chExt cx="560" cy="560"/>
            </a:xfrm>
          </p:grpSpPr>
          <p:grpSp>
            <p:nvGrpSpPr>
              <p:cNvPr id="24614" name="Group 180">
                <a:extLst>
                  <a:ext uri="{FF2B5EF4-FFF2-40B4-BE49-F238E27FC236}">
                    <a16:creationId xmlns:a16="http://schemas.microsoft.com/office/drawing/2014/main" id="{15B61BBF-E15D-4187-9FF1-5FADB1CDE7A5}"/>
                  </a:ext>
                </a:extLst>
              </p:cNvPr>
              <p:cNvGrpSpPr>
                <a:grpSpLocks/>
              </p:cNvGrpSpPr>
              <p:nvPr/>
            </p:nvGrpSpPr>
            <p:grpSpPr bwMode="auto">
              <a:xfrm>
                <a:off x="813" y="2409"/>
                <a:ext cx="458" cy="458"/>
                <a:chOff x="592" y="2200"/>
                <a:chExt cx="622" cy="622"/>
              </a:xfrm>
            </p:grpSpPr>
            <p:sp>
              <p:nvSpPr>
                <p:cNvPr id="24620" name="Rectangle 181">
                  <a:extLst>
                    <a:ext uri="{FF2B5EF4-FFF2-40B4-BE49-F238E27FC236}">
                      <a16:creationId xmlns:a16="http://schemas.microsoft.com/office/drawing/2014/main" id="{4B57EEAC-1429-D56C-DD36-EF5D845FDDF9}"/>
                    </a:ext>
                  </a:extLst>
                </p:cNvPr>
                <p:cNvSpPr>
                  <a:spLocks noChangeArrowheads="1"/>
                </p:cNvSpPr>
                <p:nvPr/>
              </p:nvSpPr>
              <p:spPr bwMode="auto">
                <a:xfrm>
                  <a:off x="592" y="2511"/>
                  <a:ext cx="311" cy="311"/>
                </a:xfrm>
                <a:prstGeom prst="rect">
                  <a:avLst/>
                </a:prstGeom>
                <a:noFill/>
                <a:ln w="9525">
                  <a:solidFill>
                    <a:schemeClr val="tx1"/>
                  </a:solidFill>
                  <a:miter lim="800000"/>
                  <a:headEnd/>
                  <a:tailEnd/>
                </a:ln>
                <a:scene3d>
                  <a:camera prst="legacyObliqueTopLeft"/>
                  <a:lightRig rig="legacyFlat3" dir="b"/>
                </a:scene3d>
                <a:sp3d extrusionH="430200" prstMaterial="legacyWireframe">
                  <a:bevelT w="13500" h="13500" prst="angle"/>
                  <a:bevelB w="13500" h="13500" prst="angle"/>
                  <a:extrusionClr>
                    <a:schemeClr val="tx1"/>
                  </a:extrusionClr>
                  <a:contourClr>
                    <a:schemeClr val="tx1"/>
                  </a:contourClr>
                </a:sp3d>
                <a:extLst>
                  <a:ext uri="{909E8E84-426E-40DD-AFC4-6F175D3DCCD1}">
                    <a14:hiddenFill xmlns:a14="http://schemas.microsoft.com/office/drawing/2010/main">
                      <a:solidFill>
                        <a:srgbClr val="FFFFFF"/>
                      </a:solidFill>
                    </a14:hiddenFill>
                  </a:ext>
                </a:extLst>
              </p:spPr>
              <p:txBody>
                <a:bodyPr wrap="none" anchor="ctr">
                  <a:flatTx/>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24621" name="Rectangle 182">
                  <a:extLst>
                    <a:ext uri="{FF2B5EF4-FFF2-40B4-BE49-F238E27FC236}">
                      <a16:creationId xmlns:a16="http://schemas.microsoft.com/office/drawing/2014/main" id="{5D3347B2-708D-7083-7B3A-0948791912E9}"/>
                    </a:ext>
                  </a:extLst>
                </p:cNvPr>
                <p:cNvSpPr>
                  <a:spLocks noChangeArrowheads="1"/>
                </p:cNvSpPr>
                <p:nvPr/>
              </p:nvSpPr>
              <p:spPr bwMode="auto">
                <a:xfrm>
                  <a:off x="903" y="2511"/>
                  <a:ext cx="311" cy="311"/>
                </a:xfrm>
                <a:prstGeom prst="rect">
                  <a:avLst/>
                </a:prstGeom>
                <a:noFill/>
                <a:ln w="9525">
                  <a:solidFill>
                    <a:schemeClr val="tx1"/>
                  </a:solidFill>
                  <a:miter lim="800000"/>
                  <a:headEnd/>
                  <a:tailEnd/>
                </a:ln>
                <a:scene3d>
                  <a:camera prst="legacyObliqueTopLeft"/>
                  <a:lightRig rig="legacyFlat3" dir="b"/>
                </a:scene3d>
                <a:sp3d extrusionH="430200" prstMaterial="legacyWireframe">
                  <a:bevelT w="13500" h="13500" prst="angle"/>
                  <a:bevelB w="13500" h="13500" prst="angle"/>
                  <a:extrusionClr>
                    <a:schemeClr val="tx1"/>
                  </a:extrusionClr>
                  <a:contourClr>
                    <a:schemeClr val="tx1"/>
                  </a:contourClr>
                </a:sp3d>
                <a:extLst>
                  <a:ext uri="{909E8E84-426E-40DD-AFC4-6F175D3DCCD1}">
                    <a14:hiddenFill xmlns:a14="http://schemas.microsoft.com/office/drawing/2010/main">
                      <a:solidFill>
                        <a:srgbClr val="FFFFFF"/>
                      </a:solidFill>
                    </a14:hiddenFill>
                  </a:ext>
                </a:extLst>
              </p:spPr>
              <p:txBody>
                <a:bodyPr wrap="none" anchor="ctr">
                  <a:flatTx/>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24622" name="Rectangle 183">
                  <a:extLst>
                    <a:ext uri="{FF2B5EF4-FFF2-40B4-BE49-F238E27FC236}">
                      <a16:creationId xmlns:a16="http://schemas.microsoft.com/office/drawing/2014/main" id="{BFFD6942-522C-EDB0-3BD0-3B7645EAEEAB}"/>
                    </a:ext>
                  </a:extLst>
                </p:cNvPr>
                <p:cNvSpPr>
                  <a:spLocks noChangeArrowheads="1"/>
                </p:cNvSpPr>
                <p:nvPr/>
              </p:nvSpPr>
              <p:spPr bwMode="auto">
                <a:xfrm>
                  <a:off x="592" y="2200"/>
                  <a:ext cx="311" cy="311"/>
                </a:xfrm>
                <a:prstGeom prst="rect">
                  <a:avLst/>
                </a:prstGeom>
                <a:noFill/>
                <a:ln w="9525">
                  <a:solidFill>
                    <a:schemeClr val="tx1"/>
                  </a:solidFill>
                  <a:miter lim="800000"/>
                  <a:headEnd/>
                  <a:tailEnd/>
                </a:ln>
                <a:scene3d>
                  <a:camera prst="legacyObliqueTopLeft"/>
                  <a:lightRig rig="legacyFlat3" dir="b"/>
                </a:scene3d>
                <a:sp3d extrusionH="430200" prstMaterial="legacyWireframe">
                  <a:bevelT w="13500" h="13500" prst="angle"/>
                  <a:bevelB w="13500" h="13500" prst="angle"/>
                  <a:extrusionClr>
                    <a:schemeClr val="tx1"/>
                  </a:extrusionClr>
                  <a:contourClr>
                    <a:schemeClr val="tx1"/>
                  </a:contourClr>
                </a:sp3d>
                <a:extLst>
                  <a:ext uri="{909E8E84-426E-40DD-AFC4-6F175D3DCCD1}">
                    <a14:hiddenFill xmlns:a14="http://schemas.microsoft.com/office/drawing/2010/main">
                      <a:solidFill>
                        <a:srgbClr val="FFFFFF"/>
                      </a:solidFill>
                    </a14:hiddenFill>
                  </a:ext>
                </a:extLst>
              </p:spPr>
              <p:txBody>
                <a:bodyPr wrap="none" anchor="ctr">
                  <a:flatTx/>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24623" name="Rectangle 184">
                  <a:extLst>
                    <a:ext uri="{FF2B5EF4-FFF2-40B4-BE49-F238E27FC236}">
                      <a16:creationId xmlns:a16="http://schemas.microsoft.com/office/drawing/2014/main" id="{7DA08AB0-C8E8-FD24-24F3-9182D50B8EDC}"/>
                    </a:ext>
                  </a:extLst>
                </p:cNvPr>
                <p:cNvSpPr>
                  <a:spLocks noChangeArrowheads="1"/>
                </p:cNvSpPr>
                <p:nvPr/>
              </p:nvSpPr>
              <p:spPr bwMode="auto">
                <a:xfrm>
                  <a:off x="903" y="2200"/>
                  <a:ext cx="311" cy="311"/>
                </a:xfrm>
                <a:prstGeom prst="rect">
                  <a:avLst/>
                </a:prstGeom>
                <a:noFill/>
                <a:ln w="9525">
                  <a:solidFill>
                    <a:schemeClr val="tx1"/>
                  </a:solidFill>
                  <a:miter lim="800000"/>
                  <a:headEnd/>
                  <a:tailEnd/>
                </a:ln>
                <a:scene3d>
                  <a:camera prst="legacyObliqueTopLeft"/>
                  <a:lightRig rig="legacyFlat3" dir="b"/>
                </a:scene3d>
                <a:sp3d extrusionH="430200" prstMaterial="legacyWireframe">
                  <a:bevelT w="13500" h="13500" prst="angle"/>
                  <a:bevelB w="13500" h="13500" prst="angle"/>
                  <a:extrusionClr>
                    <a:schemeClr val="tx1"/>
                  </a:extrusionClr>
                  <a:contourClr>
                    <a:schemeClr val="tx1"/>
                  </a:contourClr>
                </a:sp3d>
                <a:extLst>
                  <a:ext uri="{909E8E84-426E-40DD-AFC4-6F175D3DCCD1}">
                    <a14:hiddenFill xmlns:a14="http://schemas.microsoft.com/office/drawing/2010/main">
                      <a:solidFill>
                        <a:srgbClr val="FFFFFF"/>
                      </a:solidFill>
                    </a14:hiddenFill>
                  </a:ext>
                </a:extLst>
              </p:spPr>
              <p:txBody>
                <a:bodyPr wrap="none" anchor="ctr">
                  <a:flatTx/>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grpSp>
          <p:grpSp>
            <p:nvGrpSpPr>
              <p:cNvPr id="24615" name="Group 185">
                <a:extLst>
                  <a:ext uri="{FF2B5EF4-FFF2-40B4-BE49-F238E27FC236}">
                    <a16:creationId xmlns:a16="http://schemas.microsoft.com/office/drawing/2014/main" id="{5AF40F66-2A49-F772-4675-09DC3F2808B9}"/>
                  </a:ext>
                </a:extLst>
              </p:cNvPr>
              <p:cNvGrpSpPr>
                <a:grpSpLocks/>
              </p:cNvGrpSpPr>
              <p:nvPr/>
            </p:nvGrpSpPr>
            <p:grpSpPr bwMode="auto">
              <a:xfrm>
                <a:off x="711" y="2307"/>
                <a:ext cx="458" cy="458"/>
                <a:chOff x="592" y="2200"/>
                <a:chExt cx="622" cy="622"/>
              </a:xfrm>
            </p:grpSpPr>
            <p:sp>
              <p:nvSpPr>
                <p:cNvPr id="24616" name="Rectangle 186">
                  <a:extLst>
                    <a:ext uri="{FF2B5EF4-FFF2-40B4-BE49-F238E27FC236}">
                      <a16:creationId xmlns:a16="http://schemas.microsoft.com/office/drawing/2014/main" id="{B3AEC7DB-EA94-C2CF-DF44-D7AD031B0E9C}"/>
                    </a:ext>
                  </a:extLst>
                </p:cNvPr>
                <p:cNvSpPr>
                  <a:spLocks noChangeArrowheads="1"/>
                </p:cNvSpPr>
                <p:nvPr/>
              </p:nvSpPr>
              <p:spPr bwMode="auto">
                <a:xfrm>
                  <a:off x="592" y="2511"/>
                  <a:ext cx="311" cy="311"/>
                </a:xfrm>
                <a:prstGeom prst="rect">
                  <a:avLst/>
                </a:prstGeom>
                <a:noFill/>
                <a:ln w="9525">
                  <a:solidFill>
                    <a:schemeClr val="tx1"/>
                  </a:solidFill>
                  <a:miter lim="800000"/>
                  <a:headEnd/>
                  <a:tailEnd/>
                </a:ln>
                <a:scene3d>
                  <a:camera prst="legacyObliqueTopLeft"/>
                  <a:lightRig rig="legacyFlat3" dir="b"/>
                </a:scene3d>
                <a:sp3d extrusionH="430200" prstMaterial="legacyWireframe">
                  <a:bevelT w="13500" h="13500" prst="angle"/>
                  <a:bevelB w="13500" h="13500" prst="angle"/>
                  <a:extrusionClr>
                    <a:schemeClr val="tx1"/>
                  </a:extrusionClr>
                  <a:contourClr>
                    <a:schemeClr val="tx1"/>
                  </a:contourClr>
                </a:sp3d>
                <a:extLst>
                  <a:ext uri="{909E8E84-426E-40DD-AFC4-6F175D3DCCD1}">
                    <a14:hiddenFill xmlns:a14="http://schemas.microsoft.com/office/drawing/2010/main">
                      <a:solidFill>
                        <a:srgbClr val="FFFFFF"/>
                      </a:solidFill>
                    </a14:hiddenFill>
                  </a:ext>
                </a:extLst>
              </p:spPr>
              <p:txBody>
                <a:bodyPr wrap="none" anchor="ctr">
                  <a:flatTx/>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24617" name="Rectangle 187">
                  <a:extLst>
                    <a:ext uri="{FF2B5EF4-FFF2-40B4-BE49-F238E27FC236}">
                      <a16:creationId xmlns:a16="http://schemas.microsoft.com/office/drawing/2014/main" id="{6B175155-D917-0B66-370F-FE02367BEF57}"/>
                    </a:ext>
                  </a:extLst>
                </p:cNvPr>
                <p:cNvSpPr>
                  <a:spLocks noChangeArrowheads="1"/>
                </p:cNvSpPr>
                <p:nvPr/>
              </p:nvSpPr>
              <p:spPr bwMode="auto">
                <a:xfrm>
                  <a:off x="903" y="2511"/>
                  <a:ext cx="311" cy="311"/>
                </a:xfrm>
                <a:prstGeom prst="rect">
                  <a:avLst/>
                </a:prstGeom>
                <a:noFill/>
                <a:ln w="9525">
                  <a:solidFill>
                    <a:schemeClr val="tx1"/>
                  </a:solidFill>
                  <a:miter lim="800000"/>
                  <a:headEnd/>
                  <a:tailEnd/>
                </a:ln>
                <a:scene3d>
                  <a:camera prst="legacyObliqueTopLeft"/>
                  <a:lightRig rig="legacyFlat3" dir="b"/>
                </a:scene3d>
                <a:sp3d extrusionH="430200" prstMaterial="legacyWireframe">
                  <a:bevelT w="13500" h="13500" prst="angle"/>
                  <a:bevelB w="13500" h="13500" prst="angle"/>
                  <a:extrusionClr>
                    <a:schemeClr val="tx1"/>
                  </a:extrusionClr>
                  <a:contourClr>
                    <a:schemeClr val="tx1"/>
                  </a:contourClr>
                </a:sp3d>
                <a:extLst>
                  <a:ext uri="{909E8E84-426E-40DD-AFC4-6F175D3DCCD1}">
                    <a14:hiddenFill xmlns:a14="http://schemas.microsoft.com/office/drawing/2010/main">
                      <a:solidFill>
                        <a:srgbClr val="FFFFFF"/>
                      </a:solidFill>
                    </a14:hiddenFill>
                  </a:ext>
                </a:extLst>
              </p:spPr>
              <p:txBody>
                <a:bodyPr wrap="none" anchor="ctr">
                  <a:flatTx/>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24618" name="Rectangle 188">
                  <a:extLst>
                    <a:ext uri="{FF2B5EF4-FFF2-40B4-BE49-F238E27FC236}">
                      <a16:creationId xmlns:a16="http://schemas.microsoft.com/office/drawing/2014/main" id="{37867999-7E9D-114B-CB63-D233DF8A15F4}"/>
                    </a:ext>
                  </a:extLst>
                </p:cNvPr>
                <p:cNvSpPr>
                  <a:spLocks noChangeArrowheads="1"/>
                </p:cNvSpPr>
                <p:nvPr/>
              </p:nvSpPr>
              <p:spPr bwMode="auto">
                <a:xfrm>
                  <a:off x="592" y="2200"/>
                  <a:ext cx="311" cy="311"/>
                </a:xfrm>
                <a:prstGeom prst="rect">
                  <a:avLst/>
                </a:prstGeom>
                <a:noFill/>
                <a:ln w="9525">
                  <a:solidFill>
                    <a:schemeClr val="tx1"/>
                  </a:solidFill>
                  <a:miter lim="800000"/>
                  <a:headEnd/>
                  <a:tailEnd/>
                </a:ln>
                <a:scene3d>
                  <a:camera prst="legacyObliqueTopLeft"/>
                  <a:lightRig rig="legacyFlat3" dir="b"/>
                </a:scene3d>
                <a:sp3d extrusionH="430200" prstMaterial="legacyWireframe">
                  <a:bevelT w="13500" h="13500" prst="angle"/>
                  <a:bevelB w="13500" h="13500" prst="angle"/>
                  <a:extrusionClr>
                    <a:schemeClr val="tx1"/>
                  </a:extrusionClr>
                  <a:contourClr>
                    <a:schemeClr val="tx1"/>
                  </a:contourClr>
                </a:sp3d>
                <a:extLst>
                  <a:ext uri="{909E8E84-426E-40DD-AFC4-6F175D3DCCD1}">
                    <a14:hiddenFill xmlns:a14="http://schemas.microsoft.com/office/drawing/2010/main">
                      <a:solidFill>
                        <a:srgbClr val="FFFFFF"/>
                      </a:solidFill>
                    </a14:hiddenFill>
                  </a:ext>
                </a:extLst>
              </p:spPr>
              <p:txBody>
                <a:bodyPr wrap="none" anchor="ctr">
                  <a:flatTx/>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24619" name="Rectangle 189">
                  <a:extLst>
                    <a:ext uri="{FF2B5EF4-FFF2-40B4-BE49-F238E27FC236}">
                      <a16:creationId xmlns:a16="http://schemas.microsoft.com/office/drawing/2014/main" id="{91BEC9FD-7A59-FACC-3A22-F2398FE0F10E}"/>
                    </a:ext>
                  </a:extLst>
                </p:cNvPr>
                <p:cNvSpPr>
                  <a:spLocks noChangeArrowheads="1"/>
                </p:cNvSpPr>
                <p:nvPr/>
              </p:nvSpPr>
              <p:spPr bwMode="auto">
                <a:xfrm>
                  <a:off x="903" y="2200"/>
                  <a:ext cx="311" cy="311"/>
                </a:xfrm>
                <a:prstGeom prst="rect">
                  <a:avLst/>
                </a:prstGeom>
                <a:noFill/>
                <a:ln w="9525">
                  <a:solidFill>
                    <a:schemeClr val="tx1"/>
                  </a:solidFill>
                  <a:miter lim="800000"/>
                  <a:headEnd/>
                  <a:tailEnd/>
                </a:ln>
                <a:scene3d>
                  <a:camera prst="legacyObliqueTopLeft"/>
                  <a:lightRig rig="legacyFlat3" dir="b"/>
                </a:scene3d>
                <a:sp3d extrusionH="430200" prstMaterial="legacyWireframe">
                  <a:bevelT w="13500" h="13500" prst="angle"/>
                  <a:bevelB w="13500" h="13500" prst="angle"/>
                  <a:extrusionClr>
                    <a:schemeClr val="tx1"/>
                  </a:extrusionClr>
                  <a:contourClr>
                    <a:schemeClr val="tx1"/>
                  </a:contourClr>
                </a:sp3d>
                <a:extLst>
                  <a:ext uri="{909E8E84-426E-40DD-AFC4-6F175D3DCCD1}">
                    <a14:hiddenFill xmlns:a14="http://schemas.microsoft.com/office/drawing/2010/main">
                      <a:solidFill>
                        <a:srgbClr val="FFFFFF"/>
                      </a:solidFill>
                    </a14:hiddenFill>
                  </a:ext>
                </a:extLst>
              </p:spPr>
              <p:txBody>
                <a:bodyPr wrap="none" anchor="ctr">
                  <a:flatTx/>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grpSp>
        </p:grpSp>
        <p:grpSp>
          <p:nvGrpSpPr>
            <p:cNvPr id="24588" name="Group 190">
              <a:extLst>
                <a:ext uri="{FF2B5EF4-FFF2-40B4-BE49-F238E27FC236}">
                  <a16:creationId xmlns:a16="http://schemas.microsoft.com/office/drawing/2014/main" id="{06EC46EC-021E-0026-4E13-26C823626CF8}"/>
                </a:ext>
              </a:extLst>
            </p:cNvPr>
            <p:cNvGrpSpPr>
              <a:grpSpLocks/>
            </p:cNvGrpSpPr>
            <p:nvPr/>
          </p:nvGrpSpPr>
          <p:grpSpPr bwMode="auto">
            <a:xfrm>
              <a:off x="558" y="2396"/>
              <a:ext cx="1209" cy="1076"/>
              <a:chOff x="558" y="2396"/>
              <a:chExt cx="1209" cy="1076"/>
            </a:xfrm>
          </p:grpSpPr>
          <p:grpSp>
            <p:nvGrpSpPr>
              <p:cNvPr id="24602" name="Group 191">
                <a:extLst>
                  <a:ext uri="{FF2B5EF4-FFF2-40B4-BE49-F238E27FC236}">
                    <a16:creationId xmlns:a16="http://schemas.microsoft.com/office/drawing/2014/main" id="{E6CDC5AE-5D77-0E72-CCFB-EE793B56C4D0}"/>
                  </a:ext>
                </a:extLst>
              </p:cNvPr>
              <p:cNvGrpSpPr>
                <a:grpSpLocks/>
              </p:cNvGrpSpPr>
              <p:nvPr/>
            </p:nvGrpSpPr>
            <p:grpSpPr bwMode="auto">
              <a:xfrm>
                <a:off x="560" y="2396"/>
                <a:ext cx="1206" cy="614"/>
                <a:chOff x="560" y="2396"/>
                <a:chExt cx="1206" cy="614"/>
              </a:xfrm>
            </p:grpSpPr>
            <p:sp>
              <p:nvSpPr>
                <p:cNvPr id="24611" name="Line 192">
                  <a:extLst>
                    <a:ext uri="{FF2B5EF4-FFF2-40B4-BE49-F238E27FC236}">
                      <a16:creationId xmlns:a16="http://schemas.microsoft.com/office/drawing/2014/main" id="{43AEC0CD-CB2C-78BD-E543-F38DD9EF21BF}"/>
                    </a:ext>
                  </a:extLst>
                </p:cNvPr>
                <p:cNvSpPr>
                  <a:spLocks noChangeShapeType="1"/>
                </p:cNvSpPr>
                <p:nvPr/>
              </p:nvSpPr>
              <p:spPr bwMode="auto">
                <a:xfrm>
                  <a:off x="1016" y="2396"/>
                  <a:ext cx="750" cy="606"/>
                </a:xfrm>
                <a:prstGeom prst="line">
                  <a:avLst/>
                </a:prstGeom>
                <a:noFill/>
                <a:ln w="9525">
                  <a:solidFill>
                    <a:srgbClr val="000000">
                      <a:alpha val="79999"/>
                    </a:srgbClr>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24612" name="Line 193">
                  <a:extLst>
                    <a:ext uri="{FF2B5EF4-FFF2-40B4-BE49-F238E27FC236}">
                      <a16:creationId xmlns:a16="http://schemas.microsoft.com/office/drawing/2014/main" id="{080901B3-1B50-A732-CA72-9244105FC26E}"/>
                    </a:ext>
                  </a:extLst>
                </p:cNvPr>
                <p:cNvSpPr>
                  <a:spLocks noChangeShapeType="1"/>
                </p:cNvSpPr>
                <p:nvPr/>
              </p:nvSpPr>
              <p:spPr bwMode="auto">
                <a:xfrm>
                  <a:off x="782" y="2404"/>
                  <a:ext cx="750" cy="606"/>
                </a:xfrm>
                <a:prstGeom prst="line">
                  <a:avLst/>
                </a:prstGeom>
                <a:noFill/>
                <a:ln w="9525">
                  <a:solidFill>
                    <a:srgbClr val="000000">
                      <a:alpha val="79999"/>
                    </a:srgbClr>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24613" name="Line 194">
                  <a:extLst>
                    <a:ext uri="{FF2B5EF4-FFF2-40B4-BE49-F238E27FC236}">
                      <a16:creationId xmlns:a16="http://schemas.microsoft.com/office/drawing/2014/main" id="{8A932D3A-9CF5-CD6B-9ADA-33F4B2EC709E}"/>
                    </a:ext>
                  </a:extLst>
                </p:cNvPr>
                <p:cNvSpPr>
                  <a:spLocks noChangeShapeType="1"/>
                </p:cNvSpPr>
                <p:nvPr/>
              </p:nvSpPr>
              <p:spPr bwMode="auto">
                <a:xfrm>
                  <a:off x="560" y="2404"/>
                  <a:ext cx="750" cy="606"/>
                </a:xfrm>
                <a:prstGeom prst="line">
                  <a:avLst/>
                </a:prstGeom>
                <a:noFill/>
                <a:ln w="9525">
                  <a:solidFill>
                    <a:srgbClr val="000000">
                      <a:alpha val="79999"/>
                    </a:srgbClr>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4603" name="Group 195">
                <a:extLst>
                  <a:ext uri="{FF2B5EF4-FFF2-40B4-BE49-F238E27FC236}">
                    <a16:creationId xmlns:a16="http://schemas.microsoft.com/office/drawing/2014/main" id="{91010A85-8F7A-3D4B-2607-0872F471E341}"/>
                  </a:ext>
                </a:extLst>
              </p:cNvPr>
              <p:cNvGrpSpPr>
                <a:grpSpLocks/>
              </p:cNvGrpSpPr>
              <p:nvPr/>
            </p:nvGrpSpPr>
            <p:grpSpPr bwMode="auto">
              <a:xfrm>
                <a:off x="561" y="2625"/>
                <a:ext cx="1206" cy="614"/>
                <a:chOff x="560" y="2396"/>
                <a:chExt cx="1206" cy="614"/>
              </a:xfrm>
            </p:grpSpPr>
            <p:sp>
              <p:nvSpPr>
                <p:cNvPr id="24608" name="Line 196">
                  <a:extLst>
                    <a:ext uri="{FF2B5EF4-FFF2-40B4-BE49-F238E27FC236}">
                      <a16:creationId xmlns:a16="http://schemas.microsoft.com/office/drawing/2014/main" id="{1132E32D-D407-EB0D-591E-18D1EC237351}"/>
                    </a:ext>
                  </a:extLst>
                </p:cNvPr>
                <p:cNvSpPr>
                  <a:spLocks noChangeShapeType="1"/>
                </p:cNvSpPr>
                <p:nvPr/>
              </p:nvSpPr>
              <p:spPr bwMode="auto">
                <a:xfrm>
                  <a:off x="1016" y="2396"/>
                  <a:ext cx="750" cy="606"/>
                </a:xfrm>
                <a:prstGeom prst="line">
                  <a:avLst/>
                </a:prstGeom>
                <a:noFill/>
                <a:ln w="9525">
                  <a:solidFill>
                    <a:srgbClr val="000000">
                      <a:alpha val="79999"/>
                    </a:srgbClr>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24609" name="Line 197">
                  <a:extLst>
                    <a:ext uri="{FF2B5EF4-FFF2-40B4-BE49-F238E27FC236}">
                      <a16:creationId xmlns:a16="http://schemas.microsoft.com/office/drawing/2014/main" id="{8791CC36-28E9-2DE4-A816-49D95DF1CE62}"/>
                    </a:ext>
                  </a:extLst>
                </p:cNvPr>
                <p:cNvSpPr>
                  <a:spLocks noChangeShapeType="1"/>
                </p:cNvSpPr>
                <p:nvPr/>
              </p:nvSpPr>
              <p:spPr bwMode="auto">
                <a:xfrm>
                  <a:off x="782" y="2404"/>
                  <a:ext cx="750" cy="606"/>
                </a:xfrm>
                <a:prstGeom prst="line">
                  <a:avLst/>
                </a:prstGeom>
                <a:noFill/>
                <a:ln w="9525">
                  <a:solidFill>
                    <a:srgbClr val="000000">
                      <a:alpha val="79999"/>
                    </a:srgbClr>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24610" name="Line 198">
                  <a:extLst>
                    <a:ext uri="{FF2B5EF4-FFF2-40B4-BE49-F238E27FC236}">
                      <a16:creationId xmlns:a16="http://schemas.microsoft.com/office/drawing/2014/main" id="{4B0C5535-30DE-A995-A390-44C2CB1A16F8}"/>
                    </a:ext>
                  </a:extLst>
                </p:cNvPr>
                <p:cNvSpPr>
                  <a:spLocks noChangeShapeType="1"/>
                </p:cNvSpPr>
                <p:nvPr/>
              </p:nvSpPr>
              <p:spPr bwMode="auto">
                <a:xfrm>
                  <a:off x="560" y="2404"/>
                  <a:ext cx="750" cy="606"/>
                </a:xfrm>
                <a:prstGeom prst="line">
                  <a:avLst/>
                </a:prstGeom>
                <a:noFill/>
                <a:ln w="9525">
                  <a:solidFill>
                    <a:srgbClr val="000000">
                      <a:alpha val="79999"/>
                    </a:srgbClr>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4604" name="Group 199">
                <a:extLst>
                  <a:ext uri="{FF2B5EF4-FFF2-40B4-BE49-F238E27FC236}">
                    <a16:creationId xmlns:a16="http://schemas.microsoft.com/office/drawing/2014/main" id="{128E0814-F1C5-6207-5F4B-F08A1999856C}"/>
                  </a:ext>
                </a:extLst>
              </p:cNvPr>
              <p:cNvGrpSpPr>
                <a:grpSpLocks/>
              </p:cNvGrpSpPr>
              <p:nvPr/>
            </p:nvGrpSpPr>
            <p:grpSpPr bwMode="auto">
              <a:xfrm>
                <a:off x="558" y="2858"/>
                <a:ext cx="1206" cy="614"/>
                <a:chOff x="560" y="2396"/>
                <a:chExt cx="1206" cy="614"/>
              </a:xfrm>
            </p:grpSpPr>
            <p:sp>
              <p:nvSpPr>
                <p:cNvPr id="24605" name="Line 200">
                  <a:extLst>
                    <a:ext uri="{FF2B5EF4-FFF2-40B4-BE49-F238E27FC236}">
                      <a16:creationId xmlns:a16="http://schemas.microsoft.com/office/drawing/2014/main" id="{F3201FB3-F075-1878-C78E-371E31E07547}"/>
                    </a:ext>
                  </a:extLst>
                </p:cNvPr>
                <p:cNvSpPr>
                  <a:spLocks noChangeShapeType="1"/>
                </p:cNvSpPr>
                <p:nvPr/>
              </p:nvSpPr>
              <p:spPr bwMode="auto">
                <a:xfrm>
                  <a:off x="1016" y="2396"/>
                  <a:ext cx="750" cy="606"/>
                </a:xfrm>
                <a:prstGeom prst="line">
                  <a:avLst/>
                </a:prstGeom>
                <a:noFill/>
                <a:ln w="9525">
                  <a:solidFill>
                    <a:srgbClr val="000000">
                      <a:alpha val="79999"/>
                    </a:srgbClr>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24606" name="Line 201">
                  <a:extLst>
                    <a:ext uri="{FF2B5EF4-FFF2-40B4-BE49-F238E27FC236}">
                      <a16:creationId xmlns:a16="http://schemas.microsoft.com/office/drawing/2014/main" id="{0488424C-C4B5-B0E3-7ECE-0A49A81BAA40}"/>
                    </a:ext>
                  </a:extLst>
                </p:cNvPr>
                <p:cNvSpPr>
                  <a:spLocks noChangeShapeType="1"/>
                </p:cNvSpPr>
                <p:nvPr/>
              </p:nvSpPr>
              <p:spPr bwMode="auto">
                <a:xfrm>
                  <a:off x="782" y="2404"/>
                  <a:ext cx="750" cy="606"/>
                </a:xfrm>
                <a:prstGeom prst="line">
                  <a:avLst/>
                </a:prstGeom>
                <a:noFill/>
                <a:ln w="9525">
                  <a:solidFill>
                    <a:srgbClr val="000000">
                      <a:alpha val="79999"/>
                    </a:srgbClr>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24607" name="Line 202">
                  <a:extLst>
                    <a:ext uri="{FF2B5EF4-FFF2-40B4-BE49-F238E27FC236}">
                      <a16:creationId xmlns:a16="http://schemas.microsoft.com/office/drawing/2014/main" id="{467F9075-563E-94EF-ECC5-0DCDA81E05EC}"/>
                    </a:ext>
                  </a:extLst>
                </p:cNvPr>
                <p:cNvSpPr>
                  <a:spLocks noChangeShapeType="1"/>
                </p:cNvSpPr>
                <p:nvPr/>
              </p:nvSpPr>
              <p:spPr bwMode="auto">
                <a:xfrm>
                  <a:off x="560" y="2404"/>
                  <a:ext cx="750" cy="606"/>
                </a:xfrm>
                <a:prstGeom prst="line">
                  <a:avLst/>
                </a:prstGeom>
                <a:noFill/>
                <a:ln w="9525">
                  <a:solidFill>
                    <a:srgbClr val="000000">
                      <a:alpha val="79999"/>
                    </a:srgbClr>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24589" name="Group 203">
              <a:extLst>
                <a:ext uri="{FF2B5EF4-FFF2-40B4-BE49-F238E27FC236}">
                  <a16:creationId xmlns:a16="http://schemas.microsoft.com/office/drawing/2014/main" id="{17B9FED7-4E40-B27C-5751-8E17D13CF303}"/>
                </a:ext>
              </a:extLst>
            </p:cNvPr>
            <p:cNvGrpSpPr>
              <a:grpSpLocks/>
            </p:cNvGrpSpPr>
            <p:nvPr/>
          </p:nvGrpSpPr>
          <p:grpSpPr bwMode="auto">
            <a:xfrm>
              <a:off x="1311" y="3010"/>
              <a:ext cx="1209" cy="1076"/>
              <a:chOff x="558" y="2396"/>
              <a:chExt cx="1209" cy="1076"/>
            </a:xfrm>
          </p:grpSpPr>
          <p:grpSp>
            <p:nvGrpSpPr>
              <p:cNvPr id="24590" name="Group 204">
                <a:extLst>
                  <a:ext uri="{FF2B5EF4-FFF2-40B4-BE49-F238E27FC236}">
                    <a16:creationId xmlns:a16="http://schemas.microsoft.com/office/drawing/2014/main" id="{D8591FDF-E908-B94D-486B-482C8523113D}"/>
                  </a:ext>
                </a:extLst>
              </p:cNvPr>
              <p:cNvGrpSpPr>
                <a:grpSpLocks/>
              </p:cNvGrpSpPr>
              <p:nvPr/>
            </p:nvGrpSpPr>
            <p:grpSpPr bwMode="auto">
              <a:xfrm>
                <a:off x="560" y="2396"/>
                <a:ext cx="1206" cy="614"/>
                <a:chOff x="560" y="2396"/>
                <a:chExt cx="1206" cy="614"/>
              </a:xfrm>
            </p:grpSpPr>
            <p:sp>
              <p:nvSpPr>
                <p:cNvPr id="24599" name="Line 205">
                  <a:extLst>
                    <a:ext uri="{FF2B5EF4-FFF2-40B4-BE49-F238E27FC236}">
                      <a16:creationId xmlns:a16="http://schemas.microsoft.com/office/drawing/2014/main" id="{39AEFC2E-0C03-AAEA-1904-9238AB424560}"/>
                    </a:ext>
                  </a:extLst>
                </p:cNvPr>
                <p:cNvSpPr>
                  <a:spLocks noChangeShapeType="1"/>
                </p:cNvSpPr>
                <p:nvPr/>
              </p:nvSpPr>
              <p:spPr bwMode="auto">
                <a:xfrm>
                  <a:off x="1016" y="2396"/>
                  <a:ext cx="750" cy="606"/>
                </a:xfrm>
                <a:prstGeom prst="line">
                  <a:avLst/>
                </a:prstGeom>
                <a:noFill/>
                <a:ln w="9525">
                  <a:solidFill>
                    <a:srgbClr val="000000">
                      <a:alpha val="79999"/>
                    </a:srgbClr>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24600" name="Line 206">
                  <a:extLst>
                    <a:ext uri="{FF2B5EF4-FFF2-40B4-BE49-F238E27FC236}">
                      <a16:creationId xmlns:a16="http://schemas.microsoft.com/office/drawing/2014/main" id="{9FA203E2-B346-4BF5-B6E6-CCE367D504D4}"/>
                    </a:ext>
                  </a:extLst>
                </p:cNvPr>
                <p:cNvSpPr>
                  <a:spLocks noChangeShapeType="1"/>
                </p:cNvSpPr>
                <p:nvPr/>
              </p:nvSpPr>
              <p:spPr bwMode="auto">
                <a:xfrm>
                  <a:off x="782" y="2404"/>
                  <a:ext cx="750" cy="606"/>
                </a:xfrm>
                <a:prstGeom prst="line">
                  <a:avLst/>
                </a:prstGeom>
                <a:noFill/>
                <a:ln w="9525">
                  <a:solidFill>
                    <a:srgbClr val="000000">
                      <a:alpha val="79999"/>
                    </a:srgbClr>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24601" name="Line 207">
                  <a:extLst>
                    <a:ext uri="{FF2B5EF4-FFF2-40B4-BE49-F238E27FC236}">
                      <a16:creationId xmlns:a16="http://schemas.microsoft.com/office/drawing/2014/main" id="{9CD043FF-B658-C3EB-38C8-DE477DAD9A09}"/>
                    </a:ext>
                  </a:extLst>
                </p:cNvPr>
                <p:cNvSpPr>
                  <a:spLocks noChangeShapeType="1"/>
                </p:cNvSpPr>
                <p:nvPr/>
              </p:nvSpPr>
              <p:spPr bwMode="auto">
                <a:xfrm>
                  <a:off x="560" y="2404"/>
                  <a:ext cx="750" cy="606"/>
                </a:xfrm>
                <a:prstGeom prst="line">
                  <a:avLst/>
                </a:prstGeom>
                <a:noFill/>
                <a:ln w="9525">
                  <a:solidFill>
                    <a:srgbClr val="000000">
                      <a:alpha val="79999"/>
                    </a:srgbClr>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4591" name="Group 208">
                <a:extLst>
                  <a:ext uri="{FF2B5EF4-FFF2-40B4-BE49-F238E27FC236}">
                    <a16:creationId xmlns:a16="http://schemas.microsoft.com/office/drawing/2014/main" id="{F2013A12-0FE3-E655-8473-01E10160F935}"/>
                  </a:ext>
                </a:extLst>
              </p:cNvPr>
              <p:cNvGrpSpPr>
                <a:grpSpLocks/>
              </p:cNvGrpSpPr>
              <p:nvPr/>
            </p:nvGrpSpPr>
            <p:grpSpPr bwMode="auto">
              <a:xfrm>
                <a:off x="561" y="2625"/>
                <a:ext cx="1206" cy="614"/>
                <a:chOff x="560" y="2396"/>
                <a:chExt cx="1206" cy="614"/>
              </a:xfrm>
            </p:grpSpPr>
            <p:sp>
              <p:nvSpPr>
                <p:cNvPr id="24596" name="Line 209">
                  <a:extLst>
                    <a:ext uri="{FF2B5EF4-FFF2-40B4-BE49-F238E27FC236}">
                      <a16:creationId xmlns:a16="http://schemas.microsoft.com/office/drawing/2014/main" id="{4B0B389F-EE72-9CAE-6CF1-484FD1D07D79}"/>
                    </a:ext>
                  </a:extLst>
                </p:cNvPr>
                <p:cNvSpPr>
                  <a:spLocks noChangeShapeType="1"/>
                </p:cNvSpPr>
                <p:nvPr/>
              </p:nvSpPr>
              <p:spPr bwMode="auto">
                <a:xfrm>
                  <a:off x="1016" y="2396"/>
                  <a:ext cx="750" cy="606"/>
                </a:xfrm>
                <a:prstGeom prst="line">
                  <a:avLst/>
                </a:prstGeom>
                <a:noFill/>
                <a:ln w="9525">
                  <a:solidFill>
                    <a:srgbClr val="000000">
                      <a:alpha val="79999"/>
                    </a:srgbClr>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24597" name="Line 210">
                  <a:extLst>
                    <a:ext uri="{FF2B5EF4-FFF2-40B4-BE49-F238E27FC236}">
                      <a16:creationId xmlns:a16="http://schemas.microsoft.com/office/drawing/2014/main" id="{A5E22918-6662-7BC3-5051-2E28C0F54FD5}"/>
                    </a:ext>
                  </a:extLst>
                </p:cNvPr>
                <p:cNvSpPr>
                  <a:spLocks noChangeShapeType="1"/>
                </p:cNvSpPr>
                <p:nvPr/>
              </p:nvSpPr>
              <p:spPr bwMode="auto">
                <a:xfrm>
                  <a:off x="782" y="2404"/>
                  <a:ext cx="750" cy="606"/>
                </a:xfrm>
                <a:prstGeom prst="line">
                  <a:avLst/>
                </a:prstGeom>
                <a:noFill/>
                <a:ln w="9525">
                  <a:solidFill>
                    <a:srgbClr val="000000">
                      <a:alpha val="79999"/>
                    </a:srgbClr>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24598" name="Line 211">
                  <a:extLst>
                    <a:ext uri="{FF2B5EF4-FFF2-40B4-BE49-F238E27FC236}">
                      <a16:creationId xmlns:a16="http://schemas.microsoft.com/office/drawing/2014/main" id="{AB59282C-A5A6-6187-8FB9-85EF321DDAE9}"/>
                    </a:ext>
                  </a:extLst>
                </p:cNvPr>
                <p:cNvSpPr>
                  <a:spLocks noChangeShapeType="1"/>
                </p:cNvSpPr>
                <p:nvPr/>
              </p:nvSpPr>
              <p:spPr bwMode="auto">
                <a:xfrm>
                  <a:off x="560" y="2404"/>
                  <a:ext cx="750" cy="606"/>
                </a:xfrm>
                <a:prstGeom prst="line">
                  <a:avLst/>
                </a:prstGeom>
                <a:noFill/>
                <a:ln w="9525">
                  <a:solidFill>
                    <a:srgbClr val="000000">
                      <a:alpha val="79999"/>
                    </a:srgbClr>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4592" name="Group 212">
                <a:extLst>
                  <a:ext uri="{FF2B5EF4-FFF2-40B4-BE49-F238E27FC236}">
                    <a16:creationId xmlns:a16="http://schemas.microsoft.com/office/drawing/2014/main" id="{BDA96C37-322B-C5F3-AB99-316860E0BC2D}"/>
                  </a:ext>
                </a:extLst>
              </p:cNvPr>
              <p:cNvGrpSpPr>
                <a:grpSpLocks/>
              </p:cNvGrpSpPr>
              <p:nvPr/>
            </p:nvGrpSpPr>
            <p:grpSpPr bwMode="auto">
              <a:xfrm>
                <a:off x="558" y="2858"/>
                <a:ext cx="1206" cy="614"/>
                <a:chOff x="560" y="2396"/>
                <a:chExt cx="1206" cy="614"/>
              </a:xfrm>
            </p:grpSpPr>
            <p:sp>
              <p:nvSpPr>
                <p:cNvPr id="24593" name="Line 213">
                  <a:extLst>
                    <a:ext uri="{FF2B5EF4-FFF2-40B4-BE49-F238E27FC236}">
                      <a16:creationId xmlns:a16="http://schemas.microsoft.com/office/drawing/2014/main" id="{4E86C3B2-19A1-2BC1-BC88-A8EAF9E60A78}"/>
                    </a:ext>
                  </a:extLst>
                </p:cNvPr>
                <p:cNvSpPr>
                  <a:spLocks noChangeShapeType="1"/>
                </p:cNvSpPr>
                <p:nvPr/>
              </p:nvSpPr>
              <p:spPr bwMode="auto">
                <a:xfrm>
                  <a:off x="1016" y="2396"/>
                  <a:ext cx="750" cy="606"/>
                </a:xfrm>
                <a:prstGeom prst="line">
                  <a:avLst/>
                </a:prstGeom>
                <a:noFill/>
                <a:ln w="9525">
                  <a:solidFill>
                    <a:srgbClr val="000000">
                      <a:alpha val="79999"/>
                    </a:srgbClr>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24594" name="Line 214">
                  <a:extLst>
                    <a:ext uri="{FF2B5EF4-FFF2-40B4-BE49-F238E27FC236}">
                      <a16:creationId xmlns:a16="http://schemas.microsoft.com/office/drawing/2014/main" id="{3BDA4096-7C84-E409-1EDF-9A2397703C4D}"/>
                    </a:ext>
                  </a:extLst>
                </p:cNvPr>
                <p:cNvSpPr>
                  <a:spLocks noChangeShapeType="1"/>
                </p:cNvSpPr>
                <p:nvPr/>
              </p:nvSpPr>
              <p:spPr bwMode="auto">
                <a:xfrm>
                  <a:off x="782" y="2404"/>
                  <a:ext cx="750" cy="606"/>
                </a:xfrm>
                <a:prstGeom prst="line">
                  <a:avLst/>
                </a:prstGeom>
                <a:noFill/>
                <a:ln w="9525">
                  <a:solidFill>
                    <a:srgbClr val="000000">
                      <a:alpha val="79999"/>
                    </a:srgbClr>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24595" name="Line 215">
                  <a:extLst>
                    <a:ext uri="{FF2B5EF4-FFF2-40B4-BE49-F238E27FC236}">
                      <a16:creationId xmlns:a16="http://schemas.microsoft.com/office/drawing/2014/main" id="{194863EC-A6D4-EB0C-788A-C20987D45D6C}"/>
                    </a:ext>
                  </a:extLst>
                </p:cNvPr>
                <p:cNvSpPr>
                  <a:spLocks noChangeShapeType="1"/>
                </p:cNvSpPr>
                <p:nvPr/>
              </p:nvSpPr>
              <p:spPr bwMode="auto">
                <a:xfrm>
                  <a:off x="560" y="2404"/>
                  <a:ext cx="750" cy="606"/>
                </a:xfrm>
                <a:prstGeom prst="line">
                  <a:avLst/>
                </a:prstGeom>
                <a:noFill/>
                <a:ln w="9525">
                  <a:solidFill>
                    <a:srgbClr val="000000">
                      <a:alpha val="79999"/>
                    </a:srgbClr>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4">
            <a:extLst>
              <a:ext uri="{FF2B5EF4-FFF2-40B4-BE49-F238E27FC236}">
                <a16:creationId xmlns:a16="http://schemas.microsoft.com/office/drawing/2014/main" id="{D13117CA-146B-C5C2-7576-C763806F9962}"/>
              </a:ext>
            </a:extLst>
          </p:cNvPr>
          <p:cNvSpPr>
            <a:spLocks noChangeArrowheads="1"/>
          </p:cNvSpPr>
          <p:nvPr/>
        </p:nvSpPr>
        <p:spPr bwMode="auto">
          <a:xfrm>
            <a:off x="6248400" y="6057900"/>
            <a:ext cx="2895600" cy="8001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26627" name="Rectangle 2">
            <a:extLst>
              <a:ext uri="{FF2B5EF4-FFF2-40B4-BE49-F238E27FC236}">
                <a16:creationId xmlns:a16="http://schemas.microsoft.com/office/drawing/2014/main" id="{40BCA4CC-22AB-C864-9C2A-320DB1200F61}"/>
              </a:ext>
            </a:extLst>
          </p:cNvPr>
          <p:cNvSpPr>
            <a:spLocks noGrp="1" noChangeArrowheads="1"/>
          </p:cNvSpPr>
          <p:nvPr>
            <p:ph type="title"/>
          </p:nvPr>
        </p:nvSpPr>
        <p:spPr/>
        <p:txBody>
          <a:bodyPr/>
          <a:lstStyle/>
          <a:p>
            <a:pPr eaLnBrk="1" hangingPunct="1"/>
            <a:r>
              <a:rPr lang="en-US" altLang="en-US"/>
              <a:t>Related work</a:t>
            </a:r>
          </a:p>
        </p:txBody>
      </p:sp>
      <p:sp>
        <p:nvSpPr>
          <p:cNvPr id="26628" name="Rectangle 3">
            <a:extLst>
              <a:ext uri="{FF2B5EF4-FFF2-40B4-BE49-F238E27FC236}">
                <a16:creationId xmlns:a16="http://schemas.microsoft.com/office/drawing/2014/main" id="{0FA7D24D-5C57-F237-37BB-37E752CDF01E}"/>
              </a:ext>
            </a:extLst>
          </p:cNvPr>
          <p:cNvSpPr>
            <a:spLocks noGrp="1" noChangeArrowheads="1"/>
          </p:cNvSpPr>
          <p:nvPr>
            <p:ph type="body" idx="1"/>
          </p:nvPr>
        </p:nvSpPr>
        <p:spPr>
          <a:xfrm>
            <a:off x="317500" y="1562100"/>
            <a:ext cx="7086600" cy="4691063"/>
          </a:xfrm>
        </p:spPr>
        <p:txBody>
          <a:bodyPr/>
          <a:lstStyle/>
          <a:p>
            <a:pPr eaLnBrk="1" hangingPunct="1">
              <a:lnSpc>
                <a:spcPct val="80000"/>
              </a:lnSpc>
            </a:pPr>
            <a:r>
              <a:rPr lang="en-US" altLang="en-US" sz="2000" b="1"/>
              <a:t>Marker based</a:t>
            </a:r>
            <a:r>
              <a:rPr lang="en-US" altLang="en-US" sz="2000"/>
              <a:t> </a:t>
            </a:r>
            <a:br>
              <a:rPr lang="en-US" altLang="en-US" sz="2000"/>
            </a:br>
            <a:r>
              <a:rPr lang="en-US" altLang="en-US" sz="2000"/>
              <a:t>[Marschner et al. 2000; Guskov et al. 2003; White et al. 2007]</a:t>
            </a:r>
          </a:p>
          <a:p>
            <a:pPr eaLnBrk="1" hangingPunct="1">
              <a:lnSpc>
                <a:spcPct val="80000"/>
              </a:lnSpc>
            </a:pPr>
            <a:endParaRPr lang="en-US" altLang="en-US" sz="2000"/>
          </a:p>
          <a:p>
            <a:pPr eaLnBrk="1" hangingPunct="1">
              <a:lnSpc>
                <a:spcPct val="80000"/>
              </a:lnSpc>
            </a:pPr>
            <a:r>
              <a:rPr lang="en-US" altLang="en-US" sz="2000" b="1"/>
              <a:t>Template based</a:t>
            </a:r>
            <a:r>
              <a:rPr lang="en-US" altLang="en-US" sz="2000"/>
              <a:t> </a:t>
            </a:r>
            <a:br>
              <a:rPr lang="en-US" altLang="en-US" sz="2000"/>
            </a:br>
            <a:r>
              <a:rPr lang="en-US" altLang="en-US" sz="2000"/>
              <a:t>[Allen et al. 2002; Anguelov et al. 2004; Zhang et al. 2004; Anguelov et al. 2005, Aguiar et al. 2008; Bradley et al. 2008]</a:t>
            </a:r>
          </a:p>
          <a:p>
            <a:pPr eaLnBrk="1" hangingPunct="1">
              <a:lnSpc>
                <a:spcPct val="80000"/>
              </a:lnSpc>
            </a:pPr>
            <a:endParaRPr lang="en-US" altLang="en-US" sz="2000"/>
          </a:p>
          <a:p>
            <a:pPr eaLnBrk="1" hangingPunct="1">
              <a:lnSpc>
                <a:spcPct val="80000"/>
              </a:lnSpc>
            </a:pPr>
            <a:r>
              <a:rPr lang="en-US" altLang="en-US" sz="2000" b="1"/>
              <a:t>Point correspondence and registration</a:t>
            </a:r>
            <a:br>
              <a:rPr lang="en-US" altLang="en-US" sz="2000"/>
            </a:br>
            <a:r>
              <a:rPr lang="en-US" altLang="en-US" sz="2000"/>
              <a:t>[Shinya 2004; Wang et al. 2005, Anuar and Guskov 2004, Pekelny and Gotsman 2008, Chang and Zwicker 2008; Li et al. 2008]</a:t>
            </a:r>
          </a:p>
          <a:p>
            <a:pPr eaLnBrk="1" hangingPunct="1">
              <a:lnSpc>
                <a:spcPct val="80000"/>
              </a:lnSpc>
            </a:pPr>
            <a:endParaRPr lang="en-US" altLang="en-US" sz="2000"/>
          </a:p>
          <a:p>
            <a:pPr eaLnBrk="1" hangingPunct="1">
              <a:lnSpc>
                <a:spcPct val="80000"/>
              </a:lnSpc>
            </a:pPr>
            <a:r>
              <a:rPr lang="en-US" altLang="en-US" sz="2000" b="1"/>
              <a:t>Surface based space-time</a:t>
            </a:r>
            <a:r>
              <a:rPr lang="en-US" altLang="en-US" sz="2000"/>
              <a:t> </a:t>
            </a:r>
            <a:br>
              <a:rPr lang="en-US" altLang="en-US" sz="2000"/>
            </a:br>
            <a:r>
              <a:rPr lang="en-US" altLang="en-US" sz="2000"/>
              <a:t>[Wand et al. 2007; Mitra et al. 2007; Suessmuth et al. 2008]</a:t>
            </a:r>
          </a:p>
        </p:txBody>
      </p:sp>
      <p:pic>
        <p:nvPicPr>
          <p:cNvPr id="26629" name="Picture 10" descr="Clipboard01">
            <a:extLst>
              <a:ext uri="{FF2B5EF4-FFF2-40B4-BE49-F238E27FC236}">
                <a16:creationId xmlns:a16="http://schemas.microsoft.com/office/drawing/2014/main" id="{CBA00AB4-E3C9-CE6B-DAB1-71BCBB23975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862888" y="1373188"/>
            <a:ext cx="1298575" cy="147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0" name="Picture 7" descr="Clipboard01">
            <a:extLst>
              <a:ext uri="{FF2B5EF4-FFF2-40B4-BE49-F238E27FC236}">
                <a16:creationId xmlns:a16="http://schemas.microsoft.com/office/drawing/2014/main" id="{7C3015CE-54BE-FDC0-1FC3-870D89A35CF9}"/>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315200" y="0"/>
            <a:ext cx="1846263" cy="140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1" name="Picture 8">
            <a:extLst>
              <a:ext uri="{FF2B5EF4-FFF2-40B4-BE49-F238E27FC236}">
                <a16:creationId xmlns:a16="http://schemas.microsoft.com/office/drawing/2014/main" id="{901E21B1-5D29-0BDA-78AA-8A847A3ED1A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12038" y="5638800"/>
            <a:ext cx="17494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2" name="Picture 12" descr="Clipboard01">
            <a:extLst>
              <a:ext uri="{FF2B5EF4-FFF2-40B4-BE49-F238E27FC236}">
                <a16:creationId xmlns:a16="http://schemas.microsoft.com/office/drawing/2014/main" id="{1FC374BE-83C4-FACD-7010-2622B671780F}"/>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7815263" y="2816225"/>
            <a:ext cx="1346200" cy="166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3" name="Picture 13" descr="Clipboard01">
            <a:extLst>
              <a:ext uri="{FF2B5EF4-FFF2-40B4-BE49-F238E27FC236}">
                <a16:creationId xmlns:a16="http://schemas.microsoft.com/office/drawing/2014/main" id="{3C765093-8ABD-BEFC-53A9-B05B1DB0F2A5}"/>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813675" y="4256088"/>
            <a:ext cx="1347788"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4" name="Text Box 16">
            <a:extLst>
              <a:ext uri="{FF2B5EF4-FFF2-40B4-BE49-F238E27FC236}">
                <a16:creationId xmlns:a16="http://schemas.microsoft.com/office/drawing/2014/main" id="{16F774D6-58E1-C9A1-B6AA-2EB23E13C698}"/>
              </a:ext>
            </a:extLst>
          </p:cNvPr>
          <p:cNvSpPr txBox="1">
            <a:spLocks noChangeArrowheads="1"/>
          </p:cNvSpPr>
          <p:nvPr/>
        </p:nvSpPr>
        <p:spPr bwMode="auto">
          <a:xfrm>
            <a:off x="8108950" y="6600825"/>
            <a:ext cx="1035050" cy="228600"/>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defTabSz="914400" eaLnBrk="1" hangingPunct="1">
              <a:spcBef>
                <a:spcPct val="50000"/>
              </a:spcBef>
            </a:pPr>
            <a:r>
              <a:rPr lang="en-US" altLang="en-US" sz="900"/>
              <a:t>Mitra et al. 2007</a:t>
            </a:r>
          </a:p>
        </p:txBody>
      </p:sp>
      <p:sp>
        <p:nvSpPr>
          <p:cNvPr id="26635" name="Text Box 17">
            <a:extLst>
              <a:ext uri="{FF2B5EF4-FFF2-40B4-BE49-F238E27FC236}">
                <a16:creationId xmlns:a16="http://schemas.microsoft.com/office/drawing/2014/main" id="{2B045B4E-1172-D45E-8FC3-02E7BCFF3928}"/>
              </a:ext>
            </a:extLst>
          </p:cNvPr>
          <p:cNvSpPr txBox="1">
            <a:spLocks noChangeArrowheads="1"/>
          </p:cNvSpPr>
          <p:nvPr/>
        </p:nvSpPr>
        <p:spPr bwMode="auto">
          <a:xfrm>
            <a:off x="8070850" y="5330825"/>
            <a:ext cx="1035050" cy="228600"/>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spcBef>
                <a:spcPct val="50000"/>
              </a:spcBef>
            </a:pPr>
            <a:r>
              <a:rPr lang="en-US" altLang="en-US" sz="900"/>
              <a:t>Li et al. 2008</a:t>
            </a:r>
          </a:p>
        </p:txBody>
      </p:sp>
      <p:sp>
        <p:nvSpPr>
          <p:cNvPr id="26636" name="Text Box 18">
            <a:extLst>
              <a:ext uri="{FF2B5EF4-FFF2-40B4-BE49-F238E27FC236}">
                <a16:creationId xmlns:a16="http://schemas.microsoft.com/office/drawing/2014/main" id="{897B121E-0E07-E5A9-B798-32DB8858C814}"/>
              </a:ext>
            </a:extLst>
          </p:cNvPr>
          <p:cNvSpPr txBox="1">
            <a:spLocks noChangeArrowheads="1"/>
          </p:cNvSpPr>
          <p:nvPr/>
        </p:nvSpPr>
        <p:spPr bwMode="auto">
          <a:xfrm>
            <a:off x="8035925" y="4048125"/>
            <a:ext cx="1108075" cy="228600"/>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900"/>
              <a:t>Anuar et al. 2004</a:t>
            </a:r>
          </a:p>
        </p:txBody>
      </p:sp>
      <p:sp>
        <p:nvSpPr>
          <p:cNvPr id="26637" name="Text Box 19">
            <a:extLst>
              <a:ext uri="{FF2B5EF4-FFF2-40B4-BE49-F238E27FC236}">
                <a16:creationId xmlns:a16="http://schemas.microsoft.com/office/drawing/2014/main" id="{2CF49CC9-3570-9135-25D6-C14FD93ED358}"/>
              </a:ext>
            </a:extLst>
          </p:cNvPr>
          <p:cNvSpPr txBox="1">
            <a:spLocks noChangeArrowheads="1"/>
          </p:cNvSpPr>
          <p:nvPr/>
        </p:nvSpPr>
        <p:spPr bwMode="auto">
          <a:xfrm>
            <a:off x="8035925" y="2562225"/>
            <a:ext cx="1108075" cy="228600"/>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900"/>
              <a:t>Zhang et al. 2004</a:t>
            </a:r>
          </a:p>
        </p:txBody>
      </p:sp>
      <p:sp>
        <p:nvSpPr>
          <p:cNvPr id="26638" name="Text Box 21">
            <a:extLst>
              <a:ext uri="{FF2B5EF4-FFF2-40B4-BE49-F238E27FC236}">
                <a16:creationId xmlns:a16="http://schemas.microsoft.com/office/drawing/2014/main" id="{1A58A0E8-A4D7-23CA-1019-A8C19BE89C9B}"/>
              </a:ext>
            </a:extLst>
          </p:cNvPr>
          <p:cNvSpPr txBox="1">
            <a:spLocks noChangeArrowheads="1"/>
          </p:cNvSpPr>
          <p:nvPr/>
        </p:nvSpPr>
        <p:spPr bwMode="auto">
          <a:xfrm>
            <a:off x="7927975" y="1154113"/>
            <a:ext cx="1216025" cy="228600"/>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900"/>
              <a:t>Guskov et al. 2003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FCBF0586-683A-983C-1E72-27D0D54471BA}"/>
              </a:ext>
            </a:extLst>
          </p:cNvPr>
          <p:cNvSpPr>
            <a:spLocks noGrp="1" noChangeArrowheads="1"/>
          </p:cNvSpPr>
          <p:nvPr>
            <p:ph type="title"/>
          </p:nvPr>
        </p:nvSpPr>
        <p:spPr/>
        <p:txBody>
          <a:bodyPr/>
          <a:lstStyle/>
          <a:p>
            <a:pPr eaLnBrk="1" hangingPunct="1"/>
            <a:r>
              <a:rPr lang="en-US" altLang="en-US"/>
              <a:t>FLOW reconstruction</a:t>
            </a:r>
          </a:p>
        </p:txBody>
      </p:sp>
      <p:sp>
        <p:nvSpPr>
          <p:cNvPr id="28675" name="Rectangle 3">
            <a:extLst>
              <a:ext uri="{FF2B5EF4-FFF2-40B4-BE49-F238E27FC236}">
                <a16:creationId xmlns:a16="http://schemas.microsoft.com/office/drawing/2014/main" id="{378C11D0-C256-C33B-3943-D0C87B0115E7}"/>
              </a:ext>
            </a:extLst>
          </p:cNvPr>
          <p:cNvSpPr>
            <a:spLocks noGrp="1" noChangeArrowheads="1"/>
          </p:cNvSpPr>
          <p:nvPr>
            <p:ph type="body" idx="1"/>
          </p:nvPr>
        </p:nvSpPr>
        <p:spPr>
          <a:xfrm>
            <a:off x="314325" y="1571625"/>
            <a:ext cx="5840413" cy="3349625"/>
          </a:xfrm>
        </p:spPr>
        <p:txBody>
          <a:bodyPr/>
          <a:lstStyle/>
          <a:p>
            <a:pPr eaLnBrk="1" hangingPunct="1"/>
            <a:r>
              <a:rPr lang="en-US" altLang="en-US"/>
              <a:t>In: 3D point cloud frames</a:t>
            </a:r>
          </a:p>
          <a:p>
            <a:pPr eaLnBrk="1" hangingPunct="1"/>
            <a:r>
              <a:rPr lang="en-US" altLang="en-US"/>
              <a:t>Out: watertight surface</a:t>
            </a:r>
          </a:p>
          <a:p>
            <a:pPr eaLnBrk="1" hangingPunct="1"/>
            <a:r>
              <a:rPr lang="en-US" altLang="en-US"/>
              <a:t>Explicit volume modeling </a:t>
            </a:r>
          </a:p>
          <a:p>
            <a:pPr lvl="1" eaLnBrk="1" hangingPunct="1"/>
            <a:r>
              <a:rPr lang="en-US" altLang="en-US">
                <a:ea typeface="ＭＳ Ｐゴシック" panose="020B0600070205080204" pitchFamily="34" charset="-128"/>
              </a:rPr>
              <a:t>4D solid on a grid</a:t>
            </a:r>
          </a:p>
          <a:p>
            <a:pPr lvl="1" eaLnBrk="1" hangingPunct="1"/>
            <a:r>
              <a:rPr lang="en-US" altLang="en-US">
                <a:ea typeface="ＭＳ Ｐゴシック" panose="020B0600070205080204" pitchFamily="34" charset="-128"/>
              </a:rPr>
              <a:t>Characteristic function</a:t>
            </a:r>
          </a:p>
        </p:txBody>
      </p:sp>
      <p:pic>
        <p:nvPicPr>
          <p:cNvPr id="28676" name="f6.wmv">
            <a:hlinkClick r:id="" action="ppaction://media"/>
            <a:extLst>
              <a:ext uri="{FF2B5EF4-FFF2-40B4-BE49-F238E27FC236}">
                <a16:creationId xmlns:a16="http://schemas.microsoft.com/office/drawing/2014/main" id="{1DEA4545-EDA4-406D-44C2-965D3AC80EC4}"/>
              </a:ext>
            </a:extLst>
          </p:cNvPr>
          <p:cNvPicPr>
            <a:picLocks noChangeAspect="1" noChangeArrowheads="1"/>
          </p:cNvPicPr>
          <p:nvPr>
            <a:videoFile r:link="rId2"/>
            <p:extLst>
              <p:ext uri="{DAA4B4D4-6D71-4841-9C94-3DE7FCFB9230}">
                <p14:media xmlns:p14="http://schemas.microsoft.com/office/powerpoint/2010/main" r:link="rId1"/>
              </p:ext>
            </p:extLst>
          </p:nvPr>
        </p:nvPicPr>
        <p:blipFill>
          <a:blip r:embed="rId7">
            <a:extLst>
              <a:ext uri="{28A0092B-C50C-407E-A947-70E740481C1C}">
                <a14:useLocalDpi xmlns:a14="http://schemas.microsoft.com/office/drawing/2010/main" val="0"/>
              </a:ext>
            </a:extLst>
          </a:blip>
          <a:srcRect/>
          <a:stretch>
            <a:fillRect/>
          </a:stretch>
        </p:blipFill>
        <p:spPr bwMode="auto">
          <a:xfrm>
            <a:off x="5224463" y="4246563"/>
            <a:ext cx="3919537" cy="261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7" name="f6a.wmv">
            <a:hlinkClick r:id="" action="ppaction://media"/>
            <a:extLst>
              <a:ext uri="{FF2B5EF4-FFF2-40B4-BE49-F238E27FC236}">
                <a16:creationId xmlns:a16="http://schemas.microsoft.com/office/drawing/2014/main" id="{7C745B01-B576-F5E3-B572-20994570AB1A}"/>
              </a:ext>
            </a:extLst>
          </p:cNvPr>
          <p:cNvPicPr>
            <a:picLocks noChangeAspect="1" noChangeArrowheads="1"/>
          </p:cNvPicPr>
          <p:nvPr>
            <a:videoFile r:link="rId4"/>
            <p:extLst>
              <p:ext uri="{DAA4B4D4-6D71-4841-9C94-3DE7FCFB9230}">
                <p14:media xmlns:p14="http://schemas.microsoft.com/office/powerpoint/2010/main" r:link="rId3"/>
              </p:ext>
            </p:extLst>
          </p:nvPr>
        </p:nvPicPr>
        <p:blipFill>
          <a:blip r:embed="rId8">
            <a:extLst>
              <a:ext uri="{28A0092B-C50C-407E-A947-70E740481C1C}">
                <a14:useLocalDpi xmlns:a14="http://schemas.microsoft.com/office/drawing/2010/main" val="0"/>
              </a:ext>
            </a:extLst>
          </a:blip>
          <a:srcRect/>
          <a:stretch>
            <a:fillRect/>
          </a:stretch>
        </p:blipFill>
        <p:spPr bwMode="auto">
          <a:xfrm>
            <a:off x="5224463" y="1458913"/>
            <a:ext cx="3919537" cy="261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8676"/>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28676"/>
                                        </p:tgtEl>
                                      </p:cBhvr>
                                    </p:cmd>
                                  </p:childTnLst>
                                </p:cTn>
                              </p:par>
                            </p:childTnLst>
                          </p:cTn>
                        </p:par>
                      </p:childTnLst>
                    </p:cTn>
                  </p:par>
                </p:childTnLst>
              </p:cTn>
              <p:nextCondLst>
                <p:cond evt="onClick" delay="0">
                  <p:tgtEl>
                    <p:spTgt spid="28676"/>
                  </p:tgtEl>
                </p:cond>
              </p:nextCondLst>
            </p:seq>
            <p:video>
              <p:cMediaNode vol="80000">
                <p:cTn id="7" fill="hold" display="0">
                  <p:stCondLst>
                    <p:cond delay="indefinite"/>
                  </p:stCondLst>
                </p:cTn>
                <p:tgtEl>
                  <p:spTgt spid="28676"/>
                </p:tgtEl>
              </p:cMediaNode>
            </p:video>
            <p:seq concurrent="1" nextAc="seek">
              <p:cTn id="8" restart="whenNotActive" fill="hold" evtFilter="cancelBubble" nodeType="interactiveSeq">
                <p:stCondLst>
                  <p:cond evt="onClick" delay="0">
                    <p:tgtEl>
                      <p:spTgt spid="28677"/>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28677"/>
                                        </p:tgtEl>
                                      </p:cBhvr>
                                    </p:cmd>
                                  </p:childTnLst>
                                </p:cTn>
                              </p:par>
                            </p:childTnLst>
                          </p:cTn>
                        </p:par>
                      </p:childTnLst>
                    </p:cTn>
                  </p:par>
                </p:childTnLst>
              </p:cTn>
              <p:nextCondLst>
                <p:cond evt="onClick" delay="0">
                  <p:tgtEl>
                    <p:spTgt spid="28677"/>
                  </p:tgtEl>
                </p:cond>
              </p:nextCondLst>
            </p:seq>
            <p:video>
              <p:cMediaNode vol="80000">
                <p:cTn id="13" fill="hold" display="0">
                  <p:stCondLst>
                    <p:cond delay="indefinite"/>
                  </p:stCondLst>
                </p:cTn>
                <p:tgtEl>
                  <p:spTgt spid="28677"/>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180B78C0-3DBA-384F-F3FD-F7D5A89F1C6E}"/>
              </a:ext>
            </a:extLst>
          </p:cNvPr>
          <p:cNvSpPr>
            <a:spLocks noGrp="1" noChangeArrowheads="1"/>
          </p:cNvSpPr>
          <p:nvPr>
            <p:ph type="title"/>
          </p:nvPr>
        </p:nvSpPr>
        <p:spPr/>
        <p:txBody>
          <a:bodyPr/>
          <a:lstStyle/>
          <a:p>
            <a:pPr eaLnBrk="1" hangingPunct="1"/>
            <a:r>
              <a:rPr lang="en-US" altLang="en-US"/>
              <a:t>3D reconstruction techniques fail</a:t>
            </a:r>
          </a:p>
        </p:txBody>
      </p:sp>
      <p:sp>
        <p:nvSpPr>
          <p:cNvPr id="30723" name="Rectangle 3">
            <a:extLst>
              <a:ext uri="{FF2B5EF4-FFF2-40B4-BE49-F238E27FC236}">
                <a16:creationId xmlns:a16="http://schemas.microsoft.com/office/drawing/2014/main" id="{D77CE3BC-B85B-E569-B15E-DED4924556C2}"/>
              </a:ext>
            </a:extLst>
          </p:cNvPr>
          <p:cNvSpPr>
            <a:spLocks noGrp="1" noChangeArrowheads="1"/>
          </p:cNvSpPr>
          <p:nvPr>
            <p:ph type="body" idx="1"/>
          </p:nvPr>
        </p:nvSpPr>
        <p:spPr/>
        <p:txBody>
          <a:bodyPr/>
          <a:lstStyle/>
          <a:p>
            <a:pPr eaLnBrk="1" hangingPunct="1"/>
            <a:r>
              <a:rPr lang="en-US" altLang="en-US"/>
              <a:t>Surface reconstruction of individual frames fails</a:t>
            </a:r>
          </a:p>
        </p:txBody>
      </p:sp>
      <p:pic>
        <p:nvPicPr>
          <p:cNvPr id="30724" name="f6b.wmv">
            <a:hlinkClick r:id="" action="ppaction://media"/>
            <a:extLst>
              <a:ext uri="{FF2B5EF4-FFF2-40B4-BE49-F238E27FC236}">
                <a16:creationId xmlns:a16="http://schemas.microsoft.com/office/drawing/2014/main" id="{59269A0C-93E0-9F46-BDE5-153EC4511626}"/>
              </a:ext>
            </a:extLst>
          </p:cNvPr>
          <p:cNvPicPr>
            <a:picLocks noChangeAspect="1" noChangeArrowheads="1"/>
          </p:cNvPicPr>
          <p:nvPr>
            <a:videoFile r:link="rId2"/>
            <p:extLst>
              <p:ext uri="{DAA4B4D4-6D71-4841-9C94-3DE7FCFB9230}">
                <p14:media xmlns:p14="http://schemas.microsoft.com/office/powerpoint/2010/main" r:link="rId1"/>
              </p:ext>
            </p:extLst>
          </p:nvPr>
        </p:nvPicPr>
        <p:blipFill>
          <a:blip r:embed="rId4">
            <a:extLst>
              <a:ext uri="{28A0092B-C50C-407E-A947-70E740481C1C}">
                <a14:useLocalDpi xmlns:a14="http://schemas.microsoft.com/office/drawing/2010/main" val="0"/>
              </a:ext>
            </a:extLst>
          </a:blip>
          <a:srcRect/>
          <a:stretch>
            <a:fillRect/>
          </a:stretch>
        </p:blipFill>
        <p:spPr bwMode="auto">
          <a:xfrm>
            <a:off x="5230813" y="4249738"/>
            <a:ext cx="3913187" cy="2608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0724"/>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30724"/>
                                        </p:tgtEl>
                                      </p:cBhvr>
                                    </p:cmd>
                                  </p:childTnLst>
                                </p:cTn>
                              </p:par>
                            </p:childTnLst>
                          </p:cTn>
                        </p:par>
                      </p:childTnLst>
                    </p:cTn>
                  </p:par>
                </p:childTnLst>
              </p:cTn>
              <p:nextCondLst>
                <p:cond evt="onClick" delay="0">
                  <p:tgtEl>
                    <p:spTgt spid="30724"/>
                  </p:tgtEl>
                </p:cond>
              </p:nextCondLst>
            </p:seq>
            <p:video>
              <p:cMediaNode vol="80000">
                <p:cTn id="7" fill="hold" display="0">
                  <p:stCondLst>
                    <p:cond delay="indefinite"/>
                  </p:stCondLst>
                </p:cTn>
                <p:tgtEl>
                  <p:spTgt spid="30724"/>
                </p:tgtEl>
              </p:cMediaNode>
            </p:vide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2.1|6.9|11|0.6"/>
</p:tagLst>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MS PGothic"/>
        <a:cs typeface="Arial"/>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3552</TotalTime>
  <Words>2640</Words>
  <Application>Microsoft Macintosh PowerPoint</Application>
  <PresentationFormat>On-screen Show (4:3)</PresentationFormat>
  <Paragraphs>252</Paragraphs>
  <Slides>29</Slides>
  <Notes>18</Notes>
  <HiddenSlides>1</HiddenSlides>
  <MMClips>9</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2</vt:i4>
      </vt:variant>
      <vt:variant>
        <vt:lpstr>Slide Titles</vt:lpstr>
      </vt:variant>
      <vt:variant>
        <vt:i4>29</vt:i4>
      </vt:variant>
    </vt:vector>
  </HeadingPairs>
  <TitlesOfParts>
    <vt:vector size="37" baseType="lpstr">
      <vt:lpstr>Arial</vt:lpstr>
      <vt:lpstr>ＭＳ Ｐゴシック</vt:lpstr>
      <vt:lpstr>ＭＳ Ｐゴシック</vt:lpstr>
      <vt:lpstr>Calibri</vt:lpstr>
      <vt:lpstr>Wingdings</vt:lpstr>
      <vt:lpstr>Custom Design</vt:lpstr>
      <vt:lpstr>Microsoft Equation 3.0</vt:lpstr>
      <vt:lpstr>Microsoft Equation</vt:lpstr>
      <vt:lpstr>PowerPoint Presentation</vt:lpstr>
      <vt:lpstr>PowerPoint Presentation</vt:lpstr>
      <vt:lpstr>4D Data acquisition - setting</vt:lpstr>
      <vt:lpstr>4D Data acquisition - limitations</vt:lpstr>
      <vt:lpstr>Motivation</vt:lpstr>
      <vt:lpstr>Contribution</vt:lpstr>
      <vt:lpstr>Related work</vt:lpstr>
      <vt:lpstr>FLOW reconstruction</vt:lpstr>
      <vt:lpstr>3D reconstruction techniques fail</vt:lpstr>
      <vt:lpstr>2D example</vt:lpstr>
      <vt:lpstr>1D representation</vt:lpstr>
      <vt:lpstr>Higher dimensions generalization</vt:lpstr>
      <vt:lpstr>FLOW physical constraints</vt:lpstr>
      <vt:lpstr>FLOW physical constraints</vt:lpstr>
      <vt:lpstr>FLOW Physical Constraints</vt:lpstr>
      <vt:lpstr>Constrained Minimization Problem</vt:lpstr>
      <vt:lpstr>Challenges</vt:lpstr>
      <vt:lpstr>Sublinear exponent</vt:lpstr>
      <vt:lpstr>Huge data problem</vt:lpstr>
      <vt:lpstr>Minimization problem</vt:lpstr>
      <vt:lpstr>Matrix engineering</vt:lpstr>
      <vt:lpstr>Mass stability: clamping/back substitution</vt:lpstr>
      <vt:lpstr>Results (2D) – empty frames completion</vt:lpstr>
      <vt:lpstr>Results – hand puppet from 2 views</vt:lpstr>
      <vt:lpstr>Results - garments</vt:lpstr>
      <vt:lpstr>Results – large deformation</vt:lpstr>
      <vt:lpstr>Results 3D+time</vt:lpstr>
      <vt:lpstr>Conclusions and Limitations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Rie Yamaoka</dc:creator>
  <cp:lastModifiedBy>Thomas LEWINER</cp:lastModifiedBy>
  <cp:revision>284</cp:revision>
  <dcterms:created xsi:type="dcterms:W3CDTF">2008-08-14T17:27:25Z</dcterms:created>
  <dcterms:modified xsi:type="dcterms:W3CDTF">2026-07-30T21:21:45Z</dcterms:modified>
</cp:coreProperties>
</file>