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9" r:id="rId1"/>
    <p:sldMasterId id="2147483651" r:id="rId2"/>
    <p:sldMasterId id="2147483652" r:id="rId3"/>
  </p:sldMasterIdLst>
  <p:notesMasterIdLst>
    <p:notesMasterId r:id="rId38"/>
  </p:notesMasterIdLst>
  <p:handoutMasterIdLst>
    <p:handoutMasterId r:id="rId39"/>
  </p:handoutMasterIdLst>
  <p:sldIdLst>
    <p:sldId id="324" r:id="rId4"/>
    <p:sldId id="356" r:id="rId5"/>
    <p:sldId id="384" r:id="rId6"/>
    <p:sldId id="386" r:id="rId7"/>
    <p:sldId id="358" r:id="rId8"/>
    <p:sldId id="325" r:id="rId9"/>
    <p:sldId id="396" r:id="rId10"/>
    <p:sldId id="359" r:id="rId11"/>
    <p:sldId id="395" r:id="rId12"/>
    <p:sldId id="360" r:id="rId13"/>
    <p:sldId id="362" r:id="rId14"/>
    <p:sldId id="364" r:id="rId15"/>
    <p:sldId id="365" r:id="rId16"/>
    <p:sldId id="367" r:id="rId17"/>
    <p:sldId id="389" r:id="rId18"/>
    <p:sldId id="366" r:id="rId19"/>
    <p:sldId id="368" r:id="rId20"/>
    <p:sldId id="369" r:id="rId21"/>
    <p:sldId id="390" r:id="rId22"/>
    <p:sldId id="370" r:id="rId23"/>
    <p:sldId id="394" r:id="rId24"/>
    <p:sldId id="391" r:id="rId25"/>
    <p:sldId id="372" r:id="rId26"/>
    <p:sldId id="373" r:id="rId27"/>
    <p:sldId id="351" r:id="rId28"/>
    <p:sldId id="375" r:id="rId29"/>
    <p:sldId id="376" r:id="rId30"/>
    <p:sldId id="378" r:id="rId31"/>
    <p:sldId id="382" r:id="rId32"/>
    <p:sldId id="392" r:id="rId33"/>
    <p:sldId id="380" r:id="rId34"/>
    <p:sldId id="393" r:id="rId35"/>
    <p:sldId id="387" r:id="rId36"/>
    <p:sldId id="381" r:id="rId3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25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589" autoAdjust="0"/>
  </p:normalViewPr>
  <p:slideViewPr>
    <p:cSldViewPr>
      <p:cViewPr varScale="1">
        <p:scale>
          <a:sx n="120" d="100"/>
          <a:sy n="120" d="100"/>
        </p:scale>
        <p:origin x="19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>
            <a:extLst>
              <a:ext uri="{FF2B5EF4-FFF2-40B4-BE49-F238E27FC236}">
                <a16:creationId xmlns:a16="http://schemas.microsoft.com/office/drawing/2014/main" id="{4A32A403-6216-0472-DCA1-01B4031F6E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422915" name="Rectangle 3">
            <a:extLst>
              <a:ext uri="{FF2B5EF4-FFF2-40B4-BE49-F238E27FC236}">
                <a16:creationId xmlns:a16="http://schemas.microsoft.com/office/drawing/2014/main" id="{83A8BC95-4BFC-F62D-6A98-5FA55699BB4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422916" name="Rectangle 4">
            <a:extLst>
              <a:ext uri="{FF2B5EF4-FFF2-40B4-BE49-F238E27FC236}">
                <a16:creationId xmlns:a16="http://schemas.microsoft.com/office/drawing/2014/main" id="{5B5912EF-20E5-2BF8-88E4-4BC88A0B9AD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422917" name="Rectangle 5">
            <a:extLst>
              <a:ext uri="{FF2B5EF4-FFF2-40B4-BE49-F238E27FC236}">
                <a16:creationId xmlns:a16="http://schemas.microsoft.com/office/drawing/2014/main" id="{4BD53032-47B6-1899-19AA-4F56C21EBB0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A046E91-63CB-B344-902A-B8CEA6B9029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3D03A916-426F-8A3B-965A-7097E64A6B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B917B7BE-DC00-39E7-1B75-69484AF66B7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8584446E-656A-ACE6-C2EF-1698EC1431D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38CE3C45-CA0A-0118-B58D-6CC789EE62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821B37F4-FCAA-5306-2624-8C0ECA93094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9" name="Rectangle 7">
            <a:extLst>
              <a:ext uri="{FF2B5EF4-FFF2-40B4-BE49-F238E27FC236}">
                <a16:creationId xmlns:a16="http://schemas.microsoft.com/office/drawing/2014/main" id="{5A16DA14-2671-2DC8-806B-01F3033E04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B7B554E-0E75-C84A-92FB-65AEFE6BCAB0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0A850FB-2339-946E-12A3-1F099F49E7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68A08F-D697-6D40-B26E-43F2A3EAAF98}" type="slidenum">
              <a:rPr lang="pt-BR" altLang="en-US"/>
              <a:pPr/>
              <a:t>1</a:t>
            </a:fld>
            <a:endParaRPr lang="pt-BR" altLang="en-US"/>
          </a:p>
        </p:txBody>
      </p:sp>
      <p:sp>
        <p:nvSpPr>
          <p:cNvPr id="312322" name="Rectangle 2">
            <a:extLst>
              <a:ext uri="{FF2B5EF4-FFF2-40B4-BE49-F238E27FC236}">
                <a16:creationId xmlns:a16="http://schemas.microsoft.com/office/drawing/2014/main" id="{2314A8AC-B0AC-6D33-A442-ECA6673A182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>
            <a:extLst>
              <a:ext uri="{FF2B5EF4-FFF2-40B4-BE49-F238E27FC236}">
                <a16:creationId xmlns:a16="http://schemas.microsoft.com/office/drawing/2014/main" id="{9FA3CE2B-8C01-5245-36A8-7B4CDE9DFE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en-US"/>
              <a:t>A interpretação de forma se tornou um problema central na computação</a:t>
            </a:r>
            <a:br>
              <a:rPr lang="pt-BR" altLang="en-US"/>
            </a:br>
            <a:r>
              <a:rPr lang="pt-BR" altLang="en-US"/>
              <a:t>gráfica atual, em particular na hora de reconstruir objetos a partir</a:t>
            </a:r>
            <a:br>
              <a:rPr lang="pt-BR" altLang="en-US"/>
            </a:br>
            <a:r>
              <a:rPr lang="pt-BR" altLang="en-US"/>
              <a:t>de dados incompletos ou de representar de maneira sucinta modelos</a:t>
            </a:r>
            <a:br>
              <a:rPr lang="pt-BR" altLang="en-US"/>
            </a:br>
            <a:r>
              <a:rPr lang="pt-BR" altLang="en-US"/>
              <a:t>complexos. A origem diversa dos dados, incluindo amostras escaneadas,</a:t>
            </a:r>
            <a:br>
              <a:rPr lang="pt-BR" altLang="en-US"/>
            </a:br>
            <a:r>
              <a:rPr lang="pt-BR" altLang="en-US"/>
              <a:t>rabiscos, modelos poligonais completos e incompletos, assim como a</a:t>
            </a:r>
            <a:br>
              <a:rPr lang="pt-BR" altLang="en-US"/>
            </a:br>
            <a:r>
              <a:rPr lang="pt-BR" altLang="en-US"/>
              <a:t>falta de controle sobre a qualidade desses dados impõem métodos</a:t>
            </a:r>
            <a:br>
              <a:rPr lang="pt-BR" altLang="en-US"/>
            </a:br>
            <a:r>
              <a:rPr lang="pt-BR" altLang="en-US"/>
              <a:t>extremamente robustos para interpretar as formas.</a:t>
            </a:r>
            <a:br>
              <a:rPr lang="pt-BR" altLang="en-US"/>
            </a:br>
            <a:r>
              <a:rPr lang="pt-BR" altLang="en-US"/>
              <a:t> Modelos evolutivos e competitivos são conhecidos por oferecer uma</a:t>
            </a:r>
            <a:br>
              <a:rPr lang="pt-BR" altLang="en-US"/>
            </a:br>
            <a:r>
              <a:rPr lang="pt-BR" altLang="en-US"/>
              <a:t>grande capacidade de adaptação em situações variadas. Originalmente</a:t>
            </a:r>
            <a:br>
              <a:rPr lang="pt-BR" altLang="en-US"/>
            </a:br>
            <a:r>
              <a:rPr lang="pt-BR" altLang="en-US"/>
              <a:t>usados em modelos biológicos e financeiros, aplicamo-los na computação</a:t>
            </a:r>
            <a:br>
              <a:rPr lang="pt-BR" altLang="en-US"/>
            </a:br>
            <a:r>
              <a:rPr lang="pt-BR" altLang="en-US"/>
              <a:t>gráfica a dois problemas: reconstrução de superfícies e extração de</a:t>
            </a:r>
            <a:br>
              <a:rPr lang="pt-BR" altLang="en-US"/>
            </a:br>
            <a:r>
              <a:rPr lang="pt-BR" altLang="en-US"/>
              <a:t>esqueletos. Os algoritmos resultantes são extremamente rápidos e</a:t>
            </a:r>
            <a:br>
              <a:rPr lang="pt-BR" altLang="en-US"/>
            </a:br>
            <a:r>
              <a:rPr lang="pt-BR" altLang="en-US"/>
              <a:t>robustos, conseguindo resultados positivos em casos particularmente</a:t>
            </a:r>
            <a:br>
              <a:rPr lang="pt-BR" altLang="en-US"/>
            </a:br>
            <a:r>
              <a:rPr lang="pt-BR" altLang="en-US"/>
              <a:t>delicados.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F8C0A2-3AB3-9338-B2B2-2AFD439030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28A30-532E-6248-97A2-5AEC78D36E0E}" type="slidenum">
              <a:rPr lang="pt-BR" altLang="en-US"/>
              <a:pPr/>
              <a:t>12</a:t>
            </a:fld>
            <a:endParaRPr lang="pt-BR" altLang="en-US"/>
          </a:p>
        </p:txBody>
      </p:sp>
      <p:sp>
        <p:nvSpPr>
          <p:cNvPr id="431106" name="Rectangle 2">
            <a:extLst>
              <a:ext uri="{FF2B5EF4-FFF2-40B4-BE49-F238E27FC236}">
                <a16:creationId xmlns:a16="http://schemas.microsoft.com/office/drawing/2014/main" id="{0060376A-A526-1598-7943-5095022DD94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>
            <a:extLst>
              <a:ext uri="{FF2B5EF4-FFF2-40B4-BE49-F238E27FC236}">
                <a16:creationId xmlns:a16="http://schemas.microsoft.com/office/drawing/2014/main" id="{3EA58968-7F98-0F2D-06CC-6913D25AF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D99761D-99E4-AF42-3095-04793E0F3F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1CCDB3-1A39-794E-922D-01B84B66B0D1}" type="slidenum">
              <a:rPr lang="pt-BR" altLang="en-US"/>
              <a:pPr/>
              <a:t>13</a:t>
            </a:fld>
            <a:endParaRPr lang="pt-BR" altLang="en-US"/>
          </a:p>
        </p:txBody>
      </p:sp>
      <p:sp>
        <p:nvSpPr>
          <p:cNvPr id="432130" name="Rectangle 2">
            <a:extLst>
              <a:ext uri="{FF2B5EF4-FFF2-40B4-BE49-F238E27FC236}">
                <a16:creationId xmlns:a16="http://schemas.microsoft.com/office/drawing/2014/main" id="{66E0AD71-39D6-611C-7A40-39F34D4A7BD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>
            <a:extLst>
              <a:ext uri="{FF2B5EF4-FFF2-40B4-BE49-F238E27FC236}">
                <a16:creationId xmlns:a16="http://schemas.microsoft.com/office/drawing/2014/main" id="{D6A9A8C8-F3BF-57CC-ED6D-E3DC99E5B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B03F690-6EAE-4349-43DA-0BFA93DE92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55B737-A5D6-474B-BFD2-47FCAF0D9E56}" type="slidenum">
              <a:rPr lang="pt-BR" altLang="en-US"/>
              <a:pPr/>
              <a:t>14</a:t>
            </a:fld>
            <a:endParaRPr lang="pt-BR" altLang="en-US"/>
          </a:p>
        </p:txBody>
      </p:sp>
      <p:sp>
        <p:nvSpPr>
          <p:cNvPr id="434178" name="Rectangle 2">
            <a:extLst>
              <a:ext uri="{FF2B5EF4-FFF2-40B4-BE49-F238E27FC236}">
                <a16:creationId xmlns:a16="http://schemas.microsoft.com/office/drawing/2014/main" id="{45956AED-166E-7116-EBFE-079DF2D499B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4179" name="Rectangle 3">
            <a:extLst>
              <a:ext uri="{FF2B5EF4-FFF2-40B4-BE49-F238E27FC236}">
                <a16:creationId xmlns:a16="http://schemas.microsoft.com/office/drawing/2014/main" id="{4AC94EE2-CE04-F43E-3F5A-EAAF8AD2B4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7DEDBFB-155A-016E-36F5-A78B9103D2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99FF06-CADD-944B-A6C4-C8733CBC4906}" type="slidenum">
              <a:rPr lang="pt-BR" altLang="en-US"/>
              <a:pPr/>
              <a:t>15</a:t>
            </a:fld>
            <a:endParaRPr lang="pt-BR" altLang="en-US"/>
          </a:p>
        </p:txBody>
      </p:sp>
      <p:sp>
        <p:nvSpPr>
          <p:cNvPr id="435202" name="Rectangle 2">
            <a:extLst>
              <a:ext uri="{FF2B5EF4-FFF2-40B4-BE49-F238E27FC236}">
                <a16:creationId xmlns:a16="http://schemas.microsoft.com/office/drawing/2014/main" id="{2FFCA00A-8B5C-F3E4-E2FB-52EB64B2B52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5203" name="Rectangle 3">
            <a:extLst>
              <a:ext uri="{FF2B5EF4-FFF2-40B4-BE49-F238E27FC236}">
                <a16:creationId xmlns:a16="http://schemas.microsoft.com/office/drawing/2014/main" id="{4960CF51-1A4D-24A1-34D8-A8D3779542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5660B79-4BB1-815A-B64E-3B159744D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2F8234-16FA-5745-822A-74A76F7CF31D}" type="slidenum">
              <a:rPr lang="pt-BR" altLang="en-US"/>
              <a:pPr/>
              <a:t>16</a:t>
            </a:fld>
            <a:endParaRPr lang="pt-BR" altLang="en-US"/>
          </a:p>
        </p:txBody>
      </p:sp>
      <p:sp>
        <p:nvSpPr>
          <p:cNvPr id="433154" name="Rectangle 2">
            <a:extLst>
              <a:ext uri="{FF2B5EF4-FFF2-40B4-BE49-F238E27FC236}">
                <a16:creationId xmlns:a16="http://schemas.microsoft.com/office/drawing/2014/main" id="{0DB6BFF2-FB0D-F2C3-A348-95185473E4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>
            <a:extLst>
              <a:ext uri="{FF2B5EF4-FFF2-40B4-BE49-F238E27FC236}">
                <a16:creationId xmlns:a16="http://schemas.microsoft.com/office/drawing/2014/main" id="{D0B31B19-6284-F434-7725-68E5D601A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BD9C953-87C1-E6ED-302E-188DE7985D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F7DFEC-85D0-5742-9E08-AB5D6C169217}" type="slidenum">
              <a:rPr lang="pt-BR" altLang="en-US"/>
              <a:pPr/>
              <a:t>17</a:t>
            </a:fld>
            <a:endParaRPr lang="pt-BR" altLang="en-US"/>
          </a:p>
        </p:txBody>
      </p:sp>
      <p:sp>
        <p:nvSpPr>
          <p:cNvPr id="436226" name="Rectangle 2">
            <a:extLst>
              <a:ext uri="{FF2B5EF4-FFF2-40B4-BE49-F238E27FC236}">
                <a16:creationId xmlns:a16="http://schemas.microsoft.com/office/drawing/2014/main" id="{1C0F8A57-59F0-581F-FF1A-89548C4130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6227" name="Rectangle 3">
            <a:extLst>
              <a:ext uri="{FF2B5EF4-FFF2-40B4-BE49-F238E27FC236}">
                <a16:creationId xmlns:a16="http://schemas.microsoft.com/office/drawing/2014/main" id="{14B9700E-404D-B5BF-0B89-231F1D735A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436252C-E2CE-96AF-E6B5-057F0A2625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9AAD6-0D57-104B-9B76-C7C9DA1D4AD7}" type="slidenum">
              <a:rPr lang="pt-BR" altLang="en-US"/>
              <a:pPr/>
              <a:t>18</a:t>
            </a:fld>
            <a:endParaRPr lang="pt-BR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BDECE051-06C3-6199-9F0C-C352868CB08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A9C884D8-FEC6-2D87-AEF8-0A65CEDF0E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221C3D4-040E-EFF1-E198-E8529123B7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9AE86-B8DE-814E-9EE5-23A428B573D7}" type="slidenum">
              <a:rPr lang="pt-BR" altLang="en-US"/>
              <a:pPr/>
              <a:t>19</a:t>
            </a:fld>
            <a:endParaRPr lang="pt-BR" altLang="en-US"/>
          </a:p>
        </p:txBody>
      </p:sp>
      <p:sp>
        <p:nvSpPr>
          <p:cNvPr id="437250" name="Rectangle 2">
            <a:extLst>
              <a:ext uri="{FF2B5EF4-FFF2-40B4-BE49-F238E27FC236}">
                <a16:creationId xmlns:a16="http://schemas.microsoft.com/office/drawing/2014/main" id="{BAA1AA2F-F497-C74E-27B4-4F30B035F10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1" name="Rectangle 3">
            <a:extLst>
              <a:ext uri="{FF2B5EF4-FFF2-40B4-BE49-F238E27FC236}">
                <a16:creationId xmlns:a16="http://schemas.microsoft.com/office/drawing/2014/main" id="{DF0577F0-CE55-C7A4-E546-3B27696872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5558DAF-9BEB-0FD4-D5EB-927772EAD5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56EC8-9BE4-6648-A778-26366C4990E8}" type="slidenum">
              <a:rPr lang="pt-BR" altLang="en-US"/>
              <a:pPr/>
              <a:t>20</a:t>
            </a:fld>
            <a:endParaRPr lang="pt-BR" altLang="en-US"/>
          </a:p>
        </p:txBody>
      </p:sp>
      <p:sp>
        <p:nvSpPr>
          <p:cNvPr id="439298" name="Rectangle 2">
            <a:extLst>
              <a:ext uri="{FF2B5EF4-FFF2-40B4-BE49-F238E27FC236}">
                <a16:creationId xmlns:a16="http://schemas.microsoft.com/office/drawing/2014/main" id="{BE981075-597D-0224-0848-7BFEDEEC8F2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299" name="Rectangle 3">
            <a:extLst>
              <a:ext uri="{FF2B5EF4-FFF2-40B4-BE49-F238E27FC236}">
                <a16:creationId xmlns:a16="http://schemas.microsoft.com/office/drawing/2014/main" id="{140E9D23-0C0B-AED6-B571-4D71DFE77B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404E0EC-4688-EF92-8709-C4D849470B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383CB-420E-B24A-863D-CE02656C8135}" type="slidenum">
              <a:rPr lang="pt-BR" altLang="en-US"/>
              <a:pPr/>
              <a:t>21</a:t>
            </a:fld>
            <a:endParaRPr lang="pt-BR" altLang="en-US"/>
          </a:p>
        </p:txBody>
      </p:sp>
      <p:sp>
        <p:nvSpPr>
          <p:cNvPr id="440322" name="Rectangle 2">
            <a:extLst>
              <a:ext uri="{FF2B5EF4-FFF2-40B4-BE49-F238E27FC236}">
                <a16:creationId xmlns:a16="http://schemas.microsoft.com/office/drawing/2014/main" id="{E78A873C-32BA-FB3D-4CF3-8320D7FCDB9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>
            <a:extLst>
              <a:ext uri="{FF2B5EF4-FFF2-40B4-BE49-F238E27FC236}">
                <a16:creationId xmlns:a16="http://schemas.microsoft.com/office/drawing/2014/main" id="{A9BC38E8-48D4-DAAF-1E60-2DBF69AA4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A7F37CB-2A95-8A90-669D-0A6DD9755B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92130-32A5-EF48-8433-31F7F3374E0C}" type="slidenum">
              <a:rPr lang="pt-BR" altLang="en-US"/>
              <a:pPr/>
              <a:t>2</a:t>
            </a:fld>
            <a:endParaRPr lang="pt-BR" altLang="en-US"/>
          </a:p>
        </p:txBody>
      </p:sp>
      <p:sp>
        <p:nvSpPr>
          <p:cNvPr id="424962" name="Rectangle 2">
            <a:extLst>
              <a:ext uri="{FF2B5EF4-FFF2-40B4-BE49-F238E27FC236}">
                <a16:creationId xmlns:a16="http://schemas.microsoft.com/office/drawing/2014/main" id="{5F2ECE68-0264-50C3-BC41-D1631EAEA55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>
            <a:extLst>
              <a:ext uri="{FF2B5EF4-FFF2-40B4-BE49-F238E27FC236}">
                <a16:creationId xmlns:a16="http://schemas.microsoft.com/office/drawing/2014/main" id="{428C87F9-3867-A1D6-D653-EB3FA1B13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EA5A3F7-1D2E-3DFD-E80B-3596EC99A8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EB348-DF5D-4347-AEB9-F73EE064D67A}" type="slidenum">
              <a:rPr lang="pt-BR" altLang="en-US"/>
              <a:pPr/>
              <a:t>22</a:t>
            </a:fld>
            <a:endParaRPr lang="pt-BR" altLang="en-US"/>
          </a:p>
        </p:txBody>
      </p:sp>
      <p:sp>
        <p:nvSpPr>
          <p:cNvPr id="441346" name="Rectangle 2">
            <a:extLst>
              <a:ext uri="{FF2B5EF4-FFF2-40B4-BE49-F238E27FC236}">
                <a16:creationId xmlns:a16="http://schemas.microsoft.com/office/drawing/2014/main" id="{66B12409-1AA0-438E-9CEE-205DC26AB3C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1347" name="Rectangle 3">
            <a:extLst>
              <a:ext uri="{FF2B5EF4-FFF2-40B4-BE49-F238E27FC236}">
                <a16:creationId xmlns:a16="http://schemas.microsoft.com/office/drawing/2014/main" id="{6391E814-F4E4-776F-3FC8-3CA1A28726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538B0F8-8F61-331D-E1A7-3947F92265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1BBD3B-0939-F049-B8E7-52196BA201B1}" type="slidenum">
              <a:rPr lang="pt-BR" altLang="en-US"/>
              <a:pPr/>
              <a:t>23</a:t>
            </a:fld>
            <a:endParaRPr lang="pt-BR" altLang="en-US"/>
          </a:p>
        </p:txBody>
      </p:sp>
      <p:sp>
        <p:nvSpPr>
          <p:cNvPr id="442370" name="Rectangle 2">
            <a:extLst>
              <a:ext uri="{FF2B5EF4-FFF2-40B4-BE49-F238E27FC236}">
                <a16:creationId xmlns:a16="http://schemas.microsoft.com/office/drawing/2014/main" id="{65D86C4E-4FD0-5C3A-EC64-9854BED851E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2371" name="Rectangle 3">
            <a:extLst>
              <a:ext uri="{FF2B5EF4-FFF2-40B4-BE49-F238E27FC236}">
                <a16:creationId xmlns:a16="http://schemas.microsoft.com/office/drawing/2014/main" id="{0051D586-43C5-21E8-3F0E-E2C0C96FB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3AC0929-82E4-D1A7-AACE-5786AFF19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2D12B8-0CE6-2149-A88B-61DE28493638}" type="slidenum">
              <a:rPr lang="pt-BR" altLang="en-US"/>
              <a:pPr/>
              <a:t>24</a:t>
            </a:fld>
            <a:endParaRPr lang="pt-BR" altLang="en-US"/>
          </a:p>
        </p:txBody>
      </p:sp>
      <p:sp>
        <p:nvSpPr>
          <p:cNvPr id="443394" name="Rectangle 2">
            <a:extLst>
              <a:ext uri="{FF2B5EF4-FFF2-40B4-BE49-F238E27FC236}">
                <a16:creationId xmlns:a16="http://schemas.microsoft.com/office/drawing/2014/main" id="{0D92FF82-0809-E9A1-4DD7-9495D917EF2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3395" name="Rectangle 3">
            <a:extLst>
              <a:ext uri="{FF2B5EF4-FFF2-40B4-BE49-F238E27FC236}">
                <a16:creationId xmlns:a16="http://schemas.microsoft.com/office/drawing/2014/main" id="{C2E5FB3A-6631-C256-2312-70C4E151C6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F4E2F0-E195-2407-F5A8-8041E5116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BC706F-92CA-6A43-BE8A-6D957A49F4DA}" type="slidenum">
              <a:rPr lang="pt-BR" altLang="en-US"/>
              <a:pPr/>
              <a:t>25</a:t>
            </a:fld>
            <a:endParaRPr lang="pt-BR" altLang="en-US"/>
          </a:p>
        </p:txBody>
      </p:sp>
      <p:sp>
        <p:nvSpPr>
          <p:cNvPr id="444418" name="Rectangle 2">
            <a:extLst>
              <a:ext uri="{FF2B5EF4-FFF2-40B4-BE49-F238E27FC236}">
                <a16:creationId xmlns:a16="http://schemas.microsoft.com/office/drawing/2014/main" id="{A885B5D8-D96C-5087-CFAE-70CF775C84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>
            <a:extLst>
              <a:ext uri="{FF2B5EF4-FFF2-40B4-BE49-F238E27FC236}">
                <a16:creationId xmlns:a16="http://schemas.microsoft.com/office/drawing/2014/main" id="{54F5FF21-5B80-2716-25A3-B12925BC2A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87447ED-20A5-AC99-B414-9D431A0210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01BE5C-A99E-374F-82A9-E92EA42FC999}" type="slidenum">
              <a:rPr lang="pt-BR" altLang="en-US"/>
              <a:pPr/>
              <a:t>26</a:t>
            </a:fld>
            <a:endParaRPr lang="pt-BR" altLang="en-US"/>
          </a:p>
        </p:txBody>
      </p:sp>
      <p:sp>
        <p:nvSpPr>
          <p:cNvPr id="445442" name="Rectangle 2">
            <a:extLst>
              <a:ext uri="{FF2B5EF4-FFF2-40B4-BE49-F238E27FC236}">
                <a16:creationId xmlns:a16="http://schemas.microsoft.com/office/drawing/2014/main" id="{80E07D99-5FE6-7B70-EC60-15D462858E1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5443" name="Rectangle 3">
            <a:extLst>
              <a:ext uri="{FF2B5EF4-FFF2-40B4-BE49-F238E27FC236}">
                <a16:creationId xmlns:a16="http://schemas.microsoft.com/office/drawing/2014/main" id="{376174E8-EE3D-37FC-B6F6-EA0E021B63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2071DA9-FBAD-F187-D915-2C7B9E09B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D73A66-8FA4-CF45-8284-E398289391C1}" type="slidenum">
              <a:rPr lang="pt-BR" altLang="en-US"/>
              <a:pPr/>
              <a:t>27</a:t>
            </a:fld>
            <a:endParaRPr lang="pt-BR" altLang="en-US"/>
          </a:p>
        </p:txBody>
      </p:sp>
      <p:sp>
        <p:nvSpPr>
          <p:cNvPr id="446466" name="Rectangle 2">
            <a:extLst>
              <a:ext uri="{FF2B5EF4-FFF2-40B4-BE49-F238E27FC236}">
                <a16:creationId xmlns:a16="http://schemas.microsoft.com/office/drawing/2014/main" id="{1E4FA606-E17E-AAE2-C068-10A5FCBEFCE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6467" name="Rectangle 3">
            <a:extLst>
              <a:ext uri="{FF2B5EF4-FFF2-40B4-BE49-F238E27FC236}">
                <a16:creationId xmlns:a16="http://schemas.microsoft.com/office/drawing/2014/main" id="{EDD22CC0-DCFE-4237-84B4-A0F143044F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2C7ED1E-6740-0A8E-DCD9-8D61604B5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B4729B-0B5A-EE4B-B5A8-6E47434C5E0E}" type="slidenum">
              <a:rPr lang="pt-BR" altLang="en-US"/>
              <a:pPr/>
              <a:t>28</a:t>
            </a:fld>
            <a:endParaRPr lang="pt-BR" altLang="en-US"/>
          </a:p>
        </p:txBody>
      </p:sp>
      <p:sp>
        <p:nvSpPr>
          <p:cNvPr id="448514" name="Rectangle 2">
            <a:extLst>
              <a:ext uri="{FF2B5EF4-FFF2-40B4-BE49-F238E27FC236}">
                <a16:creationId xmlns:a16="http://schemas.microsoft.com/office/drawing/2014/main" id="{275D95A0-AEC1-B4B9-B424-B8C3880D62B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8515" name="Rectangle 3">
            <a:extLst>
              <a:ext uri="{FF2B5EF4-FFF2-40B4-BE49-F238E27FC236}">
                <a16:creationId xmlns:a16="http://schemas.microsoft.com/office/drawing/2014/main" id="{618869C8-67FC-73E6-594B-4D3C1CB7AF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99C6534-6F1F-E67F-8FD1-67D68B163E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A23931-A1B4-B04E-BB7F-FB2F52D83E4E}" type="slidenum">
              <a:rPr lang="pt-BR" altLang="en-US"/>
              <a:pPr/>
              <a:t>29</a:t>
            </a:fld>
            <a:endParaRPr lang="pt-BR" altLang="en-US"/>
          </a:p>
        </p:txBody>
      </p:sp>
      <p:sp>
        <p:nvSpPr>
          <p:cNvPr id="454658" name="Rectangle 2">
            <a:extLst>
              <a:ext uri="{FF2B5EF4-FFF2-40B4-BE49-F238E27FC236}">
                <a16:creationId xmlns:a16="http://schemas.microsoft.com/office/drawing/2014/main" id="{CD5DAD0A-1B8A-3B41-A7B9-487143BE0B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4659" name="Rectangle 3">
            <a:extLst>
              <a:ext uri="{FF2B5EF4-FFF2-40B4-BE49-F238E27FC236}">
                <a16:creationId xmlns:a16="http://schemas.microsoft.com/office/drawing/2014/main" id="{648964E2-859C-CEC8-CB8B-9667CAD3F6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ED6104-45D5-EBD5-6447-802929B20C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D98CD1-714C-2F48-9536-14159BC21453}" type="slidenum">
              <a:rPr lang="pt-BR" altLang="en-US"/>
              <a:pPr/>
              <a:t>30</a:t>
            </a:fld>
            <a:endParaRPr lang="pt-BR" altLang="en-US"/>
          </a:p>
        </p:txBody>
      </p:sp>
      <p:sp>
        <p:nvSpPr>
          <p:cNvPr id="451586" name="Rectangle 2">
            <a:extLst>
              <a:ext uri="{FF2B5EF4-FFF2-40B4-BE49-F238E27FC236}">
                <a16:creationId xmlns:a16="http://schemas.microsoft.com/office/drawing/2014/main" id="{A3BBB527-1236-8ED1-3ECA-6F25A3688A8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1587" name="Rectangle 3">
            <a:extLst>
              <a:ext uri="{FF2B5EF4-FFF2-40B4-BE49-F238E27FC236}">
                <a16:creationId xmlns:a16="http://schemas.microsoft.com/office/drawing/2014/main" id="{0CF90E7A-A318-0089-D470-F0E1D0D14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AED9AD2-E448-2BC6-B5F4-A1B62341FB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B6721B-FC35-A94C-976E-97055B806640}" type="slidenum">
              <a:rPr lang="pt-BR" altLang="en-US"/>
              <a:pPr/>
              <a:t>31</a:t>
            </a:fld>
            <a:endParaRPr lang="pt-BR" altLang="en-US"/>
          </a:p>
        </p:txBody>
      </p:sp>
      <p:sp>
        <p:nvSpPr>
          <p:cNvPr id="452610" name="Rectangle 2">
            <a:extLst>
              <a:ext uri="{FF2B5EF4-FFF2-40B4-BE49-F238E27FC236}">
                <a16:creationId xmlns:a16="http://schemas.microsoft.com/office/drawing/2014/main" id="{A3D7891D-9A87-8A1E-7F60-7DD27FE0ECF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2611" name="Rectangle 3">
            <a:extLst>
              <a:ext uri="{FF2B5EF4-FFF2-40B4-BE49-F238E27FC236}">
                <a16:creationId xmlns:a16="http://schemas.microsoft.com/office/drawing/2014/main" id="{1B768621-57B2-5657-7896-92D96DE7E4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6942966-90C2-27DC-1EEF-F764717BC2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A92025-8001-2C42-8CB5-C275BE9F25D6}" type="slidenum">
              <a:rPr lang="pt-BR" altLang="en-US"/>
              <a:pPr/>
              <a:t>3</a:t>
            </a:fld>
            <a:endParaRPr lang="pt-BR" altLang="en-US"/>
          </a:p>
        </p:txBody>
      </p:sp>
      <p:sp>
        <p:nvSpPr>
          <p:cNvPr id="425986" name="Rectangle 2">
            <a:extLst>
              <a:ext uri="{FF2B5EF4-FFF2-40B4-BE49-F238E27FC236}">
                <a16:creationId xmlns:a16="http://schemas.microsoft.com/office/drawing/2014/main" id="{EAC9948F-AF0C-5F1D-8C84-09B71FC2EB1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18DF5EDC-843E-920F-8EF6-FE78579A4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F15BE3E-6AD6-BDD5-A8B4-C4FFD170E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970DD7-08E4-DE4B-B73C-03AD4A4A682C}" type="slidenum">
              <a:rPr lang="pt-BR" altLang="en-US"/>
              <a:pPr/>
              <a:t>32</a:t>
            </a:fld>
            <a:endParaRPr lang="pt-BR" altLang="en-US"/>
          </a:p>
        </p:txBody>
      </p:sp>
      <p:sp>
        <p:nvSpPr>
          <p:cNvPr id="449538" name="Rectangle 2">
            <a:extLst>
              <a:ext uri="{FF2B5EF4-FFF2-40B4-BE49-F238E27FC236}">
                <a16:creationId xmlns:a16="http://schemas.microsoft.com/office/drawing/2014/main" id="{26A36C5A-4602-3EA0-295A-0EDE0C9FBBA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8AF1B1BD-FD77-B73E-AC3E-9F80741A1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CDFF24E-F4F3-EB78-2E97-EA345BD50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A8EAF-F256-D843-8105-3DB273319382}" type="slidenum">
              <a:rPr lang="pt-BR" altLang="en-US"/>
              <a:pPr/>
              <a:t>33</a:t>
            </a:fld>
            <a:endParaRPr lang="pt-BR" altLang="en-US"/>
          </a:p>
        </p:txBody>
      </p:sp>
      <p:sp>
        <p:nvSpPr>
          <p:cNvPr id="450562" name="Rectangle 2">
            <a:extLst>
              <a:ext uri="{FF2B5EF4-FFF2-40B4-BE49-F238E27FC236}">
                <a16:creationId xmlns:a16="http://schemas.microsoft.com/office/drawing/2014/main" id="{EDBDAF93-10AD-F7B7-72E8-F0518D16499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63" name="Rectangle 3">
            <a:extLst>
              <a:ext uri="{FF2B5EF4-FFF2-40B4-BE49-F238E27FC236}">
                <a16:creationId xmlns:a16="http://schemas.microsoft.com/office/drawing/2014/main" id="{ED2248DA-A899-BEB6-31AC-D53E20D832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469B1E4-F47E-008F-DF08-A734F17873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0EE22-B055-7647-A694-53A2108AA77D}" type="slidenum">
              <a:rPr lang="pt-BR" altLang="en-US"/>
              <a:pPr/>
              <a:t>34</a:t>
            </a:fld>
            <a:endParaRPr lang="pt-BR" altLang="en-US"/>
          </a:p>
        </p:txBody>
      </p:sp>
      <p:sp>
        <p:nvSpPr>
          <p:cNvPr id="453634" name="Rectangle 2">
            <a:extLst>
              <a:ext uri="{FF2B5EF4-FFF2-40B4-BE49-F238E27FC236}">
                <a16:creationId xmlns:a16="http://schemas.microsoft.com/office/drawing/2014/main" id="{3DBCF075-7EDF-1341-A827-54F2B480E43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3635" name="Rectangle 3">
            <a:extLst>
              <a:ext uri="{FF2B5EF4-FFF2-40B4-BE49-F238E27FC236}">
                <a16:creationId xmlns:a16="http://schemas.microsoft.com/office/drawing/2014/main" id="{79CFF66E-B50C-20E8-32A9-41FA50B96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76BFEAE-2EC5-8D45-7D25-6411F56A8A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95EA08-21B3-6741-99D4-B3E1EE722404}" type="slidenum">
              <a:rPr lang="pt-BR" altLang="en-US"/>
              <a:pPr/>
              <a:t>4</a:t>
            </a:fld>
            <a:endParaRPr lang="pt-BR" altLang="en-US"/>
          </a:p>
        </p:txBody>
      </p:sp>
      <p:sp>
        <p:nvSpPr>
          <p:cNvPr id="427010" name="Rectangle 2">
            <a:extLst>
              <a:ext uri="{FF2B5EF4-FFF2-40B4-BE49-F238E27FC236}">
                <a16:creationId xmlns:a16="http://schemas.microsoft.com/office/drawing/2014/main" id="{0070001F-F774-1737-5CBC-F8E4C582967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1" name="Rectangle 3">
            <a:extLst>
              <a:ext uri="{FF2B5EF4-FFF2-40B4-BE49-F238E27FC236}">
                <a16:creationId xmlns:a16="http://schemas.microsoft.com/office/drawing/2014/main" id="{D507A444-2A5D-81C2-A297-2A3E96D9F1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2847393-934F-B2CF-DB9C-84E758C306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8C637B-B01C-5549-95B5-698292C47500}" type="slidenum">
              <a:rPr lang="pt-BR" altLang="en-US"/>
              <a:pPr/>
              <a:t>5</a:t>
            </a:fld>
            <a:endParaRPr lang="pt-BR" altLang="en-US"/>
          </a:p>
        </p:txBody>
      </p:sp>
      <p:sp>
        <p:nvSpPr>
          <p:cNvPr id="402434" name="Rectangle 2">
            <a:extLst>
              <a:ext uri="{FF2B5EF4-FFF2-40B4-BE49-F238E27FC236}">
                <a16:creationId xmlns:a16="http://schemas.microsoft.com/office/drawing/2014/main" id="{A97F106A-C842-F316-039E-516B5D054D3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5" name="Rectangle 3">
            <a:extLst>
              <a:ext uri="{FF2B5EF4-FFF2-40B4-BE49-F238E27FC236}">
                <a16:creationId xmlns:a16="http://schemas.microsoft.com/office/drawing/2014/main" id="{E2BA147B-10B9-E4A5-C045-EC1F4976D4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en-US"/>
              <a:t>Thinning</a:t>
            </a:r>
          </a:p>
          <a:p>
            <a:pPr lvl="1"/>
            <a:r>
              <a:rPr lang="fr-FR" altLang="en-US"/>
              <a:t>Borgefors et al. 1999, Gagvani and Silver 1999</a:t>
            </a:r>
          </a:p>
          <a:p>
            <a:r>
              <a:rPr lang="fr-FR" altLang="en-US"/>
              <a:t>Medial axis</a:t>
            </a:r>
          </a:p>
          <a:p>
            <a:pPr lvl="1"/>
            <a:r>
              <a:rPr lang="fr-FR" altLang="en-US"/>
              <a:t>Attali and Montanvert 1997, Amenta et al. 2001: medial axis of the medial axis</a:t>
            </a:r>
          </a:p>
          <a:p>
            <a:pPr lvl="1"/>
            <a:r>
              <a:rPr lang="fr-FR" altLang="en-US"/>
              <a:t>Wu et al. 2003: distance on the medial axis</a:t>
            </a:r>
          </a:p>
          <a:p>
            <a:pPr lvl="1"/>
            <a:r>
              <a:rPr lang="fr-FR" altLang="en-US"/>
              <a:t>Dey and Sun 2006: geodesic on the medial axis</a:t>
            </a:r>
          </a:p>
          <a:p>
            <a:r>
              <a:rPr lang="fr-FR" altLang="en-US"/>
              <a:t>Implicit</a:t>
            </a:r>
          </a:p>
          <a:p>
            <a:pPr lvl="1"/>
            <a:r>
              <a:rPr lang="fr-FR" altLang="en-US"/>
              <a:t>Schirmacher et al. 1998, Palagyi and Kuba 1999, Bitter et al. 2001: ridge points </a:t>
            </a:r>
          </a:p>
          <a:p>
            <a:pPr lvl="1"/>
            <a:r>
              <a:rPr lang="fr-FR" altLang="en-US"/>
              <a:t>Zhou and Toga 1999, Hassouna and Farag 2005, Cornea et al. 2005: fast marching</a:t>
            </a:r>
          </a:p>
          <a:p>
            <a:pPr lvl="1"/>
            <a:r>
              <a:rPr lang="fr-FR" altLang="en-US"/>
              <a:t>Golland and Grimson 2000: active contours</a:t>
            </a:r>
          </a:p>
          <a:p>
            <a:endParaRPr lang="fr-F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F29C052-F7C2-B845-75CA-CCA55E6F9C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0343CE-7A5C-2A4D-BF94-8AC57D67DD5C}" type="slidenum">
              <a:rPr lang="pt-BR" altLang="en-US"/>
              <a:pPr/>
              <a:t>6</a:t>
            </a:fld>
            <a:endParaRPr lang="pt-BR" altLang="en-US"/>
          </a:p>
        </p:txBody>
      </p:sp>
      <p:sp>
        <p:nvSpPr>
          <p:cNvPr id="423938" name="Rectangle 2">
            <a:extLst>
              <a:ext uri="{FF2B5EF4-FFF2-40B4-BE49-F238E27FC236}">
                <a16:creationId xmlns:a16="http://schemas.microsoft.com/office/drawing/2014/main" id="{B97BA447-034E-7C71-330F-1503E3E0BE1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0FEB9E46-7B35-D826-07D8-0C7B1B1941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B235AF9-CBF5-930D-43BC-39A617D693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50AF27-6767-094A-B3AF-7FAE932744AF}" type="slidenum">
              <a:rPr lang="pt-BR" altLang="en-US"/>
              <a:pPr/>
              <a:t>8</a:t>
            </a:fld>
            <a:endParaRPr lang="pt-BR" altLang="en-US"/>
          </a:p>
        </p:txBody>
      </p:sp>
      <p:sp>
        <p:nvSpPr>
          <p:cNvPr id="428034" name="Rectangle 2">
            <a:extLst>
              <a:ext uri="{FF2B5EF4-FFF2-40B4-BE49-F238E27FC236}">
                <a16:creationId xmlns:a16="http://schemas.microsoft.com/office/drawing/2014/main" id="{88978E52-18E8-37C1-05D8-89C60C79AEC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5" name="Rectangle 3">
            <a:extLst>
              <a:ext uri="{FF2B5EF4-FFF2-40B4-BE49-F238E27FC236}">
                <a16:creationId xmlns:a16="http://schemas.microsoft.com/office/drawing/2014/main" id="{1C20F414-3EFD-0A66-064F-186C7AB92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35AB23-94DC-4D79-D65F-503CA07C90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B6C920-F3A2-D44C-A955-CDB1465DFE5F}" type="slidenum">
              <a:rPr lang="pt-BR" altLang="en-US"/>
              <a:pPr/>
              <a:t>10</a:t>
            </a:fld>
            <a:endParaRPr lang="pt-BR" altLang="en-US"/>
          </a:p>
        </p:txBody>
      </p:sp>
      <p:sp>
        <p:nvSpPr>
          <p:cNvPr id="429058" name="Rectangle 2">
            <a:extLst>
              <a:ext uri="{FF2B5EF4-FFF2-40B4-BE49-F238E27FC236}">
                <a16:creationId xmlns:a16="http://schemas.microsoft.com/office/drawing/2014/main" id="{F06362B2-3059-5062-B8AE-DF687B836B2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>
            <a:extLst>
              <a:ext uri="{FF2B5EF4-FFF2-40B4-BE49-F238E27FC236}">
                <a16:creationId xmlns:a16="http://schemas.microsoft.com/office/drawing/2014/main" id="{BCE900C4-C90B-3E84-E26D-EB3531B8A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A747FAB-297C-4B3E-E597-14C8F4DA93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6CC3D4-00CE-3047-B699-130FC9E675E7}" type="slidenum">
              <a:rPr lang="pt-BR" altLang="en-US"/>
              <a:pPr/>
              <a:t>11</a:t>
            </a:fld>
            <a:endParaRPr lang="pt-BR" altLang="en-US"/>
          </a:p>
        </p:txBody>
      </p:sp>
      <p:sp>
        <p:nvSpPr>
          <p:cNvPr id="430082" name="Rectangle 2">
            <a:extLst>
              <a:ext uri="{FF2B5EF4-FFF2-40B4-BE49-F238E27FC236}">
                <a16:creationId xmlns:a16="http://schemas.microsoft.com/office/drawing/2014/main" id="{7B786BDF-2035-67A7-E345-F596FBDF2C9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>
            <a:extLst>
              <a:ext uri="{FF2B5EF4-FFF2-40B4-BE49-F238E27FC236}">
                <a16:creationId xmlns:a16="http://schemas.microsoft.com/office/drawing/2014/main" id="{E8FEB902-1683-B8FE-732E-776CA8522E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>
            <a:extLst>
              <a:ext uri="{FF2B5EF4-FFF2-40B4-BE49-F238E27FC236}">
                <a16:creationId xmlns:a16="http://schemas.microsoft.com/office/drawing/2014/main" id="{387127B8-7AEE-1E2E-A033-CFFFCBB48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19AA695F-4704-2F0D-E002-1DB36171C3DE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95288" y="4076700"/>
            <a:ext cx="6400800" cy="14478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lIns="91440" rIns="91440" anchor="ctr"/>
          <a:lstStyle>
            <a:lvl1pPr marL="0" indent="0">
              <a:defRPr/>
            </a:lvl1pPr>
          </a:lstStyle>
          <a:p>
            <a:pPr lvl="0"/>
            <a:r>
              <a:rPr lang="en-GB" altLang="en-US" noProof="0"/>
              <a:t>Clique para editar o estilo do subtítulo mestre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46C136D-D5ED-5A99-C9F4-AF267707726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508000"/>
            <a:ext cx="7620000" cy="20574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tIns="0" bIns="0"/>
          <a:lstStyle>
            <a:lvl1pPr algn="ctr">
              <a:defRPr sz="5400"/>
            </a:lvl1pPr>
          </a:lstStyle>
          <a:p>
            <a:pPr lvl="0"/>
            <a:r>
              <a:rPr lang="en-GB" altLang="en-US" noProof="0"/>
              <a:t>Clique para editar o estilo do título mestre</a:t>
            </a:r>
          </a:p>
        </p:txBody>
      </p:sp>
      <p:pic>
        <p:nvPicPr>
          <p:cNvPr id="5133" name="Picture 13">
            <a:extLst>
              <a:ext uri="{FF2B5EF4-FFF2-40B4-BE49-F238E27FC236}">
                <a16:creationId xmlns:a16="http://schemas.microsoft.com/office/drawing/2014/main" id="{9EAA9A29-9BD7-56B8-404D-1440912E2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9088" y="4941888"/>
            <a:ext cx="109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>
            <a:extLst>
              <a:ext uri="{FF2B5EF4-FFF2-40B4-BE49-F238E27FC236}">
                <a16:creationId xmlns:a16="http://schemas.microsoft.com/office/drawing/2014/main" id="{C6B690AE-C31C-22A9-9BFA-A3B13F29E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5995988"/>
            <a:ext cx="4897437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EABA99D5-0BFD-48C8-6715-8085DE9CDE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1" name="Picture 21">
            <a:extLst>
              <a:ext uri="{FF2B5EF4-FFF2-40B4-BE49-F238E27FC236}">
                <a16:creationId xmlns:a16="http://schemas.microsoft.com/office/drawing/2014/main" id="{F45BF2E5-B655-DDB0-1493-433BD8C2D1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003010"/>
              </a:clrFrom>
              <a:clrTo>
                <a:srgbClr val="00301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5876925"/>
            <a:ext cx="938213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3" name="Picture 23">
            <a:extLst>
              <a:ext uri="{FF2B5EF4-FFF2-40B4-BE49-F238E27FC236}">
                <a16:creationId xmlns:a16="http://schemas.microsoft.com/office/drawing/2014/main" id="{E2C9A06D-75A8-AFCF-23E2-72A2A21169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97563"/>
            <a:ext cx="1116013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7EA20-2547-CE0A-7FF7-63CD13A7C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94B30-1748-5AFA-6601-F70D63B72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6449EF-D10A-F622-C20D-209D33FE00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61CF3-6D19-2477-9FB5-34353F1DDA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96121A-6B22-0041-AB3F-5AEB633FC35B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122604235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F3F731-1044-2832-BA10-F9FF8160D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110796-AA2E-0351-F15C-5478E9A22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50F7A-4726-9269-0EE2-09881F9613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0366ED-A983-F2FD-160D-81836CA9A0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860BBE-DE14-AF48-99FC-4116F07A4BCB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268245257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59B3-8893-61ED-9C32-B409F34A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5" y="-26988"/>
            <a:ext cx="7019925" cy="12192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E280F-BCB8-1A05-0027-F5F987BD0E9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0" y="1412875"/>
            <a:ext cx="4441825" cy="4545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7906D-53D1-9C99-138F-4BD192965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1412875"/>
            <a:ext cx="4441825" cy="4545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9D30-3154-E13C-9527-BE9BAA24F7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669088"/>
            <a:ext cx="9144000" cy="26035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F9AF-21A9-70BB-9990-AE79D08C19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620713"/>
            <a:ext cx="611188" cy="260350"/>
          </a:xfrm>
        </p:spPr>
        <p:txBody>
          <a:bodyPr/>
          <a:lstStyle>
            <a:lvl1pPr>
              <a:defRPr/>
            </a:lvl1pPr>
          </a:lstStyle>
          <a:p>
            <a:fld id="{98C96CAA-1086-2B4B-BEDB-CDD9ACFFC1D8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228444753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D678D-6604-283A-423D-F7E44F595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14155-81E9-5F0D-A295-0F318CF36E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E1DA28-F2CF-9425-43A5-994108D0F6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53152228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6A673-0A11-DA07-191E-23C0253BF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290E9-0AE2-47C4-F70F-5120CDA2F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399121-286B-CE6C-FD2C-B51531E8F1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92721436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023D0-5F73-644C-9875-293ADF051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03564-CF3B-9CEF-A775-B2DCFB268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C67E5A-1F8D-E544-B5E2-D23E26F523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691702832"/>
      </p:ext>
    </p:extLst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868E-903C-DCCB-E073-FE4DEE65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000AC-EC38-DBA3-908B-5C77A44FE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9613" y="1412875"/>
            <a:ext cx="3451225" cy="468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EB981A-AD47-C20C-799F-F9450777D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3238" y="1412875"/>
            <a:ext cx="3452812" cy="468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E55D9-4C00-B588-2142-14A43F92A0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015985222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E2E5-AB28-15BB-51A1-F35AF92A8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8DD42-3429-FF7F-B2FE-C8FFCE47A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7ECC6-F006-97E6-A20F-BBBA2D52A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92B4E-DEB5-7A23-A14F-6547D238D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8F82F-EED0-9BB7-B35A-20B36883BD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BB291E-837A-96B6-B025-8FBFC3CCC0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21532981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47EAA-6AED-799D-57D2-2577FBAE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1F783C-7148-C21F-7E2A-8326D7D25E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541380562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8A4615-1951-E35D-8B84-2377ACBD61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202907784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B1FFD-7340-ECE4-FDBF-665AA26F3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BA2A6-1F35-9102-9AB0-81A3D4B80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F6531-6DE1-2B7C-04C9-E5467ADFF8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D52A7-381A-9A32-0AF7-61FB2486BA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77D2C3-35B8-BC48-9C39-CD39A63EC1F9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421158686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C00E5-31BE-86F0-F292-DE151C96A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53496-634F-C127-F052-6A7B58472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A37F1-2612-B223-CC18-BC6D4908D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94D6A-F292-7688-8E99-AD46DF0FD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260732936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21898-8196-2904-F908-90513199B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31211-5206-28A5-55F9-556F83315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DB1A7-2225-E115-A19B-EF879AE37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3E0E2-9AE2-D54E-18EC-4E786AA8F4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3940061768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1AFB2-1A6B-763B-8E13-65D0535D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37B7E5-A551-5B63-66D5-D95389BC1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3D44D1-818C-BBF1-5FDA-9260483E14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279741204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4DA79C-BC96-4C04-7EC3-75D2DE206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300" y="-26988"/>
            <a:ext cx="1790700" cy="61229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B2481-6E51-E133-0A1F-574E8A0C5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79613" y="-26988"/>
            <a:ext cx="5221287" cy="61229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00ADAF-8FE2-DAA3-9BAD-C56BA6068A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102003798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8EFD-CB24-E4E8-FA2C-2D2CB194A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B6D347-079C-60FC-3D9D-553E74F20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AAB02-0C2D-4D6D-DB87-7737124415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3205550848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B385-96D2-92FC-EE9B-28C9EABF2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086E6-1C09-5E0A-E252-FBF947C34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295957-3823-4A8B-8082-6F91AC7D09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651740297"/>
      </p:ext>
    </p:extLst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3D67-681B-47DA-0ED4-F67A1096B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7B7D8-BA3A-A1F1-2CF7-D5518CFE9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32DC2-E3CF-6E8B-9075-55FA0D2613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316101295"/>
      </p:ext>
    </p:extLst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0E3D-D2FD-91D3-53DF-4BE79E42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069D3-376B-E323-9AE7-962D2624D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41438"/>
            <a:ext cx="4441825" cy="4616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3A7A1-D2D8-2D9C-C92C-7EF544061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1341438"/>
            <a:ext cx="4441825" cy="4616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8E71E-1267-904B-0145-E12FD0F350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4133455140"/>
      </p:ext>
    </p:extLst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7D8E8-A530-0DB5-D8F4-68AF3CBC2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D5AC5-A341-79BA-E0C6-B8E3347A1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AF053-21C1-2455-67A2-AA47656F0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EE42F9-F9D1-C3DF-C44C-CDB1636A8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7823B4-3881-78C1-35CD-BA71925CA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29AA4C-791C-A70B-5F46-F74B215A8F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3040978485"/>
      </p:ext>
    </p:extLst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54042-BF2C-13C8-697D-C2DE7934B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548E5-F079-96E0-78AB-8CFCF30C7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1046503486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56C8D-D863-FE3B-63D4-B8F2FEAD3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27308-2D3F-2C24-0129-21EE0778E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DC05D0-0E37-6BBD-52EC-B4EFC01E9B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C2FAA-EC9D-29F5-9300-B70CD03D6E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FA9769-581E-DF4F-8EEA-1E10CDBFDEB8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215346270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52E07D-25E0-B716-73B5-28FC82D67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601205937"/>
      </p:ext>
    </p:extLst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524CA-F6E3-F384-A300-20B27681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43BE6-196D-0536-DEB9-F0B06F185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A6AD5-742A-2688-9BFC-437C353F2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AAAD0-506C-6AC3-5DBF-644C9A5A6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3089760331"/>
      </p:ext>
    </p:extLst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4A27-6A87-178D-2246-9C1098C7E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AFBDA9-4917-E79D-812E-4C5325497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9F9491-20D3-51CE-DD3F-0AE2A62A5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40B9B-3E61-5793-068E-2FA086A101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54777143"/>
      </p:ext>
    </p:extLst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D9E5C-6329-B338-5BE3-5A9D18A2C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F2F395-544E-FF59-5F3E-22EC03502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39C7B5-0B99-BDC0-517F-ECFFDC5751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393172932"/>
      </p:ext>
    </p:extLst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912C8C-EC68-03ED-0E16-0B14501DB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8C2CB0-39A1-68E9-191F-234D9FB92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352A4-7184-A04E-DA84-FDFF1DB129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</p:spTree>
    <p:extLst>
      <p:ext uri="{BB962C8B-B14F-4D97-AF65-F5344CB8AC3E}">
        <p14:creationId xmlns:p14="http://schemas.microsoft.com/office/powerpoint/2010/main" val="2790644688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58E0-6B5D-3333-C2D5-068D0393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38CF-D7E0-5740-5A40-9444503164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12875"/>
            <a:ext cx="4441825" cy="4545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EEF28-7007-E34C-6B66-F57C13CC2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1412875"/>
            <a:ext cx="4441825" cy="4545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D6CAE-B8A5-63F9-0969-C6DB291106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79E59-8909-D604-8861-9E4641535F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18AE54-AAF4-1B4C-A19D-6AB1DFBA24DC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301760504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CC5FF-1422-4EA0-698B-D4B838830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073FE-5FBF-6206-203B-302D9B5FD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BE74C-1259-A33F-C929-0F5FB6D55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D1FC4-C543-4946-4C65-96A91839E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9D683-B54E-1D4B-F244-8BA620966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FD316C0-4439-971A-EB1F-903F6E16E5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A3F2FAC-2489-1DA4-B6C4-14A105B558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1A46E8-DFFD-A148-B88F-53FCF48E021A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316549175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0F38C-01D9-819D-20A4-046CE126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F7F865-D7AA-0A6C-A94E-F1A40EEC5E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318C0-710C-F223-E9C8-9041C9B152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89D0F3-D2AD-BC4D-96A1-AB788AEFF251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243510741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7A1E1C-8437-AA77-28AF-EB9AE93058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74312F-C6FD-FD52-A334-E555F46B4E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D2B269-0022-B945-8E70-C8B38342E8A5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24178378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C39D-89F5-7E92-D8C1-D7636C63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874E5-15F1-8539-E772-7C732F10D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2660C-A390-DADD-9899-1F6A0DC1D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0E575-EA6F-B891-A8CE-0993F5C142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93D10-973F-F36F-D67D-42AD894354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5979F2-BBCF-9946-85A3-F7A5D2A2A733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154380624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CE906-9A84-DA3F-1646-0DCAFC33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26ABF5-4290-0B4C-4C81-F407302B9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29DAB-F0CC-46DE-D6FB-9B336C7E9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DDFED-5426-BB72-FA03-E1504C0984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709F7-009B-DE63-2091-BBA2F4EF2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4C070A-5922-EE4A-B14C-EDDB9B64BBE6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</p:spTree>
    <p:extLst>
      <p:ext uri="{BB962C8B-B14F-4D97-AF65-F5344CB8AC3E}">
        <p14:creationId xmlns:p14="http://schemas.microsoft.com/office/powerpoint/2010/main" val="35091684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>
            <a:extLst>
              <a:ext uri="{FF2B5EF4-FFF2-40B4-BE49-F238E27FC236}">
                <a16:creationId xmlns:a16="http://schemas.microsoft.com/office/drawing/2014/main" id="{AD439BAD-FC8B-B377-6037-F4D397507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29A2B7AA-FF3A-5208-A679-425B08D39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472EDEEF-557B-9AA8-1054-7A3084A35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3079382E-5F62-BCFF-4AB5-96BD53963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45C61CA3-2EE4-A87C-055A-67D041811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412875"/>
            <a:ext cx="9036050" cy="454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E90D6344-EBBA-F89E-E061-B3C34920D4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6690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79FE0EFE-DC69-188C-07D4-A694D5B01F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fld id="{4DD7FC59-5FB9-8A41-81B8-D8F763F9F44E}" type="slidenum">
              <a:rPr lang="en-GB" altLang="en-US"/>
              <a:pPr/>
              <a:t>‹#›</a:t>
            </a:fld>
            <a:r>
              <a:rPr lang="en-GB" altLang="en-US" sz="900"/>
              <a:t>/25</a:t>
            </a:r>
          </a:p>
        </p:txBody>
      </p:sp>
      <p:pic>
        <p:nvPicPr>
          <p:cNvPr id="4113" name="Picture 17">
            <a:extLst>
              <a:ext uri="{FF2B5EF4-FFF2-40B4-BE49-F238E27FC236}">
                <a16:creationId xmlns:a16="http://schemas.microsoft.com/office/drawing/2014/main" id="{85B14DED-1837-CAE2-67B6-C25A35FCA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350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>
            <a:extLst>
              <a:ext uri="{FF2B5EF4-FFF2-40B4-BE49-F238E27FC236}">
                <a16:creationId xmlns:a16="http://schemas.microsoft.com/office/drawing/2014/main" id="{C80FA52B-7AA5-2139-A66B-7F6988DDD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63" y="6308725"/>
            <a:ext cx="26733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>
            <a:extLst>
              <a:ext uri="{FF2B5EF4-FFF2-40B4-BE49-F238E27FC236}">
                <a16:creationId xmlns:a16="http://schemas.microsoft.com/office/drawing/2014/main" id="{1E8564BE-09B5-7278-B48A-799C87FC39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clrChange>
              <a:clrFrom>
                <a:srgbClr val="003010"/>
              </a:clrFrom>
              <a:clrTo>
                <a:srgbClr val="00301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6613" y="6021388"/>
            <a:ext cx="48101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1" name="Picture 25">
            <a:extLst>
              <a:ext uri="{FF2B5EF4-FFF2-40B4-BE49-F238E27FC236}">
                <a16:creationId xmlns:a16="http://schemas.microsoft.com/office/drawing/2014/main" id="{245C55EF-70D6-2013-C28B-8BCE362EA6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6030913"/>
            <a:ext cx="576262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A83A962D-4C88-C21E-DA85-D305C5D8F1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85" r:id="rId12"/>
  </p:sldLayoutIdLst>
  <p:transition>
    <p:fade/>
  </p:transition>
  <p:hf hd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726B371C-5249-2802-B4D1-DB4E55425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8" name="Picture 4">
            <a:extLst>
              <a:ext uri="{FF2B5EF4-FFF2-40B4-BE49-F238E27FC236}">
                <a16:creationId xmlns:a16="http://schemas.microsoft.com/office/drawing/2014/main" id="{FB7696EA-C0F6-163F-1D86-57C840171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0" name="Rectangle 6">
            <a:extLst>
              <a:ext uri="{FF2B5EF4-FFF2-40B4-BE49-F238E27FC236}">
                <a16:creationId xmlns:a16="http://schemas.microsoft.com/office/drawing/2014/main" id="{0B97EE67-11AC-22C1-1687-8F337A2D84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FA641991-9B82-9228-2161-B9C6DA6835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79613" y="1412875"/>
            <a:ext cx="7056437" cy="46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1DA27ECA-6156-9F95-A223-BBE1E5D288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r>
              <a:rPr lang="en-GB" altLang="en-US"/>
              <a:t>T. Lewiner / EG 07 talk / 7 sep 07</a:t>
            </a:r>
          </a:p>
        </p:txBody>
      </p:sp>
      <p:sp>
        <p:nvSpPr>
          <p:cNvPr id="123920" name="Rectangle 16">
            <a:extLst>
              <a:ext uri="{FF2B5EF4-FFF2-40B4-BE49-F238E27FC236}">
                <a16:creationId xmlns:a16="http://schemas.microsoft.com/office/drawing/2014/main" id="{34C9BA1E-51B0-85F7-BEFD-C7BF68B1F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2F5F974C-15E4-5242-A456-65C2C8C26B9F}" type="slidenum">
              <a:rPr lang="en-GB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en-GB" altLang="en-US" sz="900" i="1">
                <a:latin typeface="Bookman Old Style" panose="02050604050505020204" pitchFamily="18" charset="0"/>
              </a:rPr>
              <a:t>/25</a:t>
            </a:r>
          </a:p>
        </p:txBody>
      </p:sp>
      <p:pic>
        <p:nvPicPr>
          <p:cNvPr id="123924" name="Picture 20">
            <a:extLst>
              <a:ext uri="{FF2B5EF4-FFF2-40B4-BE49-F238E27FC236}">
                <a16:creationId xmlns:a16="http://schemas.microsoft.com/office/drawing/2014/main" id="{BB101829-55D5-3EFB-243B-10068FB3C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7725" y="6092825"/>
            <a:ext cx="568325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8" name="Picture 24">
            <a:extLst>
              <a:ext uri="{FF2B5EF4-FFF2-40B4-BE49-F238E27FC236}">
                <a16:creationId xmlns:a16="http://schemas.microsoft.com/office/drawing/2014/main" id="{4FE36461-3213-7C54-363A-2479A1F82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63" y="6308725"/>
            <a:ext cx="26733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0" name="Picture 26">
            <a:extLst>
              <a:ext uri="{FF2B5EF4-FFF2-40B4-BE49-F238E27FC236}">
                <a16:creationId xmlns:a16="http://schemas.microsoft.com/office/drawing/2014/main" id="{519D1531-F86A-69E1-7A9A-C6DCA54DDA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clrChange>
              <a:clrFrom>
                <a:srgbClr val="003010"/>
              </a:clrFrom>
              <a:clrTo>
                <a:srgbClr val="00301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6354763"/>
            <a:ext cx="481013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932" name="Picture 28">
            <a:extLst>
              <a:ext uri="{FF2B5EF4-FFF2-40B4-BE49-F238E27FC236}">
                <a16:creationId xmlns:a16="http://schemas.microsoft.com/office/drawing/2014/main" id="{1488A7D3-AB1C-6A24-8065-81AC0B5ECD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6361113"/>
            <a:ext cx="576262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933" name="Picture 29">
            <a:extLst>
              <a:ext uri="{FF2B5EF4-FFF2-40B4-BE49-F238E27FC236}">
                <a16:creationId xmlns:a16="http://schemas.microsoft.com/office/drawing/2014/main" id="{AC9CAC53-58C4-F583-259E-A11ED1DFF1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fade thruBlk="1"/>
  </p:transition>
  <p:hf sldNum="0" hd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BE7D0A2C-2DCA-9A51-893F-B1BB5834E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>
            <a:extLst>
              <a:ext uri="{FF2B5EF4-FFF2-40B4-BE49-F238E27FC236}">
                <a16:creationId xmlns:a16="http://schemas.microsoft.com/office/drawing/2014/main" id="{7F49FE01-5D43-2EFA-073B-601EB706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Rectangle 6">
            <a:extLst>
              <a:ext uri="{FF2B5EF4-FFF2-40B4-BE49-F238E27FC236}">
                <a16:creationId xmlns:a16="http://schemas.microsoft.com/office/drawing/2014/main" id="{F000DA37-878F-2662-9336-F237A0314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62B6D3E0-BDA9-11E1-63F7-C951BCE9D3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41438"/>
            <a:ext cx="9036050" cy="461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126984" name="Rectangle 8">
            <a:extLst>
              <a:ext uri="{FF2B5EF4-FFF2-40B4-BE49-F238E27FC236}">
                <a16:creationId xmlns:a16="http://schemas.microsoft.com/office/drawing/2014/main" id="{2E3BDE42-74F8-40CA-AAFD-0B497980A4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r>
              <a:rPr lang="en-GB" altLang="en-US"/>
              <a:t>T. Lewiner / EG 07 talk / 7 sep 07</a:t>
            </a:r>
          </a:p>
        </p:txBody>
      </p:sp>
      <p:pic>
        <p:nvPicPr>
          <p:cNvPr id="126987" name="Picture 11">
            <a:extLst>
              <a:ext uri="{FF2B5EF4-FFF2-40B4-BE49-F238E27FC236}">
                <a16:creationId xmlns:a16="http://schemas.microsoft.com/office/drawing/2014/main" id="{9B5D04D8-9929-72FA-1F25-011C2D9BD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5650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9" name="Rectangle 13">
            <a:extLst>
              <a:ext uri="{FF2B5EF4-FFF2-40B4-BE49-F238E27FC236}">
                <a16:creationId xmlns:a16="http://schemas.microsoft.com/office/drawing/2014/main" id="{619C74BC-A212-C305-50AF-EEA94AA8D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5B1E2239-00E9-8F4C-9C08-7D02350F39A1}" type="slidenum">
              <a:rPr lang="en-GB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en-GB" altLang="en-US" sz="900" i="1">
                <a:latin typeface="Bookman Old Style" panose="02050604050505020204" pitchFamily="18" charset="0"/>
              </a:rPr>
              <a:t>/25</a:t>
            </a:r>
          </a:p>
        </p:txBody>
      </p:sp>
      <p:pic>
        <p:nvPicPr>
          <p:cNvPr id="126994" name="Picture 18">
            <a:extLst>
              <a:ext uri="{FF2B5EF4-FFF2-40B4-BE49-F238E27FC236}">
                <a16:creationId xmlns:a16="http://schemas.microsoft.com/office/drawing/2014/main" id="{2FE6F1D4-59B4-17D0-10A6-6CD2F1099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63" y="6308725"/>
            <a:ext cx="26733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96" name="Picture 20">
            <a:extLst>
              <a:ext uri="{FF2B5EF4-FFF2-40B4-BE49-F238E27FC236}">
                <a16:creationId xmlns:a16="http://schemas.microsoft.com/office/drawing/2014/main" id="{DA0B693E-7835-BFDC-010C-665F619622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clrChange>
              <a:clrFrom>
                <a:srgbClr val="003010"/>
              </a:clrFrom>
              <a:clrTo>
                <a:srgbClr val="00301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6613" y="6021388"/>
            <a:ext cx="48101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99" name="Picture 23">
            <a:extLst>
              <a:ext uri="{FF2B5EF4-FFF2-40B4-BE49-F238E27FC236}">
                <a16:creationId xmlns:a16="http://schemas.microsoft.com/office/drawing/2014/main" id="{EE68DE69-F784-8330-7339-1AF7E8A2D1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6030913"/>
            <a:ext cx="576262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7000" name="Picture 24">
            <a:extLst>
              <a:ext uri="{FF2B5EF4-FFF2-40B4-BE49-F238E27FC236}">
                <a16:creationId xmlns:a16="http://schemas.microsoft.com/office/drawing/2014/main" id="{E6E22768-60C0-B675-9093-C01A645E35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fade thruBlk="1"/>
  </p:transition>
  <p:hf sldNum="0" hd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video" Target="file:///D:\Users\Tom\Presentation\skeleblob\sk1.wmv" TargetMode="External"/><Relationship Id="rId1" Type="http://schemas.microsoft.com/office/2007/relationships/media" Target="file:///D:\Users\Tom\Presentation\skeleblob\sk1.wmv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file:///D:\Users\Tom\Presentation\skeleblob\sk5.wmv" TargetMode="External"/><Relationship Id="rId1" Type="http://schemas.microsoft.com/office/2007/relationships/media" Target="file:///D:\Users\Tom\Presentation\skeleblob\sk5.wmv" TargetMode="Externa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5" Type="http://schemas.openxmlformats.org/officeDocument/2006/relationships/image" Target="../media/image55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video" Target="file:///D:\Users\Tom\Presentation\skeleblob\sk2.wmv" TargetMode="External"/><Relationship Id="rId7" Type="http://schemas.openxmlformats.org/officeDocument/2006/relationships/notesSlide" Target="../notesSlides/notesSlide14.xml"/><Relationship Id="rId2" Type="http://schemas.microsoft.com/office/2007/relationships/media" Target="file:///D:\Users\Tom\Presentation\skeleblob\sk2.wmv" TargetMode="Externa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2.xml"/><Relationship Id="rId5" Type="http://schemas.openxmlformats.org/officeDocument/2006/relationships/video" Target="file:///D:\Users\Tom\Presentation\skeleblob\sk1.wmv" TargetMode="External"/><Relationship Id="rId10" Type="http://schemas.openxmlformats.org/officeDocument/2006/relationships/image" Target="../media/image32.png"/><Relationship Id="rId4" Type="http://schemas.microsoft.com/office/2007/relationships/media" Target="file:///D:\Users\Tom\Presentation\skeleblob\sk1.wmv" TargetMode="External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file:///D:\Users\Tom\Presentation\skeleblob\sk6.wmv" TargetMode="External"/><Relationship Id="rId1" Type="http://schemas.microsoft.com/office/2007/relationships/media" Target="file:///D:\Users\Tom\Presentation\skeleblob\sk6.wmv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png"/><Relationship Id="rId2" Type="http://schemas.openxmlformats.org/officeDocument/2006/relationships/video" Target="file:///D:\Users\Tom\Presentation\skeleblob\sk4.wmv" TargetMode="External"/><Relationship Id="rId1" Type="http://schemas.microsoft.com/office/2007/relationships/media" Target="file:///D:\Users\Tom\Presentation\skeleblob\sk4.wmv" TargetMode="Externa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png"/><Relationship Id="rId2" Type="http://schemas.openxmlformats.org/officeDocument/2006/relationships/video" Target="file:///D:\Users\Tom\Presentation\skeleblob\sk7.wmv" TargetMode="External"/><Relationship Id="rId1" Type="http://schemas.microsoft.com/office/2007/relationships/media" Target="file:///D:\Users\Tom\Presentation\skeleblob\sk7.wmv" TargetMode="Externa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Users\Tom\Presentation\skeleblob\sk3.wmv" TargetMode="External"/><Relationship Id="rId1" Type="http://schemas.microsoft.com/office/2007/relationships/media" Target="file:///D:\Users\Tom\Presentation\skeleblob\sk3.wmv" TargetMode="Externa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gif"/><Relationship Id="rId3" Type="http://schemas.openxmlformats.org/officeDocument/2006/relationships/image" Target="../media/image84.gif"/><Relationship Id="rId7" Type="http://schemas.openxmlformats.org/officeDocument/2006/relationships/image" Target="../media/image88.gif"/><Relationship Id="rId12" Type="http://schemas.openxmlformats.org/officeDocument/2006/relationships/image" Target="../media/image9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gif"/><Relationship Id="rId11" Type="http://schemas.openxmlformats.org/officeDocument/2006/relationships/image" Target="../media/image92.gif"/><Relationship Id="rId5" Type="http://schemas.openxmlformats.org/officeDocument/2006/relationships/image" Target="../media/image86.gif"/><Relationship Id="rId10" Type="http://schemas.openxmlformats.org/officeDocument/2006/relationships/image" Target="../media/image91.gif"/><Relationship Id="rId4" Type="http://schemas.openxmlformats.org/officeDocument/2006/relationships/image" Target="../media/image85.gif"/><Relationship Id="rId9" Type="http://schemas.openxmlformats.org/officeDocument/2006/relationships/image" Target="../media/image9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5.emf"/><Relationship Id="rId4" Type="http://schemas.openxmlformats.org/officeDocument/2006/relationships/image" Target="../media/image101.emf"/><Relationship Id="rId9" Type="http://schemas.openxmlformats.org/officeDocument/2006/relationships/oleObject" Target="../embeddings/oleObject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17.png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Users\Tom\Presentation\skeleblob\sk8.wmv" TargetMode="External"/><Relationship Id="rId1" Type="http://schemas.microsoft.com/office/2007/relationships/media" Target="file:///D:\Users\Tom\Presentation\skeleblob\sk8.wmv" TargetMode="Externa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8" name="Rectangle 6">
            <a:extLst>
              <a:ext uri="{FF2B5EF4-FFF2-40B4-BE49-F238E27FC236}">
                <a16:creationId xmlns:a16="http://schemas.microsoft.com/office/drawing/2014/main" id="{E7ECDF42-71F8-B47C-4A88-C33BF20379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ln/>
        </p:spPr>
        <p:txBody>
          <a:bodyPr/>
          <a:lstStyle/>
          <a:p>
            <a:r>
              <a:rPr lang="en-GB" altLang="en-US" sz="4400"/>
              <a:t>On-the-fly curve-skeleton computation for 3d shapes</a:t>
            </a:r>
          </a:p>
        </p:txBody>
      </p:sp>
      <p:sp>
        <p:nvSpPr>
          <p:cNvPr id="305159" name="Rectangle 7">
            <a:extLst>
              <a:ext uri="{FF2B5EF4-FFF2-40B4-BE49-F238E27FC236}">
                <a16:creationId xmlns:a16="http://schemas.microsoft.com/office/drawing/2014/main" id="{23C5BF58-64E8-F2FC-6DAD-4A20C87E72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163"/>
            <a:ext cx="6400800" cy="1447800"/>
          </a:xfrm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400"/>
              <a:t>Andrei Sharf, </a:t>
            </a:r>
            <a:r>
              <a:rPr lang="en-GB" altLang="en-US" sz="2400" b="1"/>
              <a:t>Thomas Lewiner</a:t>
            </a:r>
            <a:r>
              <a:rPr lang="en-GB" altLang="en-US" sz="2400"/>
              <a:t>,</a:t>
            </a:r>
            <a:br>
              <a:rPr lang="en-GB" altLang="en-US" sz="2400"/>
            </a:br>
            <a:r>
              <a:rPr lang="en-GB" altLang="en-US" sz="2400"/>
              <a:t>Ariel Shamir, Leif Kobbelt</a:t>
            </a:r>
          </a:p>
          <a:p>
            <a:pPr>
              <a:lnSpc>
                <a:spcPct val="80000"/>
              </a:lnSpc>
            </a:pPr>
            <a:br>
              <a:rPr lang="en-GB" altLang="en-US" sz="2000"/>
            </a:br>
            <a:r>
              <a:rPr lang="en-GB" altLang="en-US" sz="2000"/>
              <a:t>Tel Aviv University &amp; PUC-Rio de Janeiro &amp;</a:t>
            </a:r>
            <a:br>
              <a:rPr lang="en-GB" altLang="en-US" sz="2000"/>
            </a:br>
            <a:r>
              <a:rPr lang="en-GB" altLang="en-US" sz="2000"/>
              <a:t>IDC Herzliya &amp; RTWH Aachen</a:t>
            </a:r>
          </a:p>
        </p:txBody>
      </p:sp>
      <p:pic>
        <p:nvPicPr>
          <p:cNvPr id="305168" name="Picture 16">
            <a:extLst>
              <a:ext uri="{FF2B5EF4-FFF2-40B4-BE49-F238E27FC236}">
                <a16:creationId xmlns:a16="http://schemas.microsoft.com/office/drawing/2014/main" id="{08CD7445-4271-ACC2-1D94-4DB340B6B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2938" y="2349500"/>
            <a:ext cx="1265237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69" name="Picture 17">
            <a:extLst>
              <a:ext uri="{FF2B5EF4-FFF2-40B4-BE49-F238E27FC236}">
                <a16:creationId xmlns:a16="http://schemas.microsoft.com/office/drawing/2014/main" id="{5AE47F23-0273-0883-4F35-DCF0A01F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3025" y="2349500"/>
            <a:ext cx="1271588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70" name="Picture 18">
            <a:extLst>
              <a:ext uri="{FF2B5EF4-FFF2-40B4-BE49-F238E27FC236}">
                <a16:creationId xmlns:a16="http://schemas.microsoft.com/office/drawing/2014/main" id="{3E337219-A493-CA75-CC4E-D3CB7AEE1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2349500"/>
            <a:ext cx="1271587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71" name="Picture 19">
            <a:extLst>
              <a:ext uri="{FF2B5EF4-FFF2-40B4-BE49-F238E27FC236}">
                <a16:creationId xmlns:a16="http://schemas.microsoft.com/office/drawing/2014/main" id="{C6A024D2-30D4-CF1D-68E2-300B9DFD0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9263" y="2349500"/>
            <a:ext cx="1271587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72" name="Picture 20">
            <a:extLst>
              <a:ext uri="{FF2B5EF4-FFF2-40B4-BE49-F238E27FC236}">
                <a16:creationId xmlns:a16="http://schemas.microsoft.com/office/drawing/2014/main" id="{6CC440FC-30FA-8C2E-C90A-2031E4401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132013"/>
            <a:ext cx="16287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74" name="Picture 22">
            <a:hlinkClick r:id="" action="ppaction://media"/>
            <a:extLst>
              <a:ext uri="{FF2B5EF4-FFF2-40B4-BE49-F238E27FC236}">
                <a16:creationId xmlns:a16="http://schemas.microsoft.com/office/drawing/2014/main" id="{785F0906-F4F7-78EF-E269-9D9B2FB93E04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272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51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517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FD983E7-B494-1A70-B8D7-2DDD2DADF3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AE5B150-98D0-457A-3B87-DB824803F1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1F205C-370D-F64C-B71A-A53F8E41720A}" type="slidenum">
              <a:rPr lang="en-GB" altLang="en-US"/>
              <a:pPr/>
              <a:t>10</a:t>
            </a:fld>
            <a:r>
              <a:rPr lang="en-GB" altLang="en-US" sz="900"/>
              <a:t>/25</a:t>
            </a:r>
          </a:p>
        </p:txBody>
      </p:sp>
      <p:sp>
        <p:nvSpPr>
          <p:cNvPr id="367618" name="Rectangle 2">
            <a:extLst>
              <a:ext uri="{FF2B5EF4-FFF2-40B4-BE49-F238E27FC236}">
                <a16:creationId xmlns:a16="http://schemas.microsoft.com/office/drawing/2014/main" id="{13822A1E-D3D8-409E-C640-2D3021AB23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Deformable model</a:t>
            </a:r>
            <a:endParaRPr lang="en-GB" altLang="en-US" sz="3200"/>
          </a:p>
        </p:txBody>
      </p:sp>
      <p:sp>
        <p:nvSpPr>
          <p:cNvPr id="367619" name="Rectangle 3">
            <a:extLst>
              <a:ext uri="{FF2B5EF4-FFF2-40B4-BE49-F238E27FC236}">
                <a16:creationId xmlns:a16="http://schemas.microsoft.com/office/drawing/2014/main" id="{9A7A3F76-57E8-27B0-2C79-7894771F4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7812088" cy="4545013"/>
          </a:xfrm>
        </p:spPr>
        <p:txBody>
          <a:bodyPr/>
          <a:lstStyle/>
          <a:p>
            <a:r>
              <a:rPr lang="en-GB" altLang="en-US" sz="2800"/>
              <a:t>Sharf et al.</a:t>
            </a:r>
            <a:br>
              <a:rPr lang="en-GB" altLang="en-US" sz="2800"/>
            </a:br>
            <a:r>
              <a:rPr lang="en-GB" altLang="en-US" sz="2800"/>
              <a:t>EG 2006</a:t>
            </a:r>
          </a:p>
        </p:txBody>
      </p:sp>
      <p:pic>
        <p:nvPicPr>
          <p:cNvPr id="367620" name="Picture 4">
            <a:extLst>
              <a:ext uri="{FF2B5EF4-FFF2-40B4-BE49-F238E27FC236}">
                <a16:creationId xmlns:a16="http://schemas.microsoft.com/office/drawing/2014/main" id="{9AF33FD8-ACFC-5B52-6090-5CAEA9ED2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438" y="5302250"/>
            <a:ext cx="1997075" cy="1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621" name="Picture 5">
            <a:extLst>
              <a:ext uri="{FF2B5EF4-FFF2-40B4-BE49-F238E27FC236}">
                <a16:creationId xmlns:a16="http://schemas.microsoft.com/office/drawing/2014/main" id="{228FFCCD-83F3-CEC4-712B-1154D3E9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692150"/>
            <a:ext cx="203200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622" name="Picture 6">
            <a:extLst>
              <a:ext uri="{FF2B5EF4-FFF2-40B4-BE49-F238E27FC236}">
                <a16:creationId xmlns:a16="http://schemas.microsoft.com/office/drawing/2014/main" id="{47CAD03B-AB09-E4EA-B7CA-F4A87A1B0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2228850"/>
            <a:ext cx="203200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623" name="Picture 7">
            <a:extLst>
              <a:ext uri="{FF2B5EF4-FFF2-40B4-BE49-F238E27FC236}">
                <a16:creationId xmlns:a16="http://schemas.microsoft.com/office/drawing/2014/main" id="{056BBA84-53EF-44C3-4EBA-BAED68EEA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3765550"/>
            <a:ext cx="203200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628" name="sk1.wmv">
            <a:hlinkClick r:id="" action="ppaction://media"/>
            <a:extLst>
              <a:ext uri="{FF2B5EF4-FFF2-40B4-BE49-F238E27FC236}">
                <a16:creationId xmlns:a16="http://schemas.microsoft.com/office/drawing/2014/main" id="{E87F2C82-6B85-B4F4-F651-56029FAFF823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911225"/>
            <a:ext cx="6140450" cy="491013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779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0" fill="hold"/>
                                        <p:tgtEl>
                                          <p:spTgt spid="3676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762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7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76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762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E19D6EA-085F-01DD-CFED-A0188331B6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A0C285B-57D7-9084-136C-2DDBABAC9A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C5C575-2054-E548-814D-2CB7E8BD9DFF}" type="slidenum">
              <a:rPr lang="en-GB" altLang="en-US"/>
              <a:pPr/>
              <a:t>11</a:t>
            </a:fld>
            <a:r>
              <a:rPr lang="en-GB" altLang="en-US" sz="900"/>
              <a:t>/25</a:t>
            </a:r>
          </a:p>
        </p:txBody>
      </p:sp>
      <p:sp>
        <p:nvSpPr>
          <p:cNvPr id="370690" name="Rectangle 2">
            <a:extLst>
              <a:ext uri="{FF2B5EF4-FFF2-40B4-BE49-F238E27FC236}">
                <a16:creationId xmlns:a16="http://schemas.microsoft.com/office/drawing/2014/main" id="{1D001DC5-F363-6DBB-EC4E-8678002AF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Hybrid implicit/explicit</a:t>
            </a:r>
            <a:endParaRPr lang="en-GB" altLang="en-US" sz="3200"/>
          </a:p>
        </p:txBody>
      </p:sp>
      <p:sp>
        <p:nvSpPr>
          <p:cNvPr id="370691" name="Rectangle 3">
            <a:extLst>
              <a:ext uri="{FF2B5EF4-FFF2-40B4-BE49-F238E27FC236}">
                <a16:creationId xmlns:a16="http://schemas.microsoft.com/office/drawing/2014/main" id="{8368E1C2-702E-37C7-1A7A-90B72ACD6E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84438" y="5084763"/>
            <a:ext cx="6551612" cy="873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/>
              <a:t>Explicit mesh inside implicit field</a:t>
            </a:r>
          </a:p>
          <a:p>
            <a:pPr>
              <a:lnSpc>
                <a:spcPct val="90000"/>
              </a:lnSpc>
            </a:pPr>
            <a:r>
              <a:rPr lang="en-GB" altLang="en-US" sz="2800"/>
              <a:t>Deformation along the normal</a:t>
            </a:r>
          </a:p>
        </p:txBody>
      </p:sp>
      <p:pic>
        <p:nvPicPr>
          <p:cNvPr id="370692" name="Picture 4">
            <a:extLst>
              <a:ext uri="{FF2B5EF4-FFF2-40B4-BE49-F238E27FC236}">
                <a16:creationId xmlns:a16="http://schemas.microsoft.com/office/drawing/2014/main" id="{FA42E9F8-68BD-B556-1D1A-84B70D03A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2597150" cy="656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693" name="Picture 5">
            <a:extLst>
              <a:ext uri="{FF2B5EF4-FFF2-40B4-BE49-F238E27FC236}">
                <a16:creationId xmlns:a16="http://schemas.microsoft.com/office/drawing/2014/main" id="{7BC0C5F1-C2D3-3916-0266-A7B38EF1A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470" r="37019"/>
          <a:stretch>
            <a:fillRect/>
          </a:stretch>
        </p:blipFill>
        <p:spPr bwMode="auto">
          <a:xfrm>
            <a:off x="7813675" y="2303463"/>
            <a:ext cx="1330325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0694" name="Group 6">
            <a:extLst>
              <a:ext uri="{FF2B5EF4-FFF2-40B4-BE49-F238E27FC236}">
                <a16:creationId xmlns:a16="http://schemas.microsoft.com/office/drawing/2014/main" id="{CE4ED27A-0B29-3821-B504-A7B50DC2F5EB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1749425"/>
            <a:ext cx="1785937" cy="3119438"/>
            <a:chOff x="1655" y="858"/>
            <a:chExt cx="1125" cy="1965"/>
          </a:xfrm>
        </p:grpSpPr>
        <p:pic>
          <p:nvPicPr>
            <p:cNvPr id="370695" name="Picture 7">
              <a:extLst>
                <a:ext uri="{FF2B5EF4-FFF2-40B4-BE49-F238E27FC236}">
                  <a16:creationId xmlns:a16="http://schemas.microsoft.com/office/drawing/2014/main" id="{3399BACF-EF7C-DEBA-E466-52B5DE32C0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097" r="36392"/>
            <a:stretch>
              <a:fillRect/>
            </a:stretch>
          </p:blipFill>
          <p:spPr bwMode="auto">
            <a:xfrm>
              <a:off x="1655" y="1207"/>
              <a:ext cx="838" cy="1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0696" name="Picture 8">
              <a:extLst>
                <a:ext uri="{FF2B5EF4-FFF2-40B4-BE49-F238E27FC236}">
                  <a16:creationId xmlns:a16="http://schemas.microsoft.com/office/drawing/2014/main" id="{315DF72A-8A49-A2C6-B9BB-6E1F94D7DD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9" y="858"/>
              <a:ext cx="791" cy="963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63500" dir="7612194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</p:grpSp>
      <p:grpSp>
        <p:nvGrpSpPr>
          <p:cNvPr id="370697" name="Group 9">
            <a:extLst>
              <a:ext uri="{FF2B5EF4-FFF2-40B4-BE49-F238E27FC236}">
                <a16:creationId xmlns:a16="http://schemas.microsoft.com/office/drawing/2014/main" id="{5EBB2421-900C-87CD-D9CD-52478FF7668A}"/>
              </a:ext>
            </a:extLst>
          </p:cNvPr>
          <p:cNvGrpSpPr>
            <a:grpSpLocks/>
          </p:cNvGrpSpPr>
          <p:nvPr/>
        </p:nvGrpSpPr>
        <p:grpSpPr bwMode="auto">
          <a:xfrm>
            <a:off x="4411663" y="1749425"/>
            <a:ext cx="1703387" cy="3119438"/>
            <a:chOff x="2805" y="858"/>
            <a:chExt cx="1073" cy="1965"/>
          </a:xfrm>
        </p:grpSpPr>
        <p:pic>
          <p:nvPicPr>
            <p:cNvPr id="370698" name="Picture 10">
              <a:extLst>
                <a:ext uri="{FF2B5EF4-FFF2-40B4-BE49-F238E27FC236}">
                  <a16:creationId xmlns:a16="http://schemas.microsoft.com/office/drawing/2014/main" id="{0BFA1FE9-FA0F-6B45-1977-E2C21B9FB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70" r="37288"/>
            <a:stretch>
              <a:fillRect/>
            </a:stretch>
          </p:blipFill>
          <p:spPr bwMode="auto">
            <a:xfrm>
              <a:off x="2805" y="1207"/>
              <a:ext cx="832" cy="1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0699" name="Picture 11">
              <a:extLst>
                <a:ext uri="{FF2B5EF4-FFF2-40B4-BE49-F238E27FC236}">
                  <a16:creationId xmlns:a16="http://schemas.microsoft.com/office/drawing/2014/main" id="{EEB57088-FDF7-F4B6-D85E-47820BC5CD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0" y="858"/>
              <a:ext cx="738" cy="97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63500" dir="7612194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</p:grpSp>
      <p:grpSp>
        <p:nvGrpSpPr>
          <p:cNvPr id="370700" name="Group 12">
            <a:extLst>
              <a:ext uri="{FF2B5EF4-FFF2-40B4-BE49-F238E27FC236}">
                <a16:creationId xmlns:a16="http://schemas.microsoft.com/office/drawing/2014/main" id="{D0FB5FC7-4953-F665-95D0-4C93703BD02A}"/>
              </a:ext>
            </a:extLst>
          </p:cNvPr>
          <p:cNvGrpSpPr>
            <a:grpSpLocks/>
          </p:cNvGrpSpPr>
          <p:nvPr/>
        </p:nvGrpSpPr>
        <p:grpSpPr bwMode="auto">
          <a:xfrm>
            <a:off x="6113463" y="1749425"/>
            <a:ext cx="1701800" cy="3119438"/>
            <a:chOff x="3878" y="858"/>
            <a:chExt cx="1072" cy="1965"/>
          </a:xfrm>
        </p:grpSpPr>
        <p:pic>
          <p:nvPicPr>
            <p:cNvPr id="370701" name="Picture 13">
              <a:extLst>
                <a:ext uri="{FF2B5EF4-FFF2-40B4-BE49-F238E27FC236}">
                  <a16:creationId xmlns:a16="http://schemas.microsoft.com/office/drawing/2014/main" id="{E56115DE-D8D1-81DB-D51F-9BBD125CAA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470" r="37601"/>
            <a:stretch>
              <a:fillRect/>
            </a:stretch>
          </p:blipFill>
          <p:spPr bwMode="auto">
            <a:xfrm>
              <a:off x="3878" y="1207"/>
              <a:ext cx="825" cy="1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0702" name="Picture 14">
              <a:extLst>
                <a:ext uri="{FF2B5EF4-FFF2-40B4-BE49-F238E27FC236}">
                  <a16:creationId xmlns:a16="http://schemas.microsoft.com/office/drawing/2014/main" id="{4A7508BF-EA1C-3DAA-051B-5642302E30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7" y="858"/>
              <a:ext cx="783" cy="97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63500" dir="7612194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advTm="408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B7AF842-17F3-CBA7-4DA3-3D20A4A518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D93D0FA-4747-E718-9D70-D108F8321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18FC19-BFEC-1544-9416-CED12281AEEA}" type="slidenum">
              <a:rPr lang="en-GB" altLang="en-US"/>
              <a:pPr/>
              <a:t>12</a:t>
            </a:fld>
            <a:r>
              <a:rPr lang="en-GB" altLang="en-US" sz="900"/>
              <a:t>/25</a:t>
            </a:r>
          </a:p>
        </p:txBody>
      </p:sp>
      <p:sp>
        <p:nvSpPr>
          <p:cNvPr id="372738" name="Rectangle 2">
            <a:extLst>
              <a:ext uri="{FF2B5EF4-FFF2-40B4-BE49-F238E27FC236}">
                <a16:creationId xmlns:a16="http://schemas.microsoft.com/office/drawing/2014/main" id="{B373842D-B327-E694-73B7-04CEEF1195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Fronts and competition</a:t>
            </a:r>
            <a:endParaRPr lang="en-GB" altLang="en-US" sz="3200"/>
          </a:p>
        </p:txBody>
      </p:sp>
      <p:sp>
        <p:nvSpPr>
          <p:cNvPr id="372739" name="Rectangle 3">
            <a:extLst>
              <a:ext uri="{FF2B5EF4-FFF2-40B4-BE49-F238E27FC236}">
                <a16:creationId xmlns:a16="http://schemas.microsoft.com/office/drawing/2014/main" id="{D7E66896-EEBC-8565-9AB4-2A8E4A01E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6513" y="5949950"/>
            <a:ext cx="5292726" cy="7286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Front = connected parts</a:t>
            </a:r>
            <a:br>
              <a:rPr lang="en-GB" altLang="en-US" sz="2800"/>
            </a:br>
            <a:r>
              <a:rPr lang="en-GB" altLang="en-US" sz="2800"/>
              <a:t>far from the model</a:t>
            </a:r>
          </a:p>
        </p:txBody>
      </p:sp>
      <p:grpSp>
        <p:nvGrpSpPr>
          <p:cNvPr id="372740" name="Group 4">
            <a:extLst>
              <a:ext uri="{FF2B5EF4-FFF2-40B4-BE49-F238E27FC236}">
                <a16:creationId xmlns:a16="http://schemas.microsoft.com/office/drawing/2014/main" id="{144767F9-A879-B501-BCF4-3C7DE4D4496D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268413"/>
            <a:ext cx="6121400" cy="4824412"/>
            <a:chOff x="3411" y="2108"/>
            <a:chExt cx="2321" cy="1909"/>
          </a:xfrm>
        </p:grpSpPr>
        <p:pic>
          <p:nvPicPr>
            <p:cNvPr id="372741" name="Picture 5">
              <a:extLst>
                <a:ext uri="{FF2B5EF4-FFF2-40B4-BE49-F238E27FC236}">
                  <a16:creationId xmlns:a16="http://schemas.microsoft.com/office/drawing/2014/main" id="{1D9F1681-3A5F-E700-7682-427D648C8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1" y="2108"/>
              <a:ext cx="2321" cy="1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2742" name="Freeform 6">
              <a:extLst>
                <a:ext uri="{FF2B5EF4-FFF2-40B4-BE49-F238E27FC236}">
                  <a16:creationId xmlns:a16="http://schemas.microsoft.com/office/drawing/2014/main" id="{47EF3C4F-3165-35F4-EFB3-2A173AEBC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2777"/>
              <a:ext cx="583" cy="553"/>
            </a:xfrm>
            <a:custGeom>
              <a:avLst/>
              <a:gdLst>
                <a:gd name="T0" fmla="*/ 132 w 583"/>
                <a:gd name="T1" fmla="*/ 3 h 553"/>
                <a:gd name="T2" fmla="*/ 230 w 583"/>
                <a:gd name="T3" fmla="*/ 95 h 553"/>
                <a:gd name="T4" fmla="*/ 243 w 583"/>
                <a:gd name="T5" fmla="*/ 226 h 553"/>
                <a:gd name="T6" fmla="*/ 220 w 583"/>
                <a:gd name="T7" fmla="*/ 379 h 553"/>
                <a:gd name="T8" fmla="*/ 180 w 583"/>
                <a:gd name="T9" fmla="*/ 431 h 553"/>
                <a:gd name="T10" fmla="*/ 164 w 583"/>
                <a:gd name="T11" fmla="*/ 451 h 553"/>
                <a:gd name="T12" fmla="*/ 28 w 583"/>
                <a:gd name="T13" fmla="*/ 519 h 553"/>
                <a:gd name="T14" fmla="*/ 40 w 583"/>
                <a:gd name="T15" fmla="*/ 551 h 553"/>
                <a:gd name="T16" fmla="*/ 168 w 583"/>
                <a:gd name="T17" fmla="*/ 551 h 553"/>
                <a:gd name="T18" fmla="*/ 264 w 583"/>
                <a:gd name="T19" fmla="*/ 523 h 553"/>
                <a:gd name="T20" fmla="*/ 360 w 583"/>
                <a:gd name="T21" fmla="*/ 503 h 553"/>
                <a:gd name="T22" fmla="*/ 428 w 583"/>
                <a:gd name="T23" fmla="*/ 475 h 553"/>
                <a:gd name="T24" fmla="*/ 472 w 583"/>
                <a:gd name="T25" fmla="*/ 451 h 553"/>
                <a:gd name="T26" fmla="*/ 531 w 583"/>
                <a:gd name="T27" fmla="*/ 406 h 553"/>
                <a:gd name="T28" fmla="*/ 582 w 583"/>
                <a:gd name="T29" fmla="*/ 286 h 553"/>
                <a:gd name="T30" fmla="*/ 536 w 583"/>
                <a:gd name="T31" fmla="*/ 127 h 553"/>
                <a:gd name="T32" fmla="*/ 476 w 583"/>
                <a:gd name="T33" fmla="*/ 83 h 553"/>
                <a:gd name="T34" fmla="*/ 452 w 583"/>
                <a:gd name="T35" fmla="*/ 67 h 553"/>
                <a:gd name="T36" fmla="*/ 432 w 583"/>
                <a:gd name="T37" fmla="*/ 55 h 553"/>
                <a:gd name="T38" fmla="*/ 308 w 583"/>
                <a:gd name="T39" fmla="*/ 3 h 553"/>
                <a:gd name="T40" fmla="*/ 132 w 583"/>
                <a:gd name="T41" fmla="*/ 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3" h="553">
                  <a:moveTo>
                    <a:pt x="132" y="3"/>
                  </a:moveTo>
                  <a:cubicBezTo>
                    <a:pt x="167" y="38"/>
                    <a:pt x="201" y="52"/>
                    <a:pt x="230" y="95"/>
                  </a:cubicBezTo>
                  <a:cubicBezTo>
                    <a:pt x="250" y="132"/>
                    <a:pt x="245" y="179"/>
                    <a:pt x="243" y="226"/>
                  </a:cubicBezTo>
                  <a:cubicBezTo>
                    <a:pt x="241" y="273"/>
                    <a:pt x="230" y="345"/>
                    <a:pt x="220" y="379"/>
                  </a:cubicBezTo>
                  <a:cubicBezTo>
                    <a:pt x="217" y="389"/>
                    <a:pt x="189" y="425"/>
                    <a:pt x="180" y="431"/>
                  </a:cubicBezTo>
                  <a:cubicBezTo>
                    <a:pt x="172" y="454"/>
                    <a:pt x="182" y="433"/>
                    <a:pt x="164" y="451"/>
                  </a:cubicBezTo>
                  <a:cubicBezTo>
                    <a:pt x="117" y="498"/>
                    <a:pt x="92" y="503"/>
                    <a:pt x="28" y="519"/>
                  </a:cubicBezTo>
                  <a:cubicBezTo>
                    <a:pt x="0" y="538"/>
                    <a:pt x="17" y="545"/>
                    <a:pt x="40" y="551"/>
                  </a:cubicBezTo>
                  <a:cubicBezTo>
                    <a:pt x="77" y="550"/>
                    <a:pt x="131" y="553"/>
                    <a:pt x="168" y="551"/>
                  </a:cubicBezTo>
                  <a:cubicBezTo>
                    <a:pt x="204" y="549"/>
                    <a:pt x="232" y="535"/>
                    <a:pt x="264" y="523"/>
                  </a:cubicBezTo>
                  <a:cubicBezTo>
                    <a:pt x="294" y="512"/>
                    <a:pt x="330" y="514"/>
                    <a:pt x="360" y="503"/>
                  </a:cubicBezTo>
                  <a:cubicBezTo>
                    <a:pt x="384" y="494"/>
                    <a:pt x="403" y="481"/>
                    <a:pt x="428" y="475"/>
                  </a:cubicBezTo>
                  <a:cubicBezTo>
                    <a:pt x="442" y="466"/>
                    <a:pt x="472" y="451"/>
                    <a:pt x="472" y="451"/>
                  </a:cubicBezTo>
                  <a:cubicBezTo>
                    <a:pt x="489" y="425"/>
                    <a:pt x="508" y="421"/>
                    <a:pt x="531" y="406"/>
                  </a:cubicBezTo>
                  <a:cubicBezTo>
                    <a:pt x="549" y="385"/>
                    <a:pt x="581" y="333"/>
                    <a:pt x="582" y="286"/>
                  </a:cubicBezTo>
                  <a:cubicBezTo>
                    <a:pt x="583" y="239"/>
                    <a:pt x="578" y="158"/>
                    <a:pt x="536" y="127"/>
                  </a:cubicBezTo>
                  <a:cubicBezTo>
                    <a:pt x="494" y="96"/>
                    <a:pt x="520" y="105"/>
                    <a:pt x="476" y="83"/>
                  </a:cubicBezTo>
                  <a:cubicBezTo>
                    <a:pt x="467" y="79"/>
                    <a:pt x="460" y="72"/>
                    <a:pt x="452" y="67"/>
                  </a:cubicBezTo>
                  <a:cubicBezTo>
                    <a:pt x="445" y="63"/>
                    <a:pt x="432" y="55"/>
                    <a:pt x="432" y="55"/>
                  </a:cubicBezTo>
                  <a:cubicBezTo>
                    <a:pt x="420" y="37"/>
                    <a:pt x="330" y="3"/>
                    <a:pt x="308" y="3"/>
                  </a:cubicBezTo>
                  <a:cubicBezTo>
                    <a:pt x="247" y="3"/>
                    <a:pt x="193" y="0"/>
                    <a:pt x="132" y="3"/>
                  </a:cubicBezTo>
                  <a:close/>
                </a:path>
              </a:pathLst>
            </a:custGeom>
            <a:solidFill>
              <a:schemeClr val="tx1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743" name="Freeform 7">
              <a:extLst>
                <a:ext uri="{FF2B5EF4-FFF2-40B4-BE49-F238E27FC236}">
                  <a16:creationId xmlns:a16="http://schemas.microsoft.com/office/drawing/2014/main" id="{42E6810C-CF21-C507-D542-40C1000E7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" y="2742"/>
              <a:ext cx="483" cy="429"/>
            </a:xfrm>
            <a:custGeom>
              <a:avLst/>
              <a:gdLst>
                <a:gd name="T0" fmla="*/ 483 w 483"/>
                <a:gd name="T1" fmla="*/ 15 h 429"/>
                <a:gd name="T2" fmla="*/ 432 w 483"/>
                <a:gd name="T3" fmla="*/ 63 h 429"/>
                <a:gd name="T4" fmla="*/ 359 w 483"/>
                <a:gd name="T5" fmla="*/ 106 h 429"/>
                <a:gd name="T6" fmla="*/ 342 w 483"/>
                <a:gd name="T7" fmla="*/ 192 h 429"/>
                <a:gd name="T8" fmla="*/ 288 w 483"/>
                <a:gd name="T9" fmla="*/ 234 h 429"/>
                <a:gd name="T10" fmla="*/ 273 w 483"/>
                <a:gd name="T11" fmla="*/ 312 h 429"/>
                <a:gd name="T12" fmla="*/ 237 w 483"/>
                <a:gd name="T13" fmla="*/ 390 h 429"/>
                <a:gd name="T14" fmla="*/ 216 w 483"/>
                <a:gd name="T15" fmla="*/ 426 h 429"/>
                <a:gd name="T16" fmla="*/ 153 w 483"/>
                <a:gd name="T17" fmla="*/ 408 h 429"/>
                <a:gd name="T18" fmla="*/ 36 w 483"/>
                <a:gd name="T19" fmla="*/ 321 h 429"/>
                <a:gd name="T20" fmla="*/ 6 w 483"/>
                <a:gd name="T21" fmla="*/ 249 h 429"/>
                <a:gd name="T22" fmla="*/ 0 w 483"/>
                <a:gd name="T23" fmla="*/ 222 h 429"/>
                <a:gd name="T24" fmla="*/ 18 w 483"/>
                <a:gd name="T25" fmla="*/ 153 h 429"/>
                <a:gd name="T26" fmla="*/ 78 w 483"/>
                <a:gd name="T27" fmla="*/ 72 h 429"/>
                <a:gd name="T28" fmla="*/ 150 w 483"/>
                <a:gd name="T29" fmla="*/ 33 h 429"/>
                <a:gd name="T30" fmla="*/ 195 w 483"/>
                <a:gd name="T31" fmla="*/ 21 h 429"/>
                <a:gd name="T32" fmla="*/ 270 w 483"/>
                <a:gd name="T33" fmla="*/ 3 h 429"/>
                <a:gd name="T34" fmla="*/ 321 w 483"/>
                <a:gd name="T35" fmla="*/ 3 h 429"/>
                <a:gd name="T36" fmla="*/ 465 w 483"/>
                <a:gd name="T37" fmla="*/ 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3" h="429">
                  <a:moveTo>
                    <a:pt x="483" y="15"/>
                  </a:moveTo>
                  <a:cubicBezTo>
                    <a:pt x="448" y="22"/>
                    <a:pt x="459" y="53"/>
                    <a:pt x="432" y="63"/>
                  </a:cubicBezTo>
                  <a:cubicBezTo>
                    <a:pt x="411" y="78"/>
                    <a:pt x="374" y="85"/>
                    <a:pt x="359" y="106"/>
                  </a:cubicBezTo>
                  <a:cubicBezTo>
                    <a:pt x="358" y="133"/>
                    <a:pt x="360" y="171"/>
                    <a:pt x="342" y="192"/>
                  </a:cubicBezTo>
                  <a:cubicBezTo>
                    <a:pt x="323" y="214"/>
                    <a:pt x="312" y="218"/>
                    <a:pt x="288" y="234"/>
                  </a:cubicBezTo>
                  <a:cubicBezTo>
                    <a:pt x="277" y="254"/>
                    <a:pt x="281" y="286"/>
                    <a:pt x="273" y="312"/>
                  </a:cubicBezTo>
                  <a:cubicBezTo>
                    <a:pt x="269" y="376"/>
                    <a:pt x="263" y="351"/>
                    <a:pt x="237" y="390"/>
                  </a:cubicBezTo>
                  <a:cubicBezTo>
                    <a:pt x="228" y="411"/>
                    <a:pt x="232" y="422"/>
                    <a:pt x="216" y="426"/>
                  </a:cubicBezTo>
                  <a:cubicBezTo>
                    <a:pt x="200" y="417"/>
                    <a:pt x="182" y="429"/>
                    <a:pt x="153" y="408"/>
                  </a:cubicBezTo>
                  <a:cubicBezTo>
                    <a:pt x="145" y="374"/>
                    <a:pt x="62" y="345"/>
                    <a:pt x="36" y="321"/>
                  </a:cubicBezTo>
                  <a:cubicBezTo>
                    <a:pt x="11" y="294"/>
                    <a:pt x="12" y="265"/>
                    <a:pt x="6" y="249"/>
                  </a:cubicBezTo>
                  <a:cubicBezTo>
                    <a:pt x="4" y="240"/>
                    <a:pt x="3" y="230"/>
                    <a:pt x="0" y="222"/>
                  </a:cubicBezTo>
                  <a:cubicBezTo>
                    <a:pt x="0" y="207"/>
                    <a:pt x="10" y="172"/>
                    <a:pt x="18" y="153"/>
                  </a:cubicBezTo>
                  <a:cubicBezTo>
                    <a:pt x="31" y="128"/>
                    <a:pt x="56" y="92"/>
                    <a:pt x="78" y="72"/>
                  </a:cubicBezTo>
                  <a:cubicBezTo>
                    <a:pt x="100" y="52"/>
                    <a:pt x="119" y="41"/>
                    <a:pt x="150" y="33"/>
                  </a:cubicBezTo>
                  <a:cubicBezTo>
                    <a:pt x="163" y="24"/>
                    <a:pt x="179" y="24"/>
                    <a:pt x="195" y="21"/>
                  </a:cubicBezTo>
                  <a:cubicBezTo>
                    <a:pt x="218" y="10"/>
                    <a:pt x="246" y="10"/>
                    <a:pt x="270" y="3"/>
                  </a:cubicBezTo>
                  <a:cubicBezTo>
                    <a:pt x="291" y="0"/>
                    <a:pt x="289" y="2"/>
                    <a:pt x="321" y="3"/>
                  </a:cubicBezTo>
                  <a:cubicBezTo>
                    <a:pt x="358" y="4"/>
                    <a:pt x="420" y="9"/>
                    <a:pt x="465" y="9"/>
                  </a:cubicBezTo>
                </a:path>
              </a:pathLst>
            </a:custGeom>
            <a:solidFill>
              <a:schemeClr val="tx1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2744" name="Text Box 8">
            <a:extLst>
              <a:ext uri="{FF2B5EF4-FFF2-40B4-BE49-F238E27FC236}">
                <a16:creationId xmlns:a16="http://schemas.microsoft.com/office/drawing/2014/main" id="{44A441D9-1160-B97A-C6E9-F4DBBE1A6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627188"/>
            <a:ext cx="170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 b="1">
                <a:solidFill>
                  <a:srgbClr val="339966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400" b="1">
                <a:solidFill>
                  <a:srgbClr val="339966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400" b="1">
                <a:solidFill>
                  <a:srgbClr val="339966"/>
                </a:solidFill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372745" name="Text Box 9">
            <a:extLst>
              <a:ext uri="{FF2B5EF4-FFF2-40B4-BE49-F238E27FC236}">
                <a16:creationId xmlns:a16="http://schemas.microsoft.com/office/drawing/2014/main" id="{6D791B70-5EA4-4E7B-C929-A76E880DB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491163"/>
            <a:ext cx="170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 b="1">
                <a:solidFill>
                  <a:srgbClr val="990099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400" b="1">
                <a:solidFill>
                  <a:srgbClr val="990099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400" b="1">
                <a:solidFill>
                  <a:srgbClr val="990099"/>
                </a:solidFill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372746" name="Line 10">
            <a:extLst>
              <a:ext uri="{FF2B5EF4-FFF2-40B4-BE49-F238E27FC236}">
                <a16:creationId xmlns:a16="http://schemas.microsoft.com/office/drawing/2014/main" id="{9A595716-9D6E-9F8A-E8B8-F799385550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988" y="2060575"/>
            <a:ext cx="576262" cy="1008063"/>
          </a:xfrm>
          <a:prstGeom prst="line">
            <a:avLst/>
          </a:pr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2747" name="Line 11">
            <a:extLst>
              <a:ext uri="{FF2B5EF4-FFF2-40B4-BE49-F238E27FC236}">
                <a16:creationId xmlns:a16="http://schemas.microsoft.com/office/drawing/2014/main" id="{B2D3A5AF-0B88-46F5-B417-52BFF9C0DF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79838" y="3716338"/>
            <a:ext cx="1800225" cy="1873250"/>
          </a:xfrm>
          <a:prstGeom prst="line">
            <a:avLst/>
          </a:prstGeom>
          <a:noFill/>
          <a:ln w="76200">
            <a:solidFill>
              <a:srgbClr val="99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372748" name="Picture 12">
            <a:extLst>
              <a:ext uri="{FF2B5EF4-FFF2-40B4-BE49-F238E27FC236}">
                <a16:creationId xmlns:a16="http://schemas.microsoft.com/office/drawing/2014/main" id="{84D443F9-B029-F2B5-5F64-2141B9F4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5738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49" name="Picture 13">
            <a:extLst>
              <a:ext uri="{FF2B5EF4-FFF2-40B4-BE49-F238E27FC236}">
                <a16:creationId xmlns:a16="http://schemas.microsoft.com/office/drawing/2014/main" id="{3F5B0B14-53E5-1DF8-8891-75D8804F1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6088" y="1101725"/>
            <a:ext cx="3995737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50" name="Picture 14">
            <a:extLst>
              <a:ext uri="{FF2B5EF4-FFF2-40B4-BE49-F238E27FC236}">
                <a16:creationId xmlns:a16="http://schemas.microsoft.com/office/drawing/2014/main" id="{F24A6D1E-CEB1-6AF9-CB71-C83334279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175" y="2203450"/>
            <a:ext cx="3995738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51" name="Picture 15">
            <a:extLst>
              <a:ext uri="{FF2B5EF4-FFF2-40B4-BE49-F238E27FC236}">
                <a16:creationId xmlns:a16="http://schemas.microsoft.com/office/drawing/2014/main" id="{53E62B5F-101A-4662-1AC2-0B01B315A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305175"/>
            <a:ext cx="3995737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77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4" grpId="0"/>
      <p:bldP spid="3727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A133C5F-909B-8188-41E6-CE49E9FDA1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16A7CD6-F801-8ACF-9C5F-6EBC23FF19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5BBF97-9C04-F946-AF58-96B031BA3B27}" type="slidenum">
              <a:rPr lang="en-GB" altLang="en-US"/>
              <a:pPr/>
              <a:t>13</a:t>
            </a:fld>
            <a:r>
              <a:rPr lang="en-GB" altLang="en-US" sz="900"/>
              <a:t>/25</a:t>
            </a:r>
          </a:p>
        </p:txBody>
      </p:sp>
      <p:pic>
        <p:nvPicPr>
          <p:cNvPr id="373770" name="sk5.wmv">
            <a:hlinkClick r:id="" action="ppaction://media"/>
            <a:extLst>
              <a:ext uri="{FF2B5EF4-FFF2-40B4-BE49-F238E27FC236}">
                <a16:creationId xmlns:a16="http://schemas.microsoft.com/office/drawing/2014/main" id="{AC112A8C-47CA-B494-922E-266563449850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09638"/>
            <a:ext cx="6135688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3762" name="Rectangle 2">
            <a:extLst>
              <a:ext uri="{FF2B5EF4-FFF2-40B4-BE49-F238E27FC236}">
                <a16:creationId xmlns:a16="http://schemas.microsoft.com/office/drawing/2014/main" id="{B46548EB-6D1A-0130-ADA9-BC3EB1E7F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Curve-skeleton computation</a:t>
            </a:r>
            <a:endParaRPr lang="en-GB" altLang="en-US" sz="3200"/>
          </a:p>
        </p:txBody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8EFD5AB0-037B-F7E2-313C-A7443BC78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3852863"/>
            <a:ext cx="3059113" cy="2528887"/>
          </a:xfrm>
        </p:spPr>
        <p:txBody>
          <a:bodyPr/>
          <a:lstStyle/>
          <a:p>
            <a:r>
              <a:rPr lang="en-GB" altLang="en-US" sz="2000"/>
              <a:t>1)</a:t>
            </a:r>
            <a:r>
              <a:rPr lang="en-GB" altLang="en-US" sz="2800"/>
              <a:t> front tracking</a:t>
            </a:r>
          </a:p>
          <a:p>
            <a:endParaRPr lang="en-GB" altLang="en-US" sz="2800"/>
          </a:p>
          <a:p>
            <a:endParaRPr lang="en-GB" altLang="en-US" sz="2800"/>
          </a:p>
          <a:p>
            <a:endParaRPr lang="en-GB" altLang="en-US" sz="2800"/>
          </a:p>
          <a:p>
            <a:endParaRPr lang="en-GB" altLang="en-US" sz="2800"/>
          </a:p>
          <a:p>
            <a:r>
              <a:rPr lang="en-GB" altLang="en-US" sz="2000"/>
              <a:t>2)</a:t>
            </a:r>
            <a:r>
              <a:rPr lang="en-GB" altLang="en-US" sz="2800"/>
              <a:t> filtration</a:t>
            </a:r>
          </a:p>
        </p:txBody>
      </p:sp>
      <p:pic>
        <p:nvPicPr>
          <p:cNvPr id="373764" name="Picture 4">
            <a:extLst>
              <a:ext uri="{FF2B5EF4-FFF2-40B4-BE49-F238E27FC236}">
                <a16:creationId xmlns:a16="http://schemas.microsoft.com/office/drawing/2014/main" id="{5B6BE400-05CA-31B0-819A-15E2D5C0A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613" y="4005263"/>
            <a:ext cx="85407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765" name="Picture 5">
            <a:extLst>
              <a:ext uri="{FF2B5EF4-FFF2-40B4-BE49-F238E27FC236}">
                <a16:creationId xmlns:a16="http://schemas.microsoft.com/office/drawing/2014/main" id="{DABF415C-EEC6-4C71-098E-DE26C7757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75" y="4006850"/>
            <a:ext cx="855663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766" name="Picture 6">
            <a:extLst>
              <a:ext uri="{FF2B5EF4-FFF2-40B4-BE49-F238E27FC236}">
                <a16:creationId xmlns:a16="http://schemas.microsoft.com/office/drawing/2014/main" id="{A78DC429-C01D-57FA-848E-6E63683FD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" y="1408113"/>
            <a:ext cx="85566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768" name="Picture 8">
            <a:extLst>
              <a:ext uri="{FF2B5EF4-FFF2-40B4-BE49-F238E27FC236}">
                <a16:creationId xmlns:a16="http://schemas.microsoft.com/office/drawing/2014/main" id="{F27641AA-7753-1DB9-192A-8D590C435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513" y="1408113"/>
            <a:ext cx="855662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769" name="Picture 9">
            <a:extLst>
              <a:ext uri="{FF2B5EF4-FFF2-40B4-BE49-F238E27FC236}">
                <a16:creationId xmlns:a16="http://schemas.microsoft.com/office/drawing/2014/main" id="{0BA952BC-41B6-8272-FF8C-C710D2EF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575" y="1409700"/>
            <a:ext cx="85566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526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0" fill="hold"/>
                                        <p:tgtEl>
                                          <p:spTgt spid="3737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377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3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737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377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0DAC0C3-8363-DDC1-EE10-E78FEEE664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DC4141E-3160-7AD5-1221-08C4774107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79806D-C7B9-694C-93FF-4DEC97FCD25D}" type="slidenum">
              <a:rPr lang="en-GB" altLang="en-US"/>
              <a:pPr/>
              <a:t>14</a:t>
            </a:fld>
            <a:r>
              <a:rPr lang="en-GB" altLang="en-US" sz="900"/>
              <a:t>/25</a:t>
            </a:r>
          </a:p>
        </p:txBody>
      </p:sp>
      <p:sp>
        <p:nvSpPr>
          <p:cNvPr id="375810" name="Rectangle 2">
            <a:extLst>
              <a:ext uri="{FF2B5EF4-FFF2-40B4-BE49-F238E27FC236}">
                <a16:creationId xmlns:a16="http://schemas.microsoft.com/office/drawing/2014/main" id="{195D89B6-E8BB-CCCF-A26A-68301BA8DE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Front tracking</a:t>
            </a:r>
          </a:p>
        </p:txBody>
      </p:sp>
      <p:sp>
        <p:nvSpPr>
          <p:cNvPr id="375811" name="Rectangle 3">
            <a:extLst>
              <a:ext uri="{FF2B5EF4-FFF2-40B4-BE49-F238E27FC236}">
                <a16:creationId xmlns:a16="http://schemas.microsoft.com/office/drawing/2014/main" id="{9753E70B-2D39-9EE0-9916-37FC8CE0B70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/>
            <a:r>
              <a:rPr lang="en-GB" altLang="en-US" sz="2400"/>
              <a:t>Skeleton id at each vertex :</a:t>
            </a:r>
            <a:br>
              <a:rPr lang="en-GB" altLang="en-US" sz="2400"/>
            </a:br>
            <a:r>
              <a:rPr lang="en-GB" altLang="en-US" sz="2400"/>
              <a:t>front id + iteration number</a:t>
            </a:r>
          </a:p>
        </p:txBody>
      </p:sp>
      <p:sp>
        <p:nvSpPr>
          <p:cNvPr id="375845" name="Rectangle 37">
            <a:extLst>
              <a:ext uri="{FF2B5EF4-FFF2-40B4-BE49-F238E27FC236}">
                <a16:creationId xmlns:a16="http://schemas.microsoft.com/office/drawing/2014/main" id="{6E6E0CCC-5E13-3027-6B80-42DFF91B249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1412875"/>
            <a:ext cx="4441825" cy="4392613"/>
          </a:xfrm>
        </p:spPr>
        <p:txBody>
          <a:bodyPr/>
          <a:lstStyle/>
          <a:p>
            <a:pPr marL="0" indent="0"/>
            <a:r>
              <a:rPr lang="en-GB" altLang="en-US" sz="2400"/>
              <a:t>Front </a:t>
            </a:r>
            <a:r>
              <a:rPr lang="en-GB" altLang="en-US"/>
              <a:t>→</a:t>
            </a:r>
            <a:r>
              <a:rPr lang="en-GB" altLang="en-US" sz="2400"/>
              <a:t> skeleton node</a:t>
            </a:r>
            <a:endParaRPr lang="fr-FR" altLang="en-US" sz="2800"/>
          </a:p>
        </p:txBody>
      </p:sp>
      <p:pic>
        <p:nvPicPr>
          <p:cNvPr id="375815" name="Picture 7">
            <a:extLst>
              <a:ext uri="{FF2B5EF4-FFF2-40B4-BE49-F238E27FC236}">
                <a16:creationId xmlns:a16="http://schemas.microsoft.com/office/drawing/2014/main" id="{E6638E5B-A879-20EB-BDC1-6C0F9B60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855663"/>
            <a:ext cx="1628775" cy="38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6" name="Picture 8">
            <a:extLst>
              <a:ext uri="{FF2B5EF4-FFF2-40B4-BE49-F238E27FC236}">
                <a16:creationId xmlns:a16="http://schemas.microsoft.com/office/drawing/2014/main" id="{CFBE655B-0281-0F88-9D2D-663B8FF4B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11225"/>
            <a:ext cx="16319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7" name="Picture 9">
            <a:extLst>
              <a:ext uri="{FF2B5EF4-FFF2-40B4-BE49-F238E27FC236}">
                <a16:creationId xmlns:a16="http://schemas.microsoft.com/office/drawing/2014/main" id="{9E8A7476-FE3E-08D4-8782-B6B19134C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6400" y="855663"/>
            <a:ext cx="1631950" cy="385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20" name="Text Box 12">
            <a:extLst>
              <a:ext uri="{FF2B5EF4-FFF2-40B4-BE49-F238E27FC236}">
                <a16:creationId xmlns:a16="http://schemas.microsoft.com/office/drawing/2014/main" id="{B1BAF599-D3DB-768C-B77F-EEBEFD2A9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4330700"/>
            <a:ext cx="1441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1</a:t>
            </a:r>
            <a:b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 iter n°20</a:t>
            </a:r>
          </a:p>
        </p:txBody>
      </p:sp>
      <p:sp>
        <p:nvSpPr>
          <p:cNvPr id="375822" name="Text Box 14">
            <a:extLst>
              <a:ext uri="{FF2B5EF4-FFF2-40B4-BE49-F238E27FC236}">
                <a16:creationId xmlns:a16="http://schemas.microsoft.com/office/drawing/2014/main" id="{FBAF42AA-EE1B-8E82-167F-72C6FBF59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5050" y="3663950"/>
            <a:ext cx="15271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2</a:t>
            </a:r>
            <a:b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 iter n° 20</a:t>
            </a:r>
          </a:p>
        </p:txBody>
      </p:sp>
      <p:sp>
        <p:nvSpPr>
          <p:cNvPr id="375824" name="Line 16">
            <a:extLst>
              <a:ext uri="{FF2B5EF4-FFF2-40B4-BE49-F238E27FC236}">
                <a16:creationId xmlns:a16="http://schemas.microsoft.com/office/drawing/2014/main" id="{67BB9E73-F3ED-059D-2FE9-2BEB9F86CB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64275" y="2798763"/>
            <a:ext cx="576263" cy="1657350"/>
          </a:xfrm>
          <a:prstGeom prst="line">
            <a:avLst/>
          </a:pr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5826" name="Line 18">
            <a:extLst>
              <a:ext uri="{FF2B5EF4-FFF2-40B4-BE49-F238E27FC236}">
                <a16:creationId xmlns:a16="http://schemas.microsoft.com/office/drawing/2014/main" id="{EB7FA953-8324-FF2E-A850-ED21A60E1DD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596188" y="2655888"/>
            <a:ext cx="539750" cy="1079500"/>
          </a:xfrm>
          <a:prstGeom prst="line">
            <a:avLst/>
          </a:prstGeom>
          <a:noFill/>
          <a:ln w="76200">
            <a:solidFill>
              <a:srgbClr val="99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5828" name="Text Box 20">
            <a:extLst>
              <a:ext uri="{FF2B5EF4-FFF2-40B4-BE49-F238E27FC236}">
                <a16:creationId xmlns:a16="http://schemas.microsoft.com/office/drawing/2014/main" id="{00CD8E2D-4C41-A049-F12E-7E765EF40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950" y="4672013"/>
            <a:ext cx="1374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1</a:t>
            </a:r>
            <a:b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iter n°10</a:t>
            </a:r>
          </a:p>
        </p:txBody>
      </p:sp>
      <p:sp>
        <p:nvSpPr>
          <p:cNvPr id="375829" name="Line 21">
            <a:extLst>
              <a:ext uri="{FF2B5EF4-FFF2-40B4-BE49-F238E27FC236}">
                <a16:creationId xmlns:a16="http://schemas.microsoft.com/office/drawing/2014/main" id="{0A6C5E1B-8CB9-88F3-A4C2-203620964D4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72338" y="3232150"/>
            <a:ext cx="215900" cy="151130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5838" name="Text Box 30">
            <a:extLst>
              <a:ext uri="{FF2B5EF4-FFF2-40B4-BE49-F238E27FC236}">
                <a16:creationId xmlns:a16="http://schemas.microsoft.com/office/drawing/2014/main" id="{B843A29D-0A3D-F982-F70F-BB932C406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4900" y="4257675"/>
            <a:ext cx="1441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1</a:t>
            </a:r>
            <a:b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rgbClr val="339966"/>
                </a:solidFill>
                <a:latin typeface="Bookman Old Style" panose="02050604050505020204" pitchFamily="18" charset="0"/>
              </a:rPr>
              <a:t> iter n°20</a:t>
            </a:r>
          </a:p>
        </p:txBody>
      </p:sp>
      <p:sp>
        <p:nvSpPr>
          <p:cNvPr id="375839" name="Text Box 31">
            <a:extLst>
              <a:ext uri="{FF2B5EF4-FFF2-40B4-BE49-F238E27FC236}">
                <a16:creationId xmlns:a16="http://schemas.microsoft.com/office/drawing/2014/main" id="{70E5A35A-1C4B-98DE-4B69-4C551D2F3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7988" y="3590925"/>
            <a:ext cx="15271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2</a:t>
            </a:r>
            <a:b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rgbClr val="990099"/>
                </a:solidFill>
                <a:latin typeface="Bookman Old Style" panose="02050604050505020204" pitchFamily="18" charset="0"/>
              </a:rPr>
              <a:t> iter n° 20</a:t>
            </a:r>
          </a:p>
        </p:txBody>
      </p:sp>
      <p:sp>
        <p:nvSpPr>
          <p:cNvPr id="375840" name="Line 32">
            <a:extLst>
              <a:ext uri="{FF2B5EF4-FFF2-40B4-BE49-F238E27FC236}">
                <a16:creationId xmlns:a16="http://schemas.microsoft.com/office/drawing/2014/main" id="{413F0106-4171-F82A-F465-024756C498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3" y="2725738"/>
            <a:ext cx="576262" cy="1657350"/>
          </a:xfrm>
          <a:prstGeom prst="line">
            <a:avLst/>
          </a:prstGeom>
          <a:noFill/>
          <a:ln w="762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5841" name="Line 33">
            <a:extLst>
              <a:ext uri="{FF2B5EF4-FFF2-40B4-BE49-F238E27FC236}">
                <a16:creationId xmlns:a16="http://schemas.microsoft.com/office/drawing/2014/main" id="{551D3B84-942A-98D3-FCBA-C16F6E49390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29125" y="2582863"/>
            <a:ext cx="539750" cy="1079500"/>
          </a:xfrm>
          <a:prstGeom prst="line">
            <a:avLst/>
          </a:prstGeom>
          <a:noFill/>
          <a:ln w="76200">
            <a:solidFill>
              <a:srgbClr val="99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5842" name="Text Box 34">
            <a:extLst>
              <a:ext uri="{FF2B5EF4-FFF2-40B4-BE49-F238E27FC236}">
                <a16:creationId xmlns:a16="http://schemas.microsoft.com/office/drawing/2014/main" id="{89A33A48-001F-34B1-499D-D4B4F5D40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4454525"/>
            <a:ext cx="1374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front n</a:t>
            </a:r>
            <a:r>
              <a:rPr lang="en-US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º</a:t>
            </a:r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1</a:t>
            </a:r>
            <a:b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</a:br>
            <a:r>
              <a:rPr lang="pt-BR" altLang="en-US" sz="2000" b="1">
                <a:solidFill>
                  <a:schemeClr val="folHlink"/>
                </a:solidFill>
                <a:latin typeface="Bookman Old Style" panose="02050604050505020204" pitchFamily="18" charset="0"/>
              </a:rPr>
              <a:t>iter n°10</a:t>
            </a:r>
          </a:p>
        </p:txBody>
      </p:sp>
      <p:sp>
        <p:nvSpPr>
          <p:cNvPr id="375843" name="Line 35">
            <a:extLst>
              <a:ext uri="{FF2B5EF4-FFF2-40B4-BE49-F238E27FC236}">
                <a16:creationId xmlns:a16="http://schemas.microsoft.com/office/drawing/2014/main" id="{0BBCDCC6-8D15-B5AD-0317-492271103D7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89050" y="3014663"/>
            <a:ext cx="215900" cy="151130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909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1" grpId="0" build="p"/>
      <p:bldP spid="375845" grpId="0" build="p"/>
      <p:bldP spid="375820" grpId="0"/>
      <p:bldP spid="375822" grpId="0"/>
      <p:bldP spid="375828" grpId="0"/>
      <p:bldP spid="375838" grpId="0"/>
      <p:bldP spid="375839" grpId="0"/>
      <p:bldP spid="3758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12B609A-B1CC-6F1F-2963-7B43A16517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B6F2CD6-2A3C-C652-8C51-B7245411F0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EAE967-F8B0-A747-8530-C358B57FAD5E}" type="slidenum">
              <a:rPr lang="en-GB" altLang="en-US"/>
              <a:pPr/>
              <a:t>15</a:t>
            </a:fld>
            <a:r>
              <a:rPr lang="en-GB" altLang="en-US" sz="900"/>
              <a:t>/25</a:t>
            </a:r>
          </a:p>
        </p:txBody>
      </p:sp>
      <p:sp>
        <p:nvSpPr>
          <p:cNvPr id="416770" name="Rectangle 2">
            <a:extLst>
              <a:ext uri="{FF2B5EF4-FFF2-40B4-BE49-F238E27FC236}">
                <a16:creationId xmlns:a16="http://schemas.microsoft.com/office/drawing/2014/main" id="{EC7E65E9-C99C-5B73-7A03-39BA4D59F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Direct correspondences</a:t>
            </a:r>
          </a:p>
        </p:txBody>
      </p:sp>
      <p:sp>
        <p:nvSpPr>
          <p:cNvPr id="416771" name="Rectangle 3">
            <a:extLst>
              <a:ext uri="{FF2B5EF4-FFF2-40B4-BE49-F238E27FC236}">
                <a16:creationId xmlns:a16="http://schemas.microsoft.com/office/drawing/2014/main" id="{8E43DDBF-AAB3-2910-FF11-7AD5713F82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00213"/>
            <a:ext cx="4441825" cy="3321050"/>
          </a:xfrm>
        </p:spPr>
        <p:txBody>
          <a:bodyPr/>
          <a:lstStyle/>
          <a:p>
            <a:pPr marL="0" indent="0"/>
            <a:r>
              <a:rPr lang="en-GB" altLang="en-US"/>
              <a:t>model </a:t>
            </a:r>
            <a:r>
              <a:rPr lang="en-GB" altLang="en-US" sz="3600"/>
              <a:t>→</a:t>
            </a:r>
            <a:r>
              <a:rPr lang="en-GB" altLang="en-US"/>
              <a:t> skeleton</a:t>
            </a:r>
          </a:p>
        </p:txBody>
      </p:sp>
      <p:sp>
        <p:nvSpPr>
          <p:cNvPr id="416784" name="Rectangle 16">
            <a:extLst>
              <a:ext uri="{FF2B5EF4-FFF2-40B4-BE49-F238E27FC236}">
                <a16:creationId xmlns:a16="http://schemas.microsoft.com/office/drawing/2014/main" id="{A0F65251-3B60-6A6F-A909-DE29546030F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1700213"/>
            <a:ext cx="4441825" cy="3321050"/>
          </a:xfrm>
        </p:spPr>
        <p:txBody>
          <a:bodyPr/>
          <a:lstStyle/>
          <a:p>
            <a:pPr marL="0" indent="0"/>
            <a:r>
              <a:rPr lang="en-GB" altLang="en-US"/>
              <a:t>skeleton </a:t>
            </a:r>
            <a:r>
              <a:rPr lang="en-GB" altLang="en-US" sz="3600"/>
              <a:t>→</a:t>
            </a:r>
            <a:r>
              <a:rPr lang="en-GB" altLang="en-US"/>
              <a:t> model</a:t>
            </a:r>
            <a:endParaRPr lang="fr-FR" altLang="en-US"/>
          </a:p>
        </p:txBody>
      </p:sp>
      <p:pic>
        <p:nvPicPr>
          <p:cNvPr id="416775" name="Picture 7">
            <a:extLst>
              <a:ext uri="{FF2B5EF4-FFF2-40B4-BE49-F238E27FC236}">
                <a16:creationId xmlns:a16="http://schemas.microsoft.com/office/drawing/2014/main" id="{B57171F0-12CC-D1ED-7EFA-B6E890174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788" y="1584325"/>
            <a:ext cx="1790700" cy="285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776" name="Picture 8">
            <a:extLst>
              <a:ext uri="{FF2B5EF4-FFF2-40B4-BE49-F238E27FC236}">
                <a16:creationId xmlns:a16="http://schemas.microsoft.com/office/drawing/2014/main" id="{7C219324-2D95-556B-B878-D87BE74BE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988" y="1584325"/>
            <a:ext cx="1790700" cy="285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777" name="Picture 9">
            <a:extLst>
              <a:ext uri="{FF2B5EF4-FFF2-40B4-BE49-F238E27FC236}">
                <a16:creationId xmlns:a16="http://schemas.microsoft.com/office/drawing/2014/main" id="{63C3E214-15A2-CB14-9E43-02ED5B741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6975" y="1674813"/>
            <a:ext cx="1581150" cy="267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778" name="Picture 10">
            <a:extLst>
              <a:ext uri="{FF2B5EF4-FFF2-40B4-BE49-F238E27FC236}">
                <a16:creationId xmlns:a16="http://schemas.microsoft.com/office/drawing/2014/main" id="{75C48903-1254-4476-F5B6-2F63E5B4F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0938" y="1584325"/>
            <a:ext cx="1790700" cy="285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6780" name="Line 12">
            <a:extLst>
              <a:ext uri="{FF2B5EF4-FFF2-40B4-BE49-F238E27FC236}">
                <a16:creationId xmlns:a16="http://schemas.microsoft.com/office/drawing/2014/main" id="{5ABE1649-F3D4-70DD-CA94-C9D48AC8C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6588" y="3168650"/>
            <a:ext cx="86518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6781" name="Line 13">
            <a:extLst>
              <a:ext uri="{FF2B5EF4-FFF2-40B4-BE49-F238E27FC236}">
                <a16:creationId xmlns:a16="http://schemas.microsoft.com/office/drawing/2014/main" id="{6AFD841C-EB42-9C53-92A7-1CC5A0A768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6175" y="3168650"/>
            <a:ext cx="86518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advTm="36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6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6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1" grpId="0" uiExpand="1" build="p"/>
      <p:bldP spid="41678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5071F6F-E4F2-5037-5B06-C5198BCEDF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853EBC6-95D2-F2F8-D018-50EC633ED4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68088F-6DDB-794F-8662-821A1B835DEE}" type="slidenum">
              <a:rPr lang="en-GB" altLang="en-US"/>
              <a:pPr/>
              <a:t>16</a:t>
            </a:fld>
            <a:r>
              <a:rPr lang="en-GB" altLang="en-US" sz="900"/>
              <a:t>/25</a:t>
            </a:r>
          </a:p>
        </p:txBody>
      </p:sp>
      <p:sp>
        <p:nvSpPr>
          <p:cNvPr id="374786" name="Rectangle 2">
            <a:extLst>
              <a:ext uri="{FF2B5EF4-FFF2-40B4-BE49-F238E27FC236}">
                <a16:creationId xmlns:a16="http://schemas.microsoft.com/office/drawing/2014/main" id="{666AEB0B-8365-F9B6-DB22-BF5F05275A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Skeleton homotopy</a:t>
            </a:r>
          </a:p>
        </p:txBody>
      </p:sp>
      <p:sp>
        <p:nvSpPr>
          <p:cNvPr id="374787" name="Rectangle 3">
            <a:extLst>
              <a:ext uri="{FF2B5EF4-FFF2-40B4-BE49-F238E27FC236}">
                <a16:creationId xmlns:a16="http://schemas.microsoft.com/office/drawing/2014/main" id="{0707C1FB-2061-C278-FFB0-01CC59A0C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07950" y="5300663"/>
            <a:ext cx="4824413" cy="1304925"/>
          </a:xfrm>
        </p:spPr>
        <p:txBody>
          <a:bodyPr/>
          <a:lstStyle/>
          <a:p>
            <a:r>
              <a:rPr lang="en-GB" altLang="en-US" sz="2800"/>
              <a:t>Topological events are</a:t>
            </a:r>
            <a:br>
              <a:rPr lang="en-GB" altLang="en-US" sz="2800"/>
            </a:br>
            <a:r>
              <a:rPr lang="en-GB" altLang="en-US" sz="2800"/>
              <a:t>applied to the skeleton</a:t>
            </a:r>
          </a:p>
        </p:txBody>
      </p:sp>
      <p:pic>
        <p:nvPicPr>
          <p:cNvPr id="374801" name="sk2.wmv">
            <a:hlinkClick r:id="" action="ppaction://media"/>
            <a:extLst>
              <a:ext uri="{FF2B5EF4-FFF2-40B4-BE49-F238E27FC236}">
                <a16:creationId xmlns:a16="http://schemas.microsoft.com/office/drawing/2014/main" id="{7A926BD4-2AC3-7AA3-ED05-6486CF57201B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5687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06" name="sk1.wmv">
            <a:hlinkClick r:id="" action="ppaction://media"/>
            <a:extLst>
              <a:ext uri="{FF2B5EF4-FFF2-40B4-BE49-F238E27FC236}">
                <a16:creationId xmlns:a16="http://schemas.microsoft.com/office/drawing/2014/main" id="{38B7B0DF-AA1B-DF7F-64DE-C538565B0352}"/>
              </a:ext>
            </a:extLst>
          </p:cNvPr>
          <p:cNvPicPr>
            <a:picLocks noRot="1" noChangeAspect="1" noChangeArrowheads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08050"/>
            <a:ext cx="2700338" cy="215900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07" name="Picture 23">
            <a:extLst>
              <a:ext uri="{FF2B5EF4-FFF2-40B4-BE49-F238E27FC236}">
                <a16:creationId xmlns:a16="http://schemas.microsoft.com/office/drawing/2014/main" id="{3ED77BB2-CA79-BAEF-1974-F57F3A16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8" y="3573463"/>
            <a:ext cx="1997075" cy="1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469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0" fill="hold"/>
                                        <p:tgtEl>
                                          <p:spTgt spid="3748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280" fill="hold"/>
                                        <p:tgtEl>
                                          <p:spTgt spid="3748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4801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748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480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748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748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4806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480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41103C9-17D5-F0B6-5D61-81AAE91874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ACA84F2-40B5-8DFB-FFDD-3DBC1393DB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C5C9CB-C252-224D-8AED-AFF909245EC3}" type="slidenum">
              <a:rPr lang="en-GB" altLang="en-US"/>
              <a:pPr/>
              <a:t>17</a:t>
            </a:fld>
            <a:r>
              <a:rPr lang="en-GB" altLang="en-US" sz="900"/>
              <a:t>/25</a:t>
            </a:r>
          </a:p>
        </p:txBody>
      </p:sp>
      <p:sp>
        <p:nvSpPr>
          <p:cNvPr id="376834" name="Rectangle 2">
            <a:extLst>
              <a:ext uri="{FF2B5EF4-FFF2-40B4-BE49-F238E27FC236}">
                <a16:creationId xmlns:a16="http://schemas.microsoft.com/office/drawing/2014/main" id="{C27D9F0A-EB64-8C71-C879-3C7250A944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Skeleton geometry</a:t>
            </a:r>
          </a:p>
        </p:txBody>
      </p:sp>
      <p:sp>
        <p:nvSpPr>
          <p:cNvPr id="376835" name="Rectangle 3">
            <a:extLst>
              <a:ext uri="{FF2B5EF4-FFF2-40B4-BE49-F238E27FC236}">
                <a16:creationId xmlns:a16="http://schemas.microsoft.com/office/drawing/2014/main" id="{4303203F-3337-AA58-2A96-ED8577BC30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795963"/>
            <a:ext cx="5651500" cy="873125"/>
          </a:xfrm>
        </p:spPr>
        <p:txBody>
          <a:bodyPr/>
          <a:lstStyle/>
          <a:p>
            <a:r>
              <a:rPr lang="en-GB" altLang="en-US" sz="2800"/>
              <a:t>skeleton node</a:t>
            </a:r>
            <a:br>
              <a:rPr lang="en-GB" altLang="en-US" sz="2800"/>
            </a:br>
            <a:r>
              <a:rPr lang="en-GB" altLang="en-US" sz="2800"/>
              <a:t>= front barycenter</a:t>
            </a:r>
          </a:p>
        </p:txBody>
      </p:sp>
      <p:pic>
        <p:nvPicPr>
          <p:cNvPr id="376836" name="sk6.wmv">
            <a:hlinkClick r:id="" action="ppaction://media"/>
            <a:extLst>
              <a:ext uri="{FF2B5EF4-FFF2-40B4-BE49-F238E27FC236}">
                <a16:creationId xmlns:a16="http://schemas.microsoft.com/office/drawing/2014/main" id="{4C75ABB2-7861-52FF-5953-CED6661BD140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5687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37" name="Picture 5">
            <a:extLst>
              <a:ext uri="{FF2B5EF4-FFF2-40B4-BE49-F238E27FC236}">
                <a16:creationId xmlns:a16="http://schemas.microsoft.com/office/drawing/2014/main" id="{331D3B60-ABF5-56AB-F468-93D5C9831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59113"/>
            <a:ext cx="1606550" cy="37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38" name="Picture 6">
            <a:extLst>
              <a:ext uri="{FF2B5EF4-FFF2-40B4-BE49-F238E27FC236}">
                <a16:creationId xmlns:a16="http://schemas.microsoft.com/office/drawing/2014/main" id="{A3FF31BF-3C55-2689-36D5-CB3D6D23E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7463" y="908050"/>
            <a:ext cx="1609725" cy="379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233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0" fill="hold"/>
                                        <p:tgtEl>
                                          <p:spTgt spid="376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68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68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76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683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0BC2948-D949-A5BB-4202-2ABDCC5952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ED361BA-2AD2-53F3-CD84-6D4C26852D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C88B59-B174-BA4A-B464-B93EEE210CF9}" type="slidenum">
              <a:rPr lang="en-GB" altLang="en-US"/>
              <a:pPr/>
              <a:t>18</a:t>
            </a:fld>
            <a:r>
              <a:rPr lang="en-GB" altLang="en-US" sz="900"/>
              <a:t>/25</a:t>
            </a:r>
          </a:p>
        </p:txBody>
      </p:sp>
      <p:sp>
        <p:nvSpPr>
          <p:cNvPr id="377858" name="Rectangle 2">
            <a:extLst>
              <a:ext uri="{FF2B5EF4-FFF2-40B4-BE49-F238E27FC236}">
                <a16:creationId xmlns:a16="http://schemas.microsoft.com/office/drawing/2014/main" id="{C2DFD2E2-35EE-6C51-DBA0-D4E5B9B3B0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Filtering &amp; smoothing</a:t>
            </a:r>
            <a:endParaRPr lang="en-GB" altLang="en-US" sz="3200"/>
          </a:p>
        </p:txBody>
      </p:sp>
      <p:sp>
        <p:nvSpPr>
          <p:cNvPr id="377859" name="Rectangle 3">
            <a:extLst>
              <a:ext uri="{FF2B5EF4-FFF2-40B4-BE49-F238E27FC236}">
                <a16:creationId xmlns:a16="http://schemas.microsoft.com/office/drawing/2014/main" id="{4FB21D97-6FBC-31CE-7EFA-19276ED36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15900" y="3852863"/>
            <a:ext cx="5724525" cy="2600325"/>
          </a:xfrm>
        </p:spPr>
        <p:txBody>
          <a:bodyPr/>
          <a:lstStyle/>
          <a:p>
            <a:r>
              <a:rPr lang="en-GB" altLang="en-US" sz="2800"/>
              <a:t>branch pruning &amp; merging</a:t>
            </a:r>
          </a:p>
          <a:p>
            <a:r>
              <a:rPr lang="en-GB" altLang="en-US" sz="2800"/>
              <a:t>smoothing between junctions</a:t>
            </a:r>
          </a:p>
        </p:txBody>
      </p:sp>
      <p:pic>
        <p:nvPicPr>
          <p:cNvPr id="377860" name="Picture 4">
            <a:extLst>
              <a:ext uri="{FF2B5EF4-FFF2-40B4-BE49-F238E27FC236}">
                <a16:creationId xmlns:a16="http://schemas.microsoft.com/office/drawing/2014/main" id="{76230414-55EF-7111-24FF-7606B92F4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13" y="2571750"/>
            <a:ext cx="3592512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61" name="Picture 5">
            <a:extLst>
              <a:ext uri="{FF2B5EF4-FFF2-40B4-BE49-F238E27FC236}">
                <a16:creationId xmlns:a16="http://schemas.microsoft.com/office/drawing/2014/main" id="{D64B9897-2240-6AC2-2B55-AA819CFAF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1488" y="700088"/>
            <a:ext cx="3592512" cy="34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62" name="Picture 6">
            <a:extLst>
              <a:ext uri="{FF2B5EF4-FFF2-40B4-BE49-F238E27FC236}">
                <a16:creationId xmlns:a16="http://schemas.microsoft.com/office/drawing/2014/main" id="{3F3C45BD-BEED-B4F5-0120-8F2D33120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26733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63" name="Picture 7">
            <a:extLst>
              <a:ext uri="{FF2B5EF4-FFF2-40B4-BE49-F238E27FC236}">
                <a16:creationId xmlns:a16="http://schemas.microsoft.com/office/drawing/2014/main" id="{F7EC6C4F-5C0B-D852-7057-D08D9ED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1412875"/>
            <a:ext cx="2649538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90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D69A4DB-EC97-560D-BF4C-7AB398A39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4DE46F7-6309-550A-21B2-5EEA368F2D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6AEA75-41AD-C14A-AC8F-6796AA836846}" type="slidenum">
              <a:rPr lang="en-GB" altLang="en-US"/>
              <a:pPr/>
              <a:t>19</a:t>
            </a:fld>
            <a:r>
              <a:rPr lang="en-GB" altLang="en-US" sz="900"/>
              <a:t>/25</a:t>
            </a:r>
          </a:p>
        </p:txBody>
      </p:sp>
      <p:sp>
        <p:nvSpPr>
          <p:cNvPr id="417794" name="Rectangle 2">
            <a:extLst>
              <a:ext uri="{FF2B5EF4-FFF2-40B4-BE49-F238E27FC236}">
                <a16:creationId xmlns:a16="http://schemas.microsoft.com/office/drawing/2014/main" id="{C7DB1FF5-498C-95D9-0734-D45AB51CB9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Multi-resolution</a:t>
            </a:r>
          </a:p>
        </p:txBody>
      </p:sp>
      <p:sp>
        <p:nvSpPr>
          <p:cNvPr id="417795" name="Rectangle 3">
            <a:extLst>
              <a:ext uri="{FF2B5EF4-FFF2-40B4-BE49-F238E27FC236}">
                <a16:creationId xmlns:a16="http://schemas.microsoft.com/office/drawing/2014/main" id="{61EBAB42-78A4-DCAC-A57C-0D9BC26FB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13000" y="5516563"/>
            <a:ext cx="3671888" cy="801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/>
              <a:t>adjust the</a:t>
            </a:r>
            <a:br>
              <a:rPr lang="en-GB" altLang="en-US" sz="2800"/>
            </a:br>
            <a:r>
              <a:rPr lang="en-GB" altLang="en-US" sz="2800"/>
              <a:t>filter threshold</a:t>
            </a:r>
          </a:p>
        </p:txBody>
      </p:sp>
      <p:pic>
        <p:nvPicPr>
          <p:cNvPr id="417796" name="Picture 4">
            <a:extLst>
              <a:ext uri="{FF2B5EF4-FFF2-40B4-BE49-F238E27FC236}">
                <a16:creationId xmlns:a16="http://schemas.microsoft.com/office/drawing/2014/main" id="{A6B1F84F-A284-3223-07CA-4EA273C9D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4005263"/>
            <a:ext cx="3455987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797" name="Picture 5">
            <a:extLst>
              <a:ext uri="{FF2B5EF4-FFF2-40B4-BE49-F238E27FC236}">
                <a16:creationId xmlns:a16="http://schemas.microsoft.com/office/drawing/2014/main" id="{40870726-335B-59B4-A5F2-5F86828DC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41300"/>
            <a:ext cx="3455988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798" name="Picture 6">
            <a:extLst>
              <a:ext uri="{FF2B5EF4-FFF2-40B4-BE49-F238E27FC236}">
                <a16:creationId xmlns:a16="http://schemas.microsoft.com/office/drawing/2014/main" id="{38FEA6FC-D61E-FDC5-B98F-FD127892F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3500438"/>
            <a:ext cx="3455988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799" name="Picture 7">
            <a:extLst>
              <a:ext uri="{FF2B5EF4-FFF2-40B4-BE49-F238E27FC236}">
                <a16:creationId xmlns:a16="http://schemas.microsoft.com/office/drawing/2014/main" id="{38DA1309-9372-1965-D428-E46DECE05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1871663"/>
            <a:ext cx="3455988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44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96DA5D2-69E8-5367-271F-870818B7A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4AAB1DB-3EB9-CE0E-36B8-4ED75C3663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62152C-D58A-7A40-B54D-39394705E0C3}" type="slidenum">
              <a:rPr lang="en-GB" altLang="en-US"/>
              <a:pPr/>
              <a:t>2</a:t>
            </a:fld>
            <a:r>
              <a:rPr lang="en-GB" altLang="en-US" sz="900"/>
              <a:t>/25</a:t>
            </a:r>
          </a:p>
        </p:txBody>
      </p:sp>
      <p:sp>
        <p:nvSpPr>
          <p:cNvPr id="362498" name="Rectangle 2">
            <a:extLst>
              <a:ext uri="{FF2B5EF4-FFF2-40B4-BE49-F238E27FC236}">
                <a16:creationId xmlns:a16="http://schemas.microsoft.com/office/drawing/2014/main" id="{9538F93B-AC70-91EE-C1FD-1D1F9DEC17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Curve-skeleton</a:t>
            </a:r>
          </a:p>
        </p:txBody>
      </p:sp>
      <p:sp>
        <p:nvSpPr>
          <p:cNvPr id="362499" name="Rectangle 3">
            <a:extLst>
              <a:ext uri="{FF2B5EF4-FFF2-40B4-BE49-F238E27FC236}">
                <a16:creationId xmlns:a16="http://schemas.microsoft.com/office/drawing/2014/main" id="{02415A6C-6703-A0CA-B889-E8FB588167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76375"/>
            <a:ext cx="9144000" cy="4545013"/>
          </a:xfrm>
        </p:spPr>
        <p:txBody>
          <a:bodyPr/>
          <a:lstStyle/>
          <a:p>
            <a:pPr marL="0" indent="0"/>
            <a:r>
              <a:rPr lang="en-GB" altLang="en-US" sz="2800"/>
              <a:t>Shape abstraction</a:t>
            </a:r>
          </a:p>
        </p:txBody>
      </p:sp>
      <p:pic>
        <p:nvPicPr>
          <p:cNvPr id="362509" name="Picture 13">
            <a:extLst>
              <a:ext uri="{FF2B5EF4-FFF2-40B4-BE49-F238E27FC236}">
                <a16:creationId xmlns:a16="http://schemas.microsoft.com/office/drawing/2014/main" id="{5B018291-8101-6059-725B-B89DC126A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4913" y="954088"/>
            <a:ext cx="1963737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510" name="Picture 14">
            <a:extLst>
              <a:ext uri="{FF2B5EF4-FFF2-40B4-BE49-F238E27FC236}">
                <a16:creationId xmlns:a16="http://schemas.microsoft.com/office/drawing/2014/main" id="{38748501-74AE-DB0E-347E-41E4EACD8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7413" y="954088"/>
            <a:ext cx="1963737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511" name="Picture 15">
            <a:extLst>
              <a:ext uri="{FF2B5EF4-FFF2-40B4-BE49-F238E27FC236}">
                <a16:creationId xmlns:a16="http://schemas.microsoft.com/office/drawing/2014/main" id="{E3B21C12-4E00-8CBC-893C-DD98DB3FA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1500" y="954088"/>
            <a:ext cx="1963738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512" name="Picture 16">
            <a:extLst>
              <a:ext uri="{FF2B5EF4-FFF2-40B4-BE49-F238E27FC236}">
                <a16:creationId xmlns:a16="http://schemas.microsoft.com/office/drawing/2014/main" id="{651B1406-E7A6-536A-305D-73DD20B6A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763" y="981075"/>
            <a:ext cx="1957387" cy="463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2514" name="Picture 18">
            <a:hlinkClick r:id="" action="ppaction://media"/>
            <a:extLst>
              <a:ext uri="{FF2B5EF4-FFF2-40B4-BE49-F238E27FC236}">
                <a16:creationId xmlns:a16="http://schemas.microsoft.com/office/drawing/2014/main" id="{89A7B3DC-2311-14C4-4AC0-6582E8EF87FA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580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25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251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F52200B-751F-FD3A-7E8B-793D434114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1BB5A02-9075-61D8-C3DC-B87DF2CCA7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7F1F62-DBF0-E441-B84E-57641022A847}" type="slidenum">
              <a:rPr lang="en-GB" altLang="en-US"/>
              <a:pPr/>
              <a:t>20</a:t>
            </a:fld>
            <a:r>
              <a:rPr lang="en-GB" altLang="en-US" sz="900"/>
              <a:t>/25</a:t>
            </a:r>
          </a:p>
        </p:txBody>
      </p:sp>
      <p:sp>
        <p:nvSpPr>
          <p:cNvPr id="378882" name="Rectangle 2">
            <a:extLst>
              <a:ext uri="{FF2B5EF4-FFF2-40B4-BE49-F238E27FC236}">
                <a16:creationId xmlns:a16="http://schemas.microsoft.com/office/drawing/2014/main" id="{999F89BB-B944-6AFC-3053-FF39FB5552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Comparisons</a:t>
            </a:r>
          </a:p>
        </p:txBody>
      </p:sp>
      <p:pic>
        <p:nvPicPr>
          <p:cNvPr id="378884" name="Picture 4">
            <a:extLst>
              <a:ext uri="{FF2B5EF4-FFF2-40B4-BE49-F238E27FC236}">
                <a16:creationId xmlns:a16="http://schemas.microsoft.com/office/drawing/2014/main" id="{E5E8C5E2-5A08-7823-B1D1-54C75CD1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6538" y="3436938"/>
            <a:ext cx="2557462" cy="31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5" name="Picture 5">
            <a:extLst>
              <a:ext uri="{FF2B5EF4-FFF2-40B4-BE49-F238E27FC236}">
                <a16:creationId xmlns:a16="http://schemas.microsoft.com/office/drawing/2014/main" id="{7B29D015-E4A7-DE3A-D871-9A3824DE1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6238" y="1055688"/>
            <a:ext cx="2557462" cy="31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6" name="Picture 6">
            <a:extLst>
              <a:ext uri="{FF2B5EF4-FFF2-40B4-BE49-F238E27FC236}">
                <a16:creationId xmlns:a16="http://schemas.microsoft.com/office/drawing/2014/main" id="{CA564FAB-598A-9546-1B97-76F38200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260350"/>
            <a:ext cx="2557463" cy="31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7" name="Picture 7">
            <a:extLst>
              <a:ext uri="{FF2B5EF4-FFF2-40B4-BE49-F238E27FC236}">
                <a16:creationId xmlns:a16="http://schemas.microsoft.com/office/drawing/2014/main" id="{7300F737-9561-4581-1461-5027D042A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0300" y="2643188"/>
            <a:ext cx="2557463" cy="31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8" name="Picture 8">
            <a:extLst>
              <a:ext uri="{FF2B5EF4-FFF2-40B4-BE49-F238E27FC236}">
                <a16:creationId xmlns:a16="http://schemas.microsoft.com/office/drawing/2014/main" id="{6D626A26-2BB3-4548-E6CC-6855D7E79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2475" y="1849438"/>
            <a:ext cx="2557463" cy="31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889" name="Text Box 9">
            <a:extLst>
              <a:ext uri="{FF2B5EF4-FFF2-40B4-BE49-F238E27FC236}">
                <a16:creationId xmlns:a16="http://schemas.microsoft.com/office/drawing/2014/main" id="{9F71B4DF-509D-F0D6-4E68-DF20FE8AC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11150"/>
            <a:ext cx="26765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 sz="2400">
                <a:latin typeface="Bookman Old Style" panose="02050604050505020204" pitchFamily="18" charset="0"/>
              </a:rPr>
              <a:t>distance : 16 sec</a:t>
            </a:r>
            <a:br>
              <a:rPr lang="pt-BR" altLang="en-US" sz="2400">
                <a:latin typeface="Bookman Old Style" panose="02050604050505020204" pitchFamily="18" charset="0"/>
              </a:rPr>
            </a:br>
            <a:r>
              <a:rPr lang="pt-BR" altLang="en-US" sz="1400">
                <a:latin typeface="Bookman Old Style" panose="02050604050505020204" pitchFamily="18" charset="0"/>
              </a:rPr>
              <a:t>[Gagvani and Silver 1999]</a:t>
            </a:r>
          </a:p>
        </p:txBody>
      </p:sp>
      <p:sp>
        <p:nvSpPr>
          <p:cNvPr id="378890" name="Text Box 10">
            <a:extLst>
              <a:ext uri="{FF2B5EF4-FFF2-40B4-BE49-F238E27FC236}">
                <a16:creationId xmlns:a16="http://schemas.microsoft.com/office/drawing/2014/main" id="{22A711B7-D6CF-165F-9205-240F680E2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213" y="1103313"/>
            <a:ext cx="2697162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 sz="2400">
                <a:latin typeface="Bookman Old Style" panose="02050604050505020204" pitchFamily="18" charset="0"/>
              </a:rPr>
              <a:t>thinning : 92 sec</a:t>
            </a:r>
            <a:br>
              <a:rPr lang="pt-BR" altLang="en-US" sz="2400">
                <a:latin typeface="Bookman Old Style" panose="02050604050505020204" pitchFamily="18" charset="0"/>
              </a:rPr>
            </a:br>
            <a:r>
              <a:rPr lang="pt-BR" altLang="en-US" sz="1400">
                <a:latin typeface="Bookman Old Style" panose="02050604050505020204" pitchFamily="18" charset="0"/>
              </a:rPr>
              <a:t>[Palagyi and Kuba 1999]</a:t>
            </a:r>
          </a:p>
        </p:txBody>
      </p:sp>
      <p:sp>
        <p:nvSpPr>
          <p:cNvPr id="378891" name="Text Box 11">
            <a:extLst>
              <a:ext uri="{FF2B5EF4-FFF2-40B4-BE49-F238E27FC236}">
                <a16:creationId xmlns:a16="http://schemas.microsoft.com/office/drawing/2014/main" id="{0D680B4C-FAB7-80E9-BB9A-6B099890A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2038350"/>
            <a:ext cx="28416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 sz="2400">
                <a:latin typeface="Bookman Old Style" panose="02050604050505020204" pitchFamily="18" charset="0"/>
              </a:rPr>
              <a:t>potential : 16 min</a:t>
            </a:r>
            <a:br>
              <a:rPr lang="pt-BR" altLang="en-US" sz="2400">
                <a:latin typeface="Bookman Old Style" panose="02050604050505020204" pitchFamily="18" charset="0"/>
              </a:rPr>
            </a:br>
            <a:r>
              <a:rPr lang="pt-BR" altLang="en-US" sz="1400">
                <a:latin typeface="Bookman Old Style" panose="02050604050505020204" pitchFamily="18" charset="0"/>
              </a:rPr>
              <a:t>[Cornea et al. 2005]</a:t>
            </a:r>
            <a:endParaRPr lang="pt-BR" altLang="en-US" sz="2400">
              <a:latin typeface="Bookman Old Style" panose="02050604050505020204" pitchFamily="18" charset="0"/>
            </a:endParaRPr>
          </a:p>
        </p:txBody>
      </p:sp>
      <p:sp>
        <p:nvSpPr>
          <p:cNvPr id="378892" name="Text Box 12">
            <a:extLst>
              <a:ext uri="{FF2B5EF4-FFF2-40B4-BE49-F238E27FC236}">
                <a16:creationId xmlns:a16="http://schemas.microsoft.com/office/drawing/2014/main" id="{9EA1A624-F3C7-B0B2-3528-87E2ACAA5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175" y="2924175"/>
            <a:ext cx="1811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 sz="2400">
                <a:latin typeface="Bookman Old Style" panose="02050604050505020204" pitchFamily="18" charset="0"/>
              </a:rPr>
              <a:t>ours: 3 sec</a:t>
            </a:r>
          </a:p>
        </p:txBody>
      </p:sp>
    </p:spTree>
  </p:cSld>
  <p:clrMapOvr>
    <a:masterClrMapping/>
  </p:clrMapOvr>
  <p:transition advTm="6886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9" grpId="0"/>
      <p:bldP spid="378890" grpId="0"/>
      <p:bldP spid="378891" grpId="0"/>
      <p:bldP spid="37889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AF71034-289A-BDBC-3C0B-872FF9F918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0749B41-409A-00AB-9A32-DBA89EE63F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3981EE-14A0-054B-9493-7F801ECC7087}" type="slidenum">
              <a:rPr lang="en-GB" altLang="en-US"/>
              <a:pPr/>
              <a:t>21</a:t>
            </a:fld>
            <a:r>
              <a:rPr lang="en-GB" altLang="en-US" sz="900"/>
              <a:t>/25</a:t>
            </a:r>
          </a:p>
        </p:txBody>
      </p:sp>
      <p:sp>
        <p:nvSpPr>
          <p:cNvPr id="421890" name="Rectangle 2">
            <a:extLst>
              <a:ext uri="{FF2B5EF4-FFF2-40B4-BE49-F238E27FC236}">
                <a16:creationId xmlns:a16="http://schemas.microsoft.com/office/drawing/2014/main" id="{365ACDD7-1A74-E09A-B8A9-78E210A82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Reliability</a:t>
            </a:r>
          </a:p>
        </p:txBody>
      </p:sp>
      <p:pic>
        <p:nvPicPr>
          <p:cNvPr id="421892" name="sk4.wmv">
            <a:hlinkClick r:id="" action="ppaction://media"/>
            <a:extLst>
              <a:ext uri="{FF2B5EF4-FFF2-40B4-BE49-F238E27FC236}">
                <a16:creationId xmlns:a16="http://schemas.microsoft.com/office/drawing/2014/main" id="{2B520BC7-ACC1-4C43-76E2-28BC2048EA92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7275" cy="491013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893" name="Picture 5">
            <a:extLst>
              <a:ext uri="{FF2B5EF4-FFF2-40B4-BE49-F238E27FC236}">
                <a16:creationId xmlns:a16="http://schemas.microsoft.com/office/drawing/2014/main" id="{59644162-030B-87C0-3800-66BCFD351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63" y="4913313"/>
            <a:ext cx="2139950" cy="190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894" name="Picture 6">
            <a:extLst>
              <a:ext uri="{FF2B5EF4-FFF2-40B4-BE49-F238E27FC236}">
                <a16:creationId xmlns:a16="http://schemas.microsoft.com/office/drawing/2014/main" id="{54B13194-9791-131D-9349-9B9A3C6D9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63" y="2886075"/>
            <a:ext cx="2139950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895" name="Picture 7">
            <a:extLst>
              <a:ext uri="{FF2B5EF4-FFF2-40B4-BE49-F238E27FC236}">
                <a16:creationId xmlns:a16="http://schemas.microsoft.com/office/drawing/2014/main" id="{F4F5054E-5C77-5C28-AE1F-64D7C3327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63" y="860425"/>
            <a:ext cx="2139950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0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0" fill="hold"/>
                                        <p:tgtEl>
                                          <p:spTgt spid="421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2189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1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21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9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55F3DB2-1B4C-1DE2-4364-6B856EB40E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CE60EC6-80DD-1AC7-8302-CC46CD6B62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059EF8-C650-AA43-92B2-B7FEBFC64D76}" type="slidenum">
              <a:rPr lang="en-GB" altLang="en-US"/>
              <a:pPr/>
              <a:t>22</a:t>
            </a:fld>
            <a:r>
              <a:rPr lang="en-GB" altLang="en-US" sz="900"/>
              <a:t>/25</a:t>
            </a:r>
          </a:p>
        </p:txBody>
      </p:sp>
      <p:sp>
        <p:nvSpPr>
          <p:cNvPr id="418818" name="Rectangle 2">
            <a:extLst>
              <a:ext uri="{FF2B5EF4-FFF2-40B4-BE49-F238E27FC236}">
                <a16:creationId xmlns:a16="http://schemas.microsoft.com/office/drawing/2014/main" id="{38E29BD8-8A54-E8BB-AF23-F70396A44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Robustness</a:t>
            </a:r>
          </a:p>
        </p:txBody>
      </p:sp>
      <p:pic>
        <p:nvPicPr>
          <p:cNvPr id="418820" name="Picture 4">
            <a:extLst>
              <a:ext uri="{FF2B5EF4-FFF2-40B4-BE49-F238E27FC236}">
                <a16:creationId xmlns:a16="http://schemas.microsoft.com/office/drawing/2014/main" id="{A04A67CC-4E69-4342-A3B9-D27D46BC0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338" y="4481513"/>
            <a:ext cx="1797050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21" name="Picture 5">
            <a:extLst>
              <a:ext uri="{FF2B5EF4-FFF2-40B4-BE49-F238E27FC236}">
                <a16:creationId xmlns:a16="http://schemas.microsoft.com/office/drawing/2014/main" id="{7D94C978-7187-BE7A-3083-1FD34B7FE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138" y="2462213"/>
            <a:ext cx="1441450" cy="2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23" name="sk7.wmv">
            <a:hlinkClick r:id="" action="ppaction://media"/>
            <a:extLst>
              <a:ext uri="{FF2B5EF4-FFF2-40B4-BE49-F238E27FC236}">
                <a16:creationId xmlns:a16="http://schemas.microsoft.com/office/drawing/2014/main" id="{E54EEFFF-149D-37DC-17A8-19F4CBBCD503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5687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24" name="Picture 8">
            <a:extLst>
              <a:ext uri="{FF2B5EF4-FFF2-40B4-BE49-F238E27FC236}">
                <a16:creationId xmlns:a16="http://schemas.microsoft.com/office/drawing/2014/main" id="{BCEA43FE-757B-967D-1A84-EA47957D01F8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3525" y="333375"/>
            <a:ext cx="1843088" cy="2379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303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0" fill="hold"/>
                                        <p:tgtEl>
                                          <p:spTgt spid="4188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188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8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188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82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B39C990-9F4D-D420-A013-AA40B364BB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210AAB2-5333-CB41-CBA0-BD9EF232DF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FC985-92A6-434D-94E1-780896E67FF4}" type="slidenum">
              <a:rPr lang="en-GB" altLang="en-US"/>
              <a:pPr/>
              <a:t>23</a:t>
            </a:fld>
            <a:r>
              <a:rPr lang="en-GB" altLang="en-US" sz="900"/>
              <a:t>/25</a:t>
            </a:r>
          </a:p>
        </p:txBody>
      </p:sp>
      <p:sp>
        <p:nvSpPr>
          <p:cNvPr id="380930" name="Rectangle 2">
            <a:extLst>
              <a:ext uri="{FF2B5EF4-FFF2-40B4-BE49-F238E27FC236}">
                <a16:creationId xmlns:a16="http://schemas.microsoft.com/office/drawing/2014/main" id="{C2DDE052-3AD2-46B7-B28F-43EF3B6FED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Evaluation</a:t>
            </a:r>
          </a:p>
        </p:txBody>
      </p:sp>
      <p:sp>
        <p:nvSpPr>
          <p:cNvPr id="380931" name="Rectangle 3">
            <a:extLst>
              <a:ext uri="{FF2B5EF4-FFF2-40B4-BE49-F238E27FC236}">
                <a16:creationId xmlns:a16="http://schemas.microsoft.com/office/drawing/2014/main" id="{A5454F11-ECC0-FAD0-5706-3A1831E37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52413" y="3059113"/>
            <a:ext cx="3851276" cy="3249612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altLang="en-US" sz="2400" b="1"/>
              <a:t>Homotopic</a:t>
            </a:r>
          </a:p>
          <a:p>
            <a:pPr lvl="1">
              <a:lnSpc>
                <a:spcPct val="90000"/>
              </a:lnSpc>
            </a:pPr>
            <a:r>
              <a:rPr lang="en-GB" altLang="en-US" sz="2400"/>
              <a:t>Rigid invariant</a:t>
            </a:r>
          </a:p>
          <a:p>
            <a:pPr lvl="1">
              <a:lnSpc>
                <a:spcPct val="90000"/>
              </a:lnSpc>
            </a:pPr>
            <a:r>
              <a:rPr lang="en-GB" altLang="en-US" sz="2400"/>
              <a:t>Thin</a:t>
            </a:r>
          </a:p>
          <a:p>
            <a:pPr lvl="1">
              <a:lnSpc>
                <a:spcPct val="90000"/>
              </a:lnSpc>
            </a:pPr>
            <a:r>
              <a:rPr lang="en-GB" altLang="en-US" sz="2400"/>
              <a:t>Robust</a:t>
            </a:r>
          </a:p>
          <a:p>
            <a:pPr lvl="1">
              <a:lnSpc>
                <a:spcPct val="90000"/>
              </a:lnSpc>
            </a:pPr>
            <a:r>
              <a:rPr lang="en-GB" altLang="en-US" sz="2400"/>
              <a:t>Reliable</a:t>
            </a:r>
          </a:p>
          <a:p>
            <a:pPr lvl="1">
              <a:lnSpc>
                <a:spcPct val="90000"/>
              </a:lnSpc>
            </a:pPr>
            <a:r>
              <a:rPr lang="en-GB" altLang="en-US" sz="2400" b="1"/>
              <a:t>Efficient</a:t>
            </a:r>
          </a:p>
          <a:p>
            <a:pPr lvl="1">
              <a:lnSpc>
                <a:spcPct val="90000"/>
              </a:lnSpc>
            </a:pPr>
            <a:r>
              <a:rPr lang="en-GB" altLang="en-US" sz="2400"/>
              <a:t>Hierarchic</a:t>
            </a:r>
          </a:p>
          <a:p>
            <a:pPr lvl="1">
              <a:lnSpc>
                <a:spcPct val="90000"/>
              </a:lnSpc>
            </a:pPr>
            <a:r>
              <a:rPr lang="en-GB" altLang="en-US"/>
              <a:t>Centered</a:t>
            </a:r>
          </a:p>
        </p:txBody>
      </p:sp>
      <p:pic>
        <p:nvPicPr>
          <p:cNvPr id="380933" name="Picture 5">
            <a:extLst>
              <a:ext uri="{FF2B5EF4-FFF2-40B4-BE49-F238E27FC236}">
                <a16:creationId xmlns:a16="http://schemas.microsoft.com/office/drawing/2014/main" id="{F88179FA-BA71-129B-FE30-C6D446055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1989138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934" name="sk3.wmv">
            <a:hlinkClick r:id="" action="ppaction://media"/>
            <a:extLst>
              <a:ext uri="{FF2B5EF4-FFF2-40B4-BE49-F238E27FC236}">
                <a16:creationId xmlns:a16="http://schemas.microsoft.com/office/drawing/2014/main" id="{217E8D03-0A63-9777-E6B6-0442F29248EB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5687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34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" fill="hold"/>
                                        <p:tgtEl>
                                          <p:spTgt spid="3809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80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380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80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80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80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80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380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380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809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3809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0934"/>
                  </p:tgtEl>
                </p:cond>
              </p:nextCondLst>
            </p:seq>
            <p:vide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0934"/>
                </p:tgtEl>
              </p:cMediaNode>
            </p:video>
          </p:childTnLst>
        </p:cTn>
      </p:par>
    </p:tnLst>
    <p:bldLst>
      <p:bldP spid="380931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3E4CE49-DBEF-8043-E489-F4C70A17F4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94F7139-E72E-F8F9-6C58-9C21C4B30F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4D8DDB-E721-7A48-A318-14862AA3994C}" type="slidenum">
              <a:rPr lang="en-GB" altLang="en-US"/>
              <a:pPr/>
              <a:t>24</a:t>
            </a:fld>
            <a:r>
              <a:rPr lang="en-GB" altLang="en-US" sz="900"/>
              <a:t>/25</a:t>
            </a:r>
          </a:p>
        </p:txBody>
      </p:sp>
      <p:sp>
        <p:nvSpPr>
          <p:cNvPr id="381977" name="Rectangle 25">
            <a:extLst>
              <a:ext uri="{FF2B5EF4-FFF2-40B4-BE49-F238E27FC236}">
                <a16:creationId xmlns:a16="http://schemas.microsoft.com/office/drawing/2014/main" id="{5E156151-789A-F064-E5BA-4DC846440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6613"/>
            <a:ext cx="9144000" cy="602138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1954" name="Rectangle 2">
            <a:extLst>
              <a:ext uri="{FF2B5EF4-FFF2-40B4-BE49-F238E27FC236}">
                <a16:creationId xmlns:a16="http://schemas.microsoft.com/office/drawing/2014/main" id="{114A9E66-D6B2-FC15-0368-C0235AB8DA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Future works</a:t>
            </a:r>
          </a:p>
        </p:txBody>
      </p:sp>
      <p:pic>
        <p:nvPicPr>
          <p:cNvPr id="381963" name="Picture 11">
            <a:extLst>
              <a:ext uri="{FF2B5EF4-FFF2-40B4-BE49-F238E27FC236}">
                <a16:creationId xmlns:a16="http://schemas.microsoft.com/office/drawing/2014/main" id="{F0AF611B-2093-0409-058D-10E49618BC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4338638"/>
            <a:ext cx="1052512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65" name="Picture 13">
            <a:extLst>
              <a:ext uri="{FF2B5EF4-FFF2-40B4-BE49-F238E27FC236}">
                <a16:creationId xmlns:a16="http://schemas.microsoft.com/office/drawing/2014/main" id="{A02EB867-93A1-92FC-5CF2-8DD13EB265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4338638"/>
            <a:ext cx="1452562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68" name="Picture 16">
            <a:extLst>
              <a:ext uri="{FF2B5EF4-FFF2-40B4-BE49-F238E27FC236}">
                <a16:creationId xmlns:a16="http://schemas.microsoft.com/office/drawing/2014/main" id="{F0A1CF20-559C-7ABD-2474-9C2C562566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625" y="2851150"/>
            <a:ext cx="800100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69" name="Picture 17">
            <a:extLst>
              <a:ext uri="{FF2B5EF4-FFF2-40B4-BE49-F238E27FC236}">
                <a16:creationId xmlns:a16="http://schemas.microsoft.com/office/drawing/2014/main" id="{3FDFBBC4-44D4-248A-667D-D2E97249CA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7488" y="2852738"/>
            <a:ext cx="1081087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0" name="Picture 18">
            <a:extLst>
              <a:ext uri="{FF2B5EF4-FFF2-40B4-BE49-F238E27FC236}">
                <a16:creationId xmlns:a16="http://schemas.microsoft.com/office/drawing/2014/main" id="{C14AF9EE-A042-FE60-2144-EA8B626BFF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2013" y="2851150"/>
            <a:ext cx="1920875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1" name="Picture 19">
            <a:extLst>
              <a:ext uri="{FF2B5EF4-FFF2-40B4-BE49-F238E27FC236}">
                <a16:creationId xmlns:a16="http://schemas.microsoft.com/office/drawing/2014/main" id="{979CC31F-0264-5AB4-756C-0B05584B27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77888"/>
            <a:ext cx="9144000" cy="168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2" name="Picture 20">
            <a:extLst>
              <a:ext uri="{FF2B5EF4-FFF2-40B4-BE49-F238E27FC236}">
                <a16:creationId xmlns:a16="http://schemas.microsoft.com/office/drawing/2014/main" id="{6DF542C3-9E1D-D4D0-D551-204B47A6BF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2852738"/>
            <a:ext cx="1439863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3" name="Picture 21">
            <a:extLst>
              <a:ext uri="{FF2B5EF4-FFF2-40B4-BE49-F238E27FC236}">
                <a16:creationId xmlns:a16="http://schemas.microsoft.com/office/drawing/2014/main" id="{58B00332-F404-3760-66EB-8E0E2C258E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4338638"/>
            <a:ext cx="1900238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4" name="Picture 22">
            <a:extLst>
              <a:ext uri="{FF2B5EF4-FFF2-40B4-BE49-F238E27FC236}">
                <a16:creationId xmlns:a16="http://schemas.microsoft.com/office/drawing/2014/main" id="{B1A97443-C476-471E-AF58-6FA634F538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925" y="4338638"/>
            <a:ext cx="2378075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6" name="Picture 24">
            <a:extLst>
              <a:ext uri="{FF2B5EF4-FFF2-40B4-BE49-F238E27FC236}">
                <a16:creationId xmlns:a16="http://schemas.microsoft.com/office/drawing/2014/main" id="{49E34D26-251C-BF5F-6CC7-EA2B055930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0" y="4338638"/>
            <a:ext cx="2378075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8" name="Picture 26">
            <a:extLst>
              <a:ext uri="{FF2B5EF4-FFF2-40B4-BE49-F238E27FC236}">
                <a16:creationId xmlns:a16="http://schemas.microsoft.com/office/drawing/2014/main" id="{87026E59-223F-E8E9-57C9-CEC0E848C1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303838" y="2852738"/>
            <a:ext cx="1081087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79" name="Picture 27">
            <a:extLst>
              <a:ext uri="{FF2B5EF4-FFF2-40B4-BE49-F238E27FC236}">
                <a16:creationId xmlns:a16="http://schemas.microsoft.com/office/drawing/2014/main" id="{49A519EC-AD48-2770-2229-229D5EAD38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944688" y="2852738"/>
            <a:ext cx="800100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80" name="Picture 28">
            <a:extLst>
              <a:ext uri="{FF2B5EF4-FFF2-40B4-BE49-F238E27FC236}">
                <a16:creationId xmlns:a16="http://schemas.microsoft.com/office/drawing/2014/main" id="{9F753A66-42C3-3D6A-945A-09E029DC69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113" y="2851150"/>
            <a:ext cx="1920875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964" name="Picture 12">
            <a:extLst>
              <a:ext uri="{FF2B5EF4-FFF2-40B4-BE49-F238E27FC236}">
                <a16:creationId xmlns:a16="http://schemas.microsoft.com/office/drawing/2014/main" id="{2F0B7E56-EA0A-646F-3FEF-9C70FA0075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112713"/>
            <a:ext cx="2443163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1981" name="Rectangle 29">
            <a:extLst>
              <a:ext uri="{FF2B5EF4-FFF2-40B4-BE49-F238E27FC236}">
                <a16:creationId xmlns:a16="http://schemas.microsoft.com/office/drawing/2014/main" id="{A7053E64-DC4D-2148-85BD-F1B491C7E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80063" y="6416675"/>
            <a:ext cx="3563937" cy="441325"/>
          </a:xfrm>
        </p:spPr>
        <p:txBody>
          <a:bodyPr/>
          <a:lstStyle/>
          <a:p>
            <a:r>
              <a:rPr lang="en-GB" altLang="en-US" sz="2400">
                <a:solidFill>
                  <a:schemeClr val="bg1"/>
                </a:solidFill>
              </a:rPr>
              <a:t>© bestanimation.com</a:t>
            </a:r>
          </a:p>
        </p:txBody>
      </p:sp>
    </p:spTree>
  </p:cSld>
  <p:clrMapOvr>
    <a:masterClrMapping/>
  </p:clrMapOvr>
  <p:transition advTm="3448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Rectangle 3">
            <a:extLst>
              <a:ext uri="{FF2B5EF4-FFF2-40B4-BE49-F238E27FC236}">
                <a16:creationId xmlns:a16="http://schemas.microsoft.com/office/drawing/2014/main" id="{19B13321-8AA6-8673-65C7-8720C8022B5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5888" y="3659188"/>
            <a:ext cx="6400800" cy="1008062"/>
          </a:xfrm>
          <a:ln/>
        </p:spPr>
        <p:txBody>
          <a:bodyPr/>
          <a:lstStyle/>
          <a:p>
            <a:r>
              <a:rPr lang="en-GB" altLang="en-US"/>
              <a:t>Thank you for your attention!</a:t>
            </a:r>
          </a:p>
        </p:txBody>
      </p:sp>
      <p:pic>
        <p:nvPicPr>
          <p:cNvPr id="356357" name="Picture 5">
            <a:extLst>
              <a:ext uri="{FF2B5EF4-FFF2-40B4-BE49-F238E27FC236}">
                <a16:creationId xmlns:a16="http://schemas.microsoft.com/office/drawing/2014/main" id="{A261DA06-CB88-8DC4-83C1-BF6AF782E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5338" y="115888"/>
            <a:ext cx="3089275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58" name="Picture 6">
            <a:extLst>
              <a:ext uri="{FF2B5EF4-FFF2-40B4-BE49-F238E27FC236}">
                <a16:creationId xmlns:a16="http://schemas.microsoft.com/office/drawing/2014/main" id="{1EC74829-5437-6A2B-8414-B300C1285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9725" y="115888"/>
            <a:ext cx="3090863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6359" name="Text Box 7">
            <a:extLst>
              <a:ext uri="{FF2B5EF4-FFF2-40B4-BE49-F238E27FC236}">
                <a16:creationId xmlns:a16="http://schemas.microsoft.com/office/drawing/2014/main" id="{99751BD3-C29E-F5B1-783D-6F53700D6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5445125"/>
            <a:ext cx="4845050" cy="581025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1600">
                <a:latin typeface="Bookman Old Style" panose="02050604050505020204" pitchFamily="18" charset="0"/>
              </a:rPr>
              <a:t>Israeli Ministry of Science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1600">
                <a:latin typeface="Bookman Old Style" panose="02050604050505020204" pitchFamily="18" charset="0"/>
              </a:rPr>
              <a:t>Brazilian Ministry of Science and Technology</a:t>
            </a:r>
          </a:p>
        </p:txBody>
      </p:sp>
      <p:sp>
        <p:nvSpPr>
          <p:cNvPr id="356361" name="Text Box 9">
            <a:extLst>
              <a:ext uri="{FF2B5EF4-FFF2-40B4-BE49-F238E27FC236}">
                <a16:creationId xmlns:a16="http://schemas.microsoft.com/office/drawing/2014/main" id="{F9203F4B-AFEE-3DF5-567D-25CC82C85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757738"/>
            <a:ext cx="3692525" cy="581025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1800"/>
              <a:t>http://www.mat.puc-rio.br/~tomlew</a:t>
            </a:r>
          </a:p>
        </p:txBody>
      </p:sp>
    </p:spTree>
  </p:cSld>
  <p:clrMapOvr>
    <a:masterClrMapping/>
  </p:clrMapOvr>
  <p:transition advTm="11776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2130DF3-7ED9-B7EE-AB02-1776A4B78B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5AF29D9-80DD-FA38-733E-FC05F62709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42F49D-EADA-6040-822B-BA369DB99349}" type="slidenum">
              <a:rPr lang="en-GB" altLang="en-US"/>
              <a:pPr/>
              <a:t>26</a:t>
            </a:fld>
            <a:r>
              <a:rPr lang="en-GB" altLang="en-US" sz="900"/>
              <a:t>/25</a:t>
            </a:r>
          </a:p>
        </p:txBody>
      </p:sp>
      <p:sp>
        <p:nvSpPr>
          <p:cNvPr id="384002" name="Rectangle 2">
            <a:extLst>
              <a:ext uri="{FF2B5EF4-FFF2-40B4-BE49-F238E27FC236}">
                <a16:creationId xmlns:a16="http://schemas.microsoft.com/office/drawing/2014/main" id="{29DAFBE4-6E16-7321-8AC8-9657C7426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84003" name="Rectangle 3">
            <a:extLst>
              <a:ext uri="{FF2B5EF4-FFF2-40B4-BE49-F238E27FC236}">
                <a16:creationId xmlns:a16="http://schemas.microsoft.com/office/drawing/2014/main" id="{C09232DC-4451-A227-2F5E-33AD49BDE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en-US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4191A78-E2E3-3A03-5424-CA13906A62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728E973-6821-9520-712A-C8751508D1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1278E6-6B47-D542-BE37-C1BE6C999147}" type="slidenum">
              <a:rPr lang="en-GB" altLang="en-US"/>
              <a:pPr/>
              <a:t>27</a:t>
            </a:fld>
            <a:r>
              <a:rPr lang="en-GB" altLang="en-US" sz="900"/>
              <a:t>/25</a:t>
            </a:r>
          </a:p>
        </p:txBody>
      </p:sp>
      <p:sp>
        <p:nvSpPr>
          <p:cNvPr id="385026" name="Rectangle 2">
            <a:extLst>
              <a:ext uri="{FF2B5EF4-FFF2-40B4-BE49-F238E27FC236}">
                <a16:creationId xmlns:a16="http://schemas.microsoft.com/office/drawing/2014/main" id="{574BACFD-EE6B-DDCA-5B56-3852D5D06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Pseudo-code</a:t>
            </a:r>
          </a:p>
        </p:txBody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384457B6-CCBB-850A-F03C-253B81E6A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0975" y="1268413"/>
            <a:ext cx="9144000" cy="4545012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GB" altLang="en-US" sz="2400"/>
              <a:t> 1: </a:t>
            </a:r>
            <a:r>
              <a:rPr lang="en-GB" altLang="en-US" sz="2400" b="1"/>
              <a:t>while</a:t>
            </a:r>
            <a:r>
              <a:rPr lang="en-GB" altLang="en-US" sz="2400"/>
              <a:t> evolvingfronts() </a:t>
            </a:r>
            <a:r>
              <a:rPr lang="en-GB" altLang="en-US" sz="2400" b="1"/>
              <a:t>do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2: 	</a:t>
            </a:r>
            <a:r>
              <a:rPr lang="en-GB" altLang="en-US" sz="2400" i="1"/>
              <a:t>count</a:t>
            </a:r>
            <a:r>
              <a:rPr lang="en-GB" altLang="en-US" sz="2400"/>
              <a:t>++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3: 	</a:t>
            </a:r>
            <a:r>
              <a:rPr lang="en-GB" altLang="en-US" sz="2400" b="1"/>
              <a:t>for all</a:t>
            </a:r>
            <a:r>
              <a:rPr lang="en-GB" altLang="en-US" sz="2400"/>
              <a:t> evolving_front </a:t>
            </a:r>
            <a:r>
              <a:rPr lang="en-GB" altLang="en-US" sz="2400" i="1"/>
              <a:t>f</a:t>
            </a:r>
            <a:r>
              <a:rPr lang="en-GB" altLang="en-US" sz="2400"/>
              <a:t> </a:t>
            </a:r>
            <a:r>
              <a:rPr lang="en-GB" altLang="en-US" sz="2400" b="1"/>
              <a:t>do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4: 		create skeleton node </a:t>
            </a:r>
            <a:r>
              <a:rPr lang="en-GB" altLang="en-US" sz="2400" i="1"/>
              <a:t>s</a:t>
            </a:r>
            <a:r>
              <a:rPr lang="en-GB" altLang="en-US" sz="2400" i="1" baseline="-25000"/>
              <a:t>f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5: 		</a:t>
            </a:r>
            <a:r>
              <a:rPr lang="en-GB" altLang="en-US" sz="2400" i="1"/>
              <a:t>s</a:t>
            </a:r>
            <a:r>
              <a:rPr lang="en-GB" altLang="en-US" sz="2400" i="1" baseline="-25000"/>
              <a:t>f</a:t>
            </a:r>
            <a:r>
              <a:rPr lang="en-GB" altLang="en-US" sz="2400"/>
              <a:t>.arc_id := ( </a:t>
            </a:r>
            <a:r>
              <a:rPr lang="en-GB" altLang="en-US" sz="2400" i="1"/>
              <a:t>count, f</a:t>
            </a:r>
            <a:r>
              <a:rPr lang="en-GB" altLang="en-US" sz="2400"/>
              <a:t> )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6: 		</a:t>
            </a:r>
            <a:r>
              <a:rPr lang="en-GB" altLang="en-US" sz="2400" b="1"/>
              <a:t>for all</a:t>
            </a:r>
            <a:r>
              <a:rPr lang="en-GB" altLang="en-US" sz="2400"/>
              <a:t> vertex </a:t>
            </a:r>
            <a:r>
              <a:rPr lang="en-GB" altLang="en-US" sz="2400" i="1"/>
              <a:t>v</a:t>
            </a:r>
            <a:r>
              <a:rPr lang="en-GB" altLang="en-US" sz="2400"/>
              <a:t> </a:t>
            </a:r>
            <a:r>
              <a:rPr lang="en-GB" altLang="en-US" sz="2400" b="1"/>
              <a:t>in</a:t>
            </a:r>
            <a:r>
              <a:rPr lang="en-GB" altLang="en-US" sz="2400"/>
              <a:t> front </a:t>
            </a:r>
            <a:r>
              <a:rPr lang="en-GB" altLang="en-US" sz="2400" i="1"/>
              <a:t>f</a:t>
            </a:r>
            <a:r>
              <a:rPr lang="en-GB" altLang="en-US" sz="2400"/>
              <a:t> </a:t>
            </a:r>
            <a:r>
              <a:rPr lang="en-GB" altLang="en-US" sz="2400" b="1"/>
              <a:t>do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7: 			(</a:t>
            </a:r>
            <a:r>
              <a:rPr lang="en-GB" altLang="en-US" sz="2400" i="1"/>
              <a:t>old_count</a:t>
            </a:r>
            <a:r>
              <a:rPr lang="en-GB" altLang="en-US" sz="2400"/>
              <a:t>, </a:t>
            </a:r>
            <a:r>
              <a:rPr lang="en-GB" altLang="en-US" sz="2400" i="1"/>
              <a:t>old_f</a:t>
            </a:r>
            <a:r>
              <a:rPr lang="en-GB" altLang="en-US" sz="2400"/>
              <a:t>) = </a:t>
            </a:r>
            <a:r>
              <a:rPr lang="en-GB" altLang="en-US" sz="2400" i="1"/>
              <a:t>v</a:t>
            </a:r>
            <a:r>
              <a:rPr lang="en-GB" altLang="en-US" sz="2400"/>
              <a:t>.arc_id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8: 			</a:t>
            </a:r>
            <a:r>
              <a:rPr lang="en-GB" altLang="en-US" sz="2400" i="1"/>
              <a:t>Arcs</a:t>
            </a:r>
            <a:r>
              <a:rPr lang="en-GB" altLang="en-US" sz="2400"/>
              <a:t> += [ ( </a:t>
            </a:r>
            <a:r>
              <a:rPr lang="en-GB" altLang="en-US" sz="2400" i="1"/>
              <a:t>old_count</a:t>
            </a:r>
            <a:r>
              <a:rPr lang="en-GB" altLang="en-US" sz="2400"/>
              <a:t>, </a:t>
            </a:r>
            <a:r>
              <a:rPr lang="en-GB" altLang="en-US" sz="2400" i="1"/>
              <a:t>old_f</a:t>
            </a:r>
            <a:r>
              <a:rPr lang="en-GB" altLang="en-US" sz="2400"/>
              <a:t> ) , ( </a:t>
            </a:r>
            <a:r>
              <a:rPr lang="en-GB" altLang="en-US" sz="2400" i="1"/>
              <a:t>count</a:t>
            </a:r>
            <a:r>
              <a:rPr lang="en-GB" altLang="en-US" sz="2400"/>
              <a:t>, </a:t>
            </a:r>
            <a:r>
              <a:rPr lang="en-GB" altLang="en-US" sz="2400" i="1"/>
              <a:t>f</a:t>
            </a:r>
            <a:r>
              <a:rPr lang="en-GB" altLang="en-US" sz="2400"/>
              <a:t> ) ]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 9: 			</a:t>
            </a:r>
            <a:r>
              <a:rPr lang="en-GB" altLang="en-US" sz="2400" i="1"/>
              <a:t>v</a:t>
            </a:r>
            <a:r>
              <a:rPr lang="en-GB" altLang="en-US" sz="2400"/>
              <a:t>.arc_id := ( </a:t>
            </a:r>
            <a:r>
              <a:rPr lang="en-GB" altLang="en-US" sz="2400" i="1"/>
              <a:t>count</a:t>
            </a:r>
            <a:r>
              <a:rPr lang="en-GB" altLang="en-US" sz="2400"/>
              <a:t>, </a:t>
            </a:r>
            <a:r>
              <a:rPr lang="en-GB" altLang="en-US" sz="2400" i="1"/>
              <a:t>f</a:t>
            </a:r>
            <a:r>
              <a:rPr lang="en-GB" altLang="en-US" sz="2400"/>
              <a:t> )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10: 	filter(</a:t>
            </a:r>
            <a:r>
              <a:rPr lang="en-GB" altLang="en-US" sz="2400" i="1"/>
              <a:t>Arcs</a:t>
            </a:r>
            <a:r>
              <a:rPr lang="en-GB" altLang="en-US" sz="2400"/>
              <a:t>)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11: 	remap vertices to skeleton nodes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12: return </a:t>
            </a:r>
            <a:r>
              <a:rPr lang="en-GB" altLang="en-US" sz="2400" i="1"/>
              <a:t>Arcs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CB79D15-8E59-524C-9B48-BEBCE9215D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B3F7EB4-CD29-9DEC-FAC2-B93FD7F91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654A7B-2ED0-4D46-9735-217FEA136224}" type="slidenum">
              <a:rPr lang="en-GB" altLang="en-US"/>
              <a:pPr/>
              <a:t>28</a:t>
            </a:fld>
            <a:r>
              <a:rPr lang="en-GB" altLang="en-US" sz="900"/>
              <a:t>/25</a:t>
            </a:r>
          </a:p>
        </p:txBody>
      </p:sp>
      <p:sp>
        <p:nvSpPr>
          <p:cNvPr id="387074" name="Rectangle 2">
            <a:extLst>
              <a:ext uri="{FF2B5EF4-FFF2-40B4-BE49-F238E27FC236}">
                <a16:creationId xmlns:a16="http://schemas.microsoft.com/office/drawing/2014/main" id="{3829A030-1C29-A18E-13BE-B51F95E51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Filtration parameters</a:t>
            </a:r>
          </a:p>
        </p:txBody>
      </p:sp>
      <p:sp>
        <p:nvSpPr>
          <p:cNvPr id="387075" name="Rectangle 3">
            <a:extLst>
              <a:ext uri="{FF2B5EF4-FFF2-40B4-BE49-F238E27FC236}">
                <a16:creationId xmlns:a16="http://schemas.microsoft.com/office/drawing/2014/main" id="{3EAC5AD8-D16A-690C-2A4D-448966B72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52413" y="1484313"/>
            <a:ext cx="6877051" cy="49768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/>
              <a:t>Connectivity simplification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/>
              <a:t>prune + merge of :</a:t>
            </a:r>
          </a:p>
          <a:p>
            <a:pPr lvl="1">
              <a:lnSpc>
                <a:spcPct val="90000"/>
              </a:lnSpc>
            </a:pPr>
            <a:r>
              <a:rPr lang="en-GB" altLang="en-US"/>
              <a:t>short arcs</a:t>
            </a:r>
          </a:p>
          <a:p>
            <a:pPr lvl="1">
              <a:lnSpc>
                <a:spcPct val="90000"/>
              </a:lnSpc>
            </a:pPr>
            <a:r>
              <a:rPr lang="en-GB" altLang="en-US"/>
              <a:t>arcs with low front tension</a:t>
            </a:r>
          </a:p>
          <a:p>
            <a:pPr lvl="1">
              <a:lnSpc>
                <a:spcPct val="90000"/>
              </a:lnSpc>
            </a:pPr>
            <a:endParaRPr lang="en-GB" altLang="en-US"/>
          </a:p>
          <a:p>
            <a:pPr>
              <a:lnSpc>
                <a:spcPct val="90000"/>
              </a:lnSpc>
            </a:pPr>
            <a:r>
              <a:rPr lang="en-GB" altLang="en-US"/>
              <a:t>Geometry simplification :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/>
              <a:t>spline filter smoothing</a:t>
            </a:r>
            <a:br>
              <a:rPr lang="en-GB" altLang="en-US"/>
            </a:br>
            <a:r>
              <a:rPr lang="en-GB" altLang="en-US"/>
              <a:t>between junctions</a:t>
            </a:r>
          </a:p>
          <a:p>
            <a:pPr>
              <a:lnSpc>
                <a:spcPct val="90000"/>
              </a:lnSpc>
            </a:pPr>
            <a:endParaRPr lang="en-GB" altLang="en-US"/>
          </a:p>
          <a:p>
            <a:pPr>
              <a:lnSpc>
                <a:spcPct val="90000"/>
              </a:lnSpc>
            </a:pPr>
            <a:r>
              <a:rPr lang="en-GB" altLang="en-US" i="1">
                <a:solidFill>
                  <a:schemeClr val="hlink"/>
                </a:solidFill>
              </a:rPr>
              <a:t>Preserves topology</a:t>
            </a:r>
          </a:p>
        </p:txBody>
      </p:sp>
      <p:pic>
        <p:nvPicPr>
          <p:cNvPr id="387076" name="Picture 4">
            <a:extLst>
              <a:ext uri="{FF2B5EF4-FFF2-40B4-BE49-F238E27FC236}">
                <a16:creationId xmlns:a16="http://schemas.microsoft.com/office/drawing/2014/main" id="{79B2A37B-9715-A32C-AD07-AD7C1A030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063" y="692150"/>
            <a:ext cx="26733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77" name="Picture 5">
            <a:extLst>
              <a:ext uri="{FF2B5EF4-FFF2-40B4-BE49-F238E27FC236}">
                <a16:creationId xmlns:a16="http://schemas.microsoft.com/office/drawing/2014/main" id="{FB4A47D2-EAEC-6F6E-8BA7-51E2D4FC7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463" y="2500313"/>
            <a:ext cx="2649537" cy="34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ACC6AB3-0865-C8FF-F4C4-350832AC93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1D64991-9D75-6FE4-BAD5-A9B6A1ED75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06158F-EC34-6541-A838-35555A8C02F4}" type="slidenum">
              <a:rPr lang="en-GB" altLang="en-US"/>
              <a:pPr/>
              <a:t>29</a:t>
            </a:fld>
            <a:r>
              <a:rPr lang="en-GB" altLang="en-US" sz="900"/>
              <a:t>/25</a:t>
            </a:r>
          </a:p>
        </p:txBody>
      </p:sp>
      <p:sp>
        <p:nvSpPr>
          <p:cNvPr id="391170" name="Rectangle 2">
            <a:extLst>
              <a:ext uri="{FF2B5EF4-FFF2-40B4-BE49-F238E27FC236}">
                <a16:creationId xmlns:a16="http://schemas.microsoft.com/office/drawing/2014/main" id="{73B7DF25-6116-8188-8734-A14F53B6C4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Topology control</a:t>
            </a:r>
          </a:p>
        </p:txBody>
      </p:sp>
      <p:pic>
        <p:nvPicPr>
          <p:cNvPr id="391172" name="Picture 4">
            <a:extLst>
              <a:ext uri="{FF2B5EF4-FFF2-40B4-BE49-F238E27FC236}">
                <a16:creationId xmlns:a16="http://schemas.microsoft.com/office/drawing/2014/main" id="{E0A1E9A7-30E7-B310-475B-627D3111E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3695700"/>
            <a:ext cx="2647950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173" name="Picture 5">
            <a:extLst>
              <a:ext uri="{FF2B5EF4-FFF2-40B4-BE49-F238E27FC236}">
                <a16:creationId xmlns:a16="http://schemas.microsoft.com/office/drawing/2014/main" id="{671C067A-58F0-BD4A-A81F-0CCD39BA5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836613"/>
            <a:ext cx="2647951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174" name="Picture 6">
            <a:extLst>
              <a:ext uri="{FF2B5EF4-FFF2-40B4-BE49-F238E27FC236}">
                <a16:creationId xmlns:a16="http://schemas.microsoft.com/office/drawing/2014/main" id="{D8160CB7-3248-0615-8925-AB479C464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1513" y="836613"/>
            <a:ext cx="2647950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175" name="Picture 7">
            <a:extLst>
              <a:ext uri="{FF2B5EF4-FFF2-40B4-BE49-F238E27FC236}">
                <a16:creationId xmlns:a16="http://schemas.microsoft.com/office/drawing/2014/main" id="{881B5FE6-BD91-B18E-0963-9972B329D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9538" y="836613"/>
            <a:ext cx="2647950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176" name="Picture 8">
            <a:extLst>
              <a:ext uri="{FF2B5EF4-FFF2-40B4-BE49-F238E27FC236}">
                <a16:creationId xmlns:a16="http://schemas.microsoft.com/office/drawing/2014/main" id="{88EC49E8-B440-FD16-5A8D-BB8FD4BD8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0175" y="3695700"/>
            <a:ext cx="2647950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B878237-13C7-5939-4342-2A1227D4A1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0F9B6BC-D87E-1FE0-63E2-8A028ACE73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820D80-74C2-AB4A-AFC6-FC022C3228AB}" type="slidenum">
              <a:rPr lang="en-GB" altLang="en-US"/>
              <a:pPr/>
              <a:t>3</a:t>
            </a:fld>
            <a:r>
              <a:rPr lang="en-GB" altLang="en-US" sz="900"/>
              <a:t>/25</a:t>
            </a:r>
          </a:p>
        </p:txBody>
      </p:sp>
      <p:sp>
        <p:nvSpPr>
          <p:cNvPr id="396290" name="Rectangle 2">
            <a:extLst>
              <a:ext uri="{FF2B5EF4-FFF2-40B4-BE49-F238E27FC236}">
                <a16:creationId xmlns:a16="http://schemas.microsoft.com/office/drawing/2014/main" id="{9C90D0F1-980D-4B54-946B-2C2A9803B0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Motivation</a:t>
            </a:r>
          </a:p>
        </p:txBody>
      </p:sp>
      <p:sp>
        <p:nvSpPr>
          <p:cNvPr id="396291" name="Rectangle 3">
            <a:extLst>
              <a:ext uri="{FF2B5EF4-FFF2-40B4-BE49-F238E27FC236}">
                <a16:creationId xmlns:a16="http://schemas.microsoft.com/office/drawing/2014/main" id="{DACD8E88-B169-F1D8-D0D1-AF76422141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925" y="1404938"/>
            <a:ext cx="9036050" cy="4545012"/>
          </a:xfrm>
        </p:spPr>
        <p:txBody>
          <a:bodyPr/>
          <a:lstStyle/>
          <a:p>
            <a:r>
              <a:rPr lang="en-GB" altLang="en-US"/>
              <a:t>animation, matching, modelling…</a:t>
            </a:r>
            <a:endParaRPr lang="en-GB" altLang="en-US" sz="1800"/>
          </a:p>
        </p:txBody>
      </p:sp>
      <p:pic>
        <p:nvPicPr>
          <p:cNvPr id="396293" name="Picture 5">
            <a:extLst>
              <a:ext uri="{FF2B5EF4-FFF2-40B4-BE49-F238E27FC236}">
                <a16:creationId xmlns:a16="http://schemas.microsoft.com/office/drawing/2014/main" id="{23B973DD-2EA8-36C7-F17A-991083BBD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692150"/>
            <a:ext cx="3246437" cy="2930525"/>
          </a:xfrm>
          <a:prstGeom prst="rect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6294" name="Picture 6">
            <a:extLst>
              <a:ext uri="{FF2B5EF4-FFF2-40B4-BE49-F238E27FC236}">
                <a16:creationId xmlns:a16="http://schemas.microsoft.com/office/drawing/2014/main" id="{EFCA7702-F36A-DFEF-563B-51698766A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125538"/>
            <a:ext cx="4356100" cy="1943100"/>
          </a:xfrm>
          <a:prstGeom prst="rect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6295" name="Picture 7">
            <a:extLst>
              <a:ext uri="{FF2B5EF4-FFF2-40B4-BE49-F238E27FC236}">
                <a16:creationId xmlns:a16="http://schemas.microsoft.com/office/drawing/2014/main" id="{9D777E96-A2D8-4326-681C-60A9CD932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730500"/>
            <a:ext cx="4356100" cy="2252663"/>
          </a:xfrm>
          <a:prstGeom prst="rect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6296" name="Text Box 8">
            <a:extLst>
              <a:ext uri="{FF2B5EF4-FFF2-40B4-BE49-F238E27FC236}">
                <a16:creationId xmlns:a16="http://schemas.microsoft.com/office/drawing/2014/main" id="{B0480178-9CB0-F02B-7F31-71034704F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750"/>
            <a:ext cx="3870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1600">
                <a:latin typeface="Bookman Old Style" panose="02050604050505020204" pitchFamily="18" charset="0"/>
              </a:rPr>
              <a:t>© </a:t>
            </a:r>
            <a:r>
              <a:rPr lang="en-GB" altLang="en-US" sz="1600">
                <a:latin typeface="Bookman Old Style" panose="02050604050505020204" pitchFamily="18" charset="0"/>
              </a:rPr>
              <a:t>3dtreat.com , </a:t>
            </a:r>
            <a:r>
              <a:rPr lang="en-US" altLang="en-US" sz="1600">
                <a:latin typeface="Bookman Old Style" panose="02050604050505020204" pitchFamily="18" charset="0"/>
              </a:rPr>
              <a:t>©</a:t>
            </a:r>
            <a:r>
              <a:rPr lang="en-GB" altLang="en-US" sz="1600">
                <a:latin typeface="Bookman Old Style" panose="02050604050505020204" pitchFamily="18" charset="0"/>
              </a:rPr>
              <a:t> Sundar et al. 2003</a:t>
            </a:r>
          </a:p>
        </p:txBody>
      </p:sp>
      <p:pic>
        <p:nvPicPr>
          <p:cNvPr id="396292" name="Picture 4">
            <a:extLst>
              <a:ext uri="{FF2B5EF4-FFF2-40B4-BE49-F238E27FC236}">
                <a16:creationId xmlns:a16="http://schemas.microsoft.com/office/drawing/2014/main" id="{16C428C4-4A20-0231-08AC-7E9FA44EC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9"/>
          <a:stretch>
            <a:fillRect/>
          </a:stretch>
        </p:blipFill>
        <p:spPr bwMode="auto">
          <a:xfrm>
            <a:off x="1116013" y="2565400"/>
            <a:ext cx="3070225" cy="2908300"/>
          </a:xfrm>
          <a:prstGeom prst="rect">
            <a:avLst/>
          </a:prstGeom>
          <a:solidFill>
            <a:schemeClr val="bg1">
              <a:alpha val="70000"/>
            </a:schemeClr>
          </a:solidFill>
          <a:ln w="9525" algn="ctr">
            <a:solidFill>
              <a:srgbClr val="FFBB7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50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ECB93E9-518C-F199-0BB9-9E3874C77C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B949222-436A-9F12-3316-3E9D8C3716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56EC0F-776D-9D46-BEF4-FB2ACAA0E7E6}" type="slidenum">
              <a:rPr lang="en-GB" altLang="en-US"/>
              <a:pPr/>
              <a:t>30</a:t>
            </a:fld>
            <a:r>
              <a:rPr lang="en-GB" altLang="en-US" sz="900"/>
              <a:t>/25</a:t>
            </a:r>
          </a:p>
        </p:txBody>
      </p:sp>
      <p:sp>
        <p:nvSpPr>
          <p:cNvPr id="419842" name="Rectangle 2">
            <a:extLst>
              <a:ext uri="{FF2B5EF4-FFF2-40B4-BE49-F238E27FC236}">
                <a16:creationId xmlns:a16="http://schemas.microsoft.com/office/drawing/2014/main" id="{9AE75905-3E48-B9B8-3610-3DFA3510C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Front evolution</a:t>
            </a:r>
          </a:p>
        </p:txBody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3879AD87-C9BD-5B45-16A2-C97D609CF5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53988" y="1484313"/>
            <a:ext cx="7389813" cy="4545012"/>
          </a:xfrm>
        </p:spPr>
        <p:txBody>
          <a:bodyPr/>
          <a:lstStyle/>
          <a:p>
            <a:pPr marL="447675" indent="-447675"/>
            <a:r>
              <a:rPr lang="en-GB" altLang="en-US" sz="2800"/>
              <a:t>Attraction (</a:t>
            </a:r>
            <a:r>
              <a:rPr lang="en-GB" altLang="en-US" sz="2800" i="1"/>
              <a:t>E</a:t>
            </a:r>
            <a:r>
              <a:rPr lang="en-GB" altLang="en-US" sz="2800" i="1" baseline="-25000"/>
              <a:t>a</a:t>
            </a:r>
            <a:r>
              <a:rPr lang="en-GB" altLang="en-US" sz="2800"/>
              <a:t>)</a:t>
            </a:r>
          </a:p>
          <a:p>
            <a:pPr marL="889000" lvl="1" indent="-439738"/>
            <a:r>
              <a:rPr lang="en-GB" altLang="en-US" sz="2400"/>
              <a:t>Outward normal direction</a:t>
            </a:r>
          </a:p>
          <a:p>
            <a:pPr marL="889000" lvl="1" indent="-439738"/>
            <a:r>
              <a:rPr lang="en-GB" altLang="en-US" sz="2400"/>
              <a:t>Unsigned distance field speed</a:t>
            </a:r>
            <a:br>
              <a:rPr lang="en-GB" altLang="en-US" sz="2400"/>
            </a:br>
            <a:endParaRPr lang="en-GB" altLang="en-US" sz="2400"/>
          </a:p>
          <a:p>
            <a:pPr marL="447675" indent="-447675"/>
            <a:r>
              <a:rPr lang="en-GB" altLang="en-US" sz="2800"/>
              <a:t>Tension (w)</a:t>
            </a:r>
          </a:p>
          <a:p>
            <a:pPr marL="889000" lvl="1" indent="-439738"/>
            <a:r>
              <a:rPr lang="en-GB" altLang="en-US" sz="2400"/>
              <a:t>Laplacian operator (</a:t>
            </a:r>
            <a:r>
              <a:rPr lang="en-GB" altLang="en-US" sz="2400" i="0"/>
              <a:t>E</a:t>
            </a:r>
            <a:r>
              <a:rPr lang="en-GB" altLang="en-US" sz="2400" i="0" baseline="-25000"/>
              <a:t>t</a:t>
            </a:r>
            <a:r>
              <a:rPr lang="en-GB" altLang="en-US" sz="2400"/>
              <a:t>)</a:t>
            </a:r>
          </a:p>
          <a:p>
            <a:pPr marL="447675" indent="-447675"/>
            <a:r>
              <a:rPr lang="en-GB" altLang="en-US" sz="2800"/>
              <a:t>Laplace system:</a:t>
            </a:r>
            <a:br>
              <a:rPr lang="en-GB" altLang="en-US" sz="2800"/>
            </a:br>
            <a:br>
              <a:rPr lang="en-GB" altLang="en-US" sz="2800"/>
            </a:br>
            <a:endParaRPr lang="en-GB" altLang="en-US" sz="2800"/>
          </a:p>
          <a:p>
            <a:pPr marL="889000" lvl="1" indent="-439738"/>
            <a:endParaRPr lang="en-GB" altLang="en-US" sz="2400"/>
          </a:p>
          <a:p>
            <a:pPr marL="447675" indent="-447675"/>
            <a:r>
              <a:rPr lang="en-GB" altLang="en-US" sz="2800"/>
              <a:t>Local re-meshing and subdivision</a:t>
            </a:r>
          </a:p>
        </p:txBody>
      </p:sp>
      <p:graphicFrame>
        <p:nvGraphicFramePr>
          <p:cNvPr id="419844" name="Object 4">
            <a:extLst>
              <a:ext uri="{FF2B5EF4-FFF2-40B4-BE49-F238E27FC236}">
                <a16:creationId xmlns:a16="http://schemas.microsoft.com/office/drawing/2014/main" id="{420A25C5-F4AC-DE9D-76A8-844AD39057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4338638"/>
          <a:ext cx="3363913" cy="110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833800" imgH="13754100" progId="Equation.DSMT4">
                  <p:embed/>
                </p:oleObj>
              </mc:Choice>
              <mc:Fallback>
                <p:oleObj name="Equation" r:id="rId3" imgW="41833800" imgH="13754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338638"/>
                        <a:ext cx="3363913" cy="110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845" name="Picture 5">
            <a:extLst>
              <a:ext uri="{FF2B5EF4-FFF2-40B4-BE49-F238E27FC236}">
                <a16:creationId xmlns:a16="http://schemas.microsoft.com/office/drawing/2014/main" id="{9BBC2DC1-84AA-D9C1-D43C-595CD2751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836613"/>
            <a:ext cx="2224088" cy="160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46" name="Picture 6">
            <a:extLst>
              <a:ext uri="{FF2B5EF4-FFF2-40B4-BE49-F238E27FC236}">
                <a16:creationId xmlns:a16="http://schemas.microsoft.com/office/drawing/2014/main" id="{5B50837A-9227-28D8-81DE-8A62843FC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2676525"/>
            <a:ext cx="2573338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47" name="Text Box 7">
            <a:extLst>
              <a:ext uri="{FF2B5EF4-FFF2-40B4-BE49-F238E27FC236}">
                <a16:creationId xmlns:a16="http://schemas.microsoft.com/office/drawing/2014/main" id="{4C95292A-B3C2-8089-F8BC-191B62287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163" y="1784350"/>
            <a:ext cx="506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altLang="en-US" sz="180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1800" baseline="-25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48" name="Text Box 8">
            <a:extLst>
              <a:ext uri="{FF2B5EF4-FFF2-40B4-BE49-F238E27FC236}">
                <a16:creationId xmlns:a16="http://schemas.microsoft.com/office/drawing/2014/main" id="{5BDD7692-C486-D32C-EEA6-53DAC2490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463" y="3446463"/>
            <a:ext cx="3794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rtl="1"/>
            <a:r>
              <a:rPr lang="en-US" altLang="en-US" sz="180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1800" baseline="-2500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849" name="Object 9">
            <a:extLst>
              <a:ext uri="{FF2B5EF4-FFF2-40B4-BE49-F238E27FC236}">
                <a16:creationId xmlns:a16="http://schemas.microsoft.com/office/drawing/2014/main" id="{869450B5-DAF9-4410-8303-CD021FD45C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6063" y="4527550"/>
          <a:ext cx="2665412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2181800" imgH="8775700" progId="Equation.DSMT4">
                  <p:embed/>
                </p:oleObj>
              </mc:Choice>
              <mc:Fallback>
                <p:oleObj name="Equation" r:id="rId7" imgW="32181800" imgH="8775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6063" y="4527550"/>
                        <a:ext cx="2665412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50" name="Object 10">
            <a:extLst>
              <a:ext uri="{FF2B5EF4-FFF2-40B4-BE49-F238E27FC236}">
                <a16:creationId xmlns:a16="http://schemas.microsoft.com/office/drawing/2014/main" id="{3221ED16-0004-4E81-BD08-B8CA515831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4527550"/>
          <a:ext cx="12842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506700" imgH="5562600" progId="Equation.DSMT4">
                  <p:embed/>
                </p:oleObj>
              </mc:Choice>
              <mc:Fallback>
                <p:oleObj name="Equation" r:id="rId9" imgW="15506700" imgH="5562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4527550"/>
                        <a:ext cx="128428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0375D86-5A05-6FED-4943-5EDCBCBC3A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C4E5619-D4EC-3F2A-C2FB-263D849978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375DE1-4E68-5D44-95D0-31136614DEFC}" type="slidenum">
              <a:rPr lang="en-GB" altLang="en-US"/>
              <a:pPr/>
              <a:t>31</a:t>
            </a:fld>
            <a:r>
              <a:rPr lang="en-GB" altLang="en-US" sz="900"/>
              <a:t>/25</a:t>
            </a:r>
          </a:p>
        </p:txBody>
      </p:sp>
      <p:sp>
        <p:nvSpPr>
          <p:cNvPr id="389122" name="Rectangle 2">
            <a:extLst>
              <a:ext uri="{FF2B5EF4-FFF2-40B4-BE49-F238E27FC236}">
                <a16:creationId xmlns:a16="http://schemas.microsoft.com/office/drawing/2014/main" id="{BAB3B85B-75A3-CFD5-5D0A-CF3D8A42ED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Fronts competition</a:t>
            </a:r>
          </a:p>
        </p:txBody>
      </p:sp>
      <p:pic>
        <p:nvPicPr>
          <p:cNvPr id="389124" name="Picture 4">
            <a:extLst>
              <a:ext uri="{FF2B5EF4-FFF2-40B4-BE49-F238E27FC236}">
                <a16:creationId xmlns:a16="http://schemas.microsoft.com/office/drawing/2014/main" id="{5225DF6B-3784-BF9F-0580-AF7644D17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625" y="1612900"/>
            <a:ext cx="2165350" cy="362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25" name="Picture 5">
            <a:extLst>
              <a:ext uri="{FF2B5EF4-FFF2-40B4-BE49-F238E27FC236}">
                <a16:creationId xmlns:a16="http://schemas.microsoft.com/office/drawing/2014/main" id="{4C673B80-E5FB-62CC-3C83-4B3F760BD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5463" y="1622425"/>
            <a:ext cx="2179637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26" name="Picture 6">
            <a:extLst>
              <a:ext uri="{FF2B5EF4-FFF2-40B4-BE49-F238E27FC236}">
                <a16:creationId xmlns:a16="http://schemas.microsoft.com/office/drawing/2014/main" id="{6E2A6E34-A8F7-554D-69AC-E7A2D1891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00" y="1622425"/>
            <a:ext cx="217963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27" name="Picture 7">
            <a:extLst>
              <a:ext uri="{FF2B5EF4-FFF2-40B4-BE49-F238E27FC236}">
                <a16:creationId xmlns:a16="http://schemas.microsoft.com/office/drawing/2014/main" id="{3CED3708-85A8-BA7B-5EB8-0A45DA512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38" y="1614488"/>
            <a:ext cx="2173287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3EFBA7A-4CD2-2725-2937-83801DF586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8B44925-9983-C957-A87D-67BDB445C2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A4B7A4-0461-FA4F-B684-82DB43FE5C54}" type="slidenum">
              <a:rPr lang="en-GB" altLang="en-US"/>
              <a:pPr/>
              <a:t>32</a:t>
            </a:fld>
            <a:r>
              <a:rPr lang="en-GB" altLang="en-US" sz="900"/>
              <a:t>/25</a:t>
            </a:r>
          </a:p>
        </p:txBody>
      </p:sp>
      <p:sp>
        <p:nvSpPr>
          <p:cNvPr id="420866" name="Rectangle 2">
            <a:extLst>
              <a:ext uri="{FF2B5EF4-FFF2-40B4-BE49-F238E27FC236}">
                <a16:creationId xmlns:a16="http://schemas.microsoft.com/office/drawing/2014/main" id="{E8E21029-5115-8BA3-9BED-4EBB3A4F62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Distance field</a:t>
            </a:r>
          </a:p>
        </p:txBody>
      </p:sp>
      <p:sp>
        <p:nvSpPr>
          <p:cNvPr id="420867" name="Rectangle 3">
            <a:extLst>
              <a:ext uri="{FF2B5EF4-FFF2-40B4-BE49-F238E27FC236}">
                <a16:creationId xmlns:a16="http://schemas.microsoft.com/office/drawing/2014/main" id="{617DE2FB-6C97-C161-407F-4C5D467EE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431800" y="612775"/>
            <a:ext cx="7524750" cy="2744788"/>
          </a:xfrm>
        </p:spPr>
        <p:txBody>
          <a:bodyPr/>
          <a:lstStyle/>
          <a:p>
            <a:r>
              <a:rPr lang="en-GB" altLang="en-US"/>
              <a:t>Adaptive octree structure :</a:t>
            </a:r>
          </a:p>
          <a:p>
            <a:pPr lvl="1"/>
            <a:r>
              <a:rPr lang="en-GB" altLang="en-US"/>
              <a:t>Point set :</a:t>
            </a:r>
            <a:br>
              <a:rPr lang="en-GB" altLang="en-US"/>
            </a:br>
            <a:r>
              <a:rPr lang="en-GB" altLang="en-US"/>
              <a:t>		CRBF/PU &amp; distance-field</a:t>
            </a:r>
          </a:p>
          <a:p>
            <a:pPr lvl="1"/>
            <a:r>
              <a:rPr lang="en-GB" altLang="en-US"/>
              <a:t>Polygonal model / Implicit model :</a:t>
            </a:r>
            <a:br>
              <a:rPr lang="en-GB" altLang="en-US"/>
            </a:br>
            <a:r>
              <a:rPr lang="en-GB" altLang="en-US"/>
              <a:t>		distance transform</a:t>
            </a:r>
          </a:p>
        </p:txBody>
      </p:sp>
      <p:pic>
        <p:nvPicPr>
          <p:cNvPr id="420868" name="Picture 4">
            <a:extLst>
              <a:ext uri="{FF2B5EF4-FFF2-40B4-BE49-F238E27FC236}">
                <a16:creationId xmlns:a16="http://schemas.microsoft.com/office/drawing/2014/main" id="{2D381B79-A242-D52F-3396-C7834D632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013" y="2524125"/>
            <a:ext cx="6049962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E42C483-9222-91F3-77E6-1A06C3172F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5F8E3C7-79E4-80F6-0400-D97DA5452E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15291F-B0BB-6B40-BA5B-1653179F6D40}" type="slidenum">
              <a:rPr lang="en-GB" altLang="en-US"/>
              <a:pPr/>
              <a:t>33</a:t>
            </a:fld>
            <a:r>
              <a:rPr lang="en-GB" altLang="en-US" sz="900"/>
              <a:t>/25</a:t>
            </a:r>
          </a:p>
        </p:txBody>
      </p:sp>
      <p:sp>
        <p:nvSpPr>
          <p:cNvPr id="414722" name="Rectangle 2">
            <a:extLst>
              <a:ext uri="{FF2B5EF4-FFF2-40B4-BE49-F238E27FC236}">
                <a16:creationId xmlns:a16="http://schemas.microsoft.com/office/drawing/2014/main" id="{A0A2EE40-4B1B-810C-541F-8DA618A9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Adaptive mesh</a:t>
            </a:r>
          </a:p>
        </p:txBody>
      </p:sp>
      <p:pic>
        <p:nvPicPr>
          <p:cNvPr id="414724" name="Picture 4">
            <a:extLst>
              <a:ext uri="{FF2B5EF4-FFF2-40B4-BE49-F238E27FC236}">
                <a16:creationId xmlns:a16="http://schemas.microsoft.com/office/drawing/2014/main" id="{99BFA172-29ED-39AF-65B1-65C1BF39A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4530725" cy="22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725" name="Picture 5">
            <a:extLst>
              <a:ext uri="{FF2B5EF4-FFF2-40B4-BE49-F238E27FC236}">
                <a16:creationId xmlns:a16="http://schemas.microsoft.com/office/drawing/2014/main" id="{99B2C81B-1E5B-C8F6-3337-781C26B66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33588"/>
            <a:ext cx="4227513" cy="289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726" name="Picture 6">
            <a:extLst>
              <a:ext uri="{FF2B5EF4-FFF2-40B4-BE49-F238E27FC236}">
                <a16:creationId xmlns:a16="http://schemas.microsoft.com/office/drawing/2014/main" id="{3BE8EC4E-97B6-B8C9-AEEC-EDC4F0364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9400" y="3449638"/>
            <a:ext cx="4227513" cy="290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727" name="Picture 7">
            <a:extLst>
              <a:ext uri="{FF2B5EF4-FFF2-40B4-BE49-F238E27FC236}">
                <a16:creationId xmlns:a16="http://schemas.microsoft.com/office/drawing/2014/main" id="{EB53A76D-4FAE-5CC7-839D-B198DCF83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438" y="1587500"/>
            <a:ext cx="4227512" cy="289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9A06FE6-9D71-B12C-50C9-12926EA671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4F7D6CF-2B3B-5470-DDDF-E566D13423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0AB4FB-7150-D242-A552-867D4FFE5F23}" type="slidenum">
              <a:rPr lang="en-GB" altLang="en-US"/>
              <a:pPr/>
              <a:t>34</a:t>
            </a:fld>
            <a:r>
              <a:rPr lang="en-GB" altLang="en-US" sz="900"/>
              <a:t>/25</a:t>
            </a:r>
          </a:p>
        </p:txBody>
      </p:sp>
      <p:sp>
        <p:nvSpPr>
          <p:cNvPr id="390146" name="Rectangle 2">
            <a:extLst>
              <a:ext uri="{FF2B5EF4-FFF2-40B4-BE49-F238E27FC236}">
                <a16:creationId xmlns:a16="http://schemas.microsoft.com/office/drawing/2014/main" id="{47860879-9D73-8E0A-239F-D155A8008A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Final projection</a:t>
            </a:r>
          </a:p>
        </p:txBody>
      </p:sp>
      <p:sp>
        <p:nvSpPr>
          <p:cNvPr id="390147" name="Rectangle 3">
            <a:extLst>
              <a:ext uri="{FF2B5EF4-FFF2-40B4-BE49-F238E27FC236}">
                <a16:creationId xmlns:a16="http://schemas.microsoft.com/office/drawing/2014/main" id="{2375AFCB-61E0-B6FA-4652-8A68FBD239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 ε-close + Orthomap</a:t>
            </a:r>
          </a:p>
        </p:txBody>
      </p:sp>
      <p:grpSp>
        <p:nvGrpSpPr>
          <p:cNvPr id="390148" name="Group 4">
            <a:extLst>
              <a:ext uri="{FF2B5EF4-FFF2-40B4-BE49-F238E27FC236}">
                <a16:creationId xmlns:a16="http://schemas.microsoft.com/office/drawing/2014/main" id="{91A56A12-FC09-5268-28DF-8A3B63EBF57E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1163638"/>
            <a:ext cx="6913562" cy="4065587"/>
            <a:chOff x="1486" y="2614"/>
            <a:chExt cx="2590" cy="1542"/>
          </a:xfrm>
        </p:grpSpPr>
        <p:sp>
          <p:nvSpPr>
            <p:cNvPr id="390149" name="Freeform 5">
              <a:extLst>
                <a:ext uri="{FF2B5EF4-FFF2-40B4-BE49-F238E27FC236}">
                  <a16:creationId xmlns:a16="http://schemas.microsoft.com/office/drawing/2014/main" id="{387048FD-5500-8BE4-E796-6F57572EEF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17" y="2614"/>
              <a:ext cx="2394" cy="1535"/>
            </a:xfrm>
            <a:custGeom>
              <a:avLst/>
              <a:gdLst>
                <a:gd name="T0" fmla="*/ 279 w 1451"/>
                <a:gd name="T1" fmla="*/ 831 h 930"/>
                <a:gd name="T2" fmla="*/ 7 w 1451"/>
                <a:gd name="T3" fmla="*/ 559 h 930"/>
                <a:gd name="T4" fmla="*/ 234 w 1451"/>
                <a:gd name="T5" fmla="*/ 105 h 930"/>
                <a:gd name="T6" fmla="*/ 596 w 1451"/>
                <a:gd name="T7" fmla="*/ 287 h 930"/>
                <a:gd name="T8" fmla="*/ 1050 w 1451"/>
                <a:gd name="T9" fmla="*/ 60 h 930"/>
                <a:gd name="T10" fmla="*/ 1413 w 1451"/>
                <a:gd name="T11" fmla="*/ 650 h 930"/>
                <a:gd name="T12" fmla="*/ 823 w 1451"/>
                <a:gd name="T13" fmla="*/ 786 h 930"/>
                <a:gd name="T14" fmla="*/ 506 w 1451"/>
                <a:gd name="T15" fmla="*/ 922 h 930"/>
                <a:gd name="T16" fmla="*/ 279 w 1451"/>
                <a:gd name="T17" fmla="*/ 831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1" h="930">
                  <a:moveTo>
                    <a:pt x="279" y="831"/>
                  </a:moveTo>
                  <a:cubicBezTo>
                    <a:pt x="196" y="771"/>
                    <a:pt x="14" y="680"/>
                    <a:pt x="7" y="559"/>
                  </a:cubicBezTo>
                  <a:cubicBezTo>
                    <a:pt x="0" y="438"/>
                    <a:pt x="136" y="150"/>
                    <a:pt x="234" y="105"/>
                  </a:cubicBezTo>
                  <a:cubicBezTo>
                    <a:pt x="332" y="60"/>
                    <a:pt x="460" y="294"/>
                    <a:pt x="596" y="287"/>
                  </a:cubicBezTo>
                  <a:cubicBezTo>
                    <a:pt x="732" y="280"/>
                    <a:pt x="914" y="0"/>
                    <a:pt x="1050" y="60"/>
                  </a:cubicBezTo>
                  <a:cubicBezTo>
                    <a:pt x="1186" y="120"/>
                    <a:pt x="1451" y="529"/>
                    <a:pt x="1413" y="650"/>
                  </a:cubicBezTo>
                  <a:cubicBezTo>
                    <a:pt x="1375" y="771"/>
                    <a:pt x="974" y="741"/>
                    <a:pt x="823" y="786"/>
                  </a:cubicBezTo>
                  <a:cubicBezTo>
                    <a:pt x="672" y="831"/>
                    <a:pt x="597" y="914"/>
                    <a:pt x="506" y="922"/>
                  </a:cubicBezTo>
                  <a:cubicBezTo>
                    <a:pt x="415" y="930"/>
                    <a:pt x="362" y="891"/>
                    <a:pt x="279" y="831"/>
                  </a:cubicBez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0" name="Freeform 6">
              <a:extLst>
                <a:ext uri="{FF2B5EF4-FFF2-40B4-BE49-F238E27FC236}">
                  <a16:creationId xmlns:a16="http://schemas.microsoft.com/office/drawing/2014/main" id="{EE5275A5-2412-1090-C436-C55697B420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86" y="2748"/>
              <a:ext cx="2590" cy="1408"/>
            </a:xfrm>
            <a:custGeom>
              <a:avLst/>
              <a:gdLst>
                <a:gd name="T0" fmla="*/ 641 w 2590"/>
                <a:gd name="T1" fmla="*/ 1157 h 1408"/>
                <a:gd name="T2" fmla="*/ 221 w 2590"/>
                <a:gd name="T3" fmla="*/ 1033 h 1408"/>
                <a:gd name="T4" fmla="*/ 54 w 2590"/>
                <a:gd name="T5" fmla="*/ 608 h 1408"/>
                <a:gd name="T6" fmla="*/ 546 w 2590"/>
                <a:gd name="T7" fmla="*/ 172 h 1408"/>
                <a:gd name="T8" fmla="*/ 1183 w 2590"/>
                <a:gd name="T9" fmla="*/ 217 h 1408"/>
                <a:gd name="T10" fmla="*/ 1932 w 2590"/>
                <a:gd name="T11" fmla="*/ 83 h 1408"/>
                <a:gd name="T12" fmla="*/ 2532 w 2590"/>
                <a:gd name="T13" fmla="*/ 717 h 1408"/>
                <a:gd name="T14" fmla="*/ 2281 w 2590"/>
                <a:gd name="T15" fmla="*/ 1164 h 1408"/>
                <a:gd name="T16" fmla="*/ 1524 w 2590"/>
                <a:gd name="T17" fmla="*/ 1096 h 1408"/>
                <a:gd name="T18" fmla="*/ 1087 w 2590"/>
                <a:gd name="T19" fmla="*/ 1398 h 1408"/>
                <a:gd name="T20" fmla="*/ 641 w 2590"/>
                <a:gd name="T21" fmla="*/ 1157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0" h="1408">
                  <a:moveTo>
                    <a:pt x="641" y="1157"/>
                  </a:moveTo>
                  <a:cubicBezTo>
                    <a:pt x="497" y="1096"/>
                    <a:pt x="319" y="1124"/>
                    <a:pt x="221" y="1033"/>
                  </a:cubicBezTo>
                  <a:cubicBezTo>
                    <a:pt x="123" y="942"/>
                    <a:pt x="0" y="751"/>
                    <a:pt x="54" y="608"/>
                  </a:cubicBezTo>
                  <a:cubicBezTo>
                    <a:pt x="109" y="464"/>
                    <a:pt x="358" y="237"/>
                    <a:pt x="546" y="172"/>
                  </a:cubicBezTo>
                  <a:cubicBezTo>
                    <a:pt x="734" y="108"/>
                    <a:pt x="952" y="232"/>
                    <a:pt x="1183" y="217"/>
                  </a:cubicBezTo>
                  <a:cubicBezTo>
                    <a:pt x="1414" y="202"/>
                    <a:pt x="1707" y="0"/>
                    <a:pt x="1932" y="83"/>
                  </a:cubicBezTo>
                  <a:cubicBezTo>
                    <a:pt x="2157" y="166"/>
                    <a:pt x="2474" y="537"/>
                    <a:pt x="2532" y="717"/>
                  </a:cubicBezTo>
                  <a:cubicBezTo>
                    <a:pt x="2590" y="897"/>
                    <a:pt x="2449" y="1101"/>
                    <a:pt x="2281" y="1164"/>
                  </a:cubicBezTo>
                  <a:cubicBezTo>
                    <a:pt x="2113" y="1227"/>
                    <a:pt x="1723" y="1057"/>
                    <a:pt x="1524" y="1096"/>
                  </a:cubicBezTo>
                  <a:cubicBezTo>
                    <a:pt x="1325" y="1135"/>
                    <a:pt x="1234" y="1388"/>
                    <a:pt x="1087" y="1398"/>
                  </a:cubicBezTo>
                  <a:cubicBezTo>
                    <a:pt x="940" y="1408"/>
                    <a:pt x="785" y="1218"/>
                    <a:pt x="641" y="1157"/>
                  </a:cubicBezTo>
                  <a:close/>
                </a:path>
              </a:pathLst>
            </a:cu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1" name="Line 7">
              <a:extLst>
                <a:ext uri="{FF2B5EF4-FFF2-40B4-BE49-F238E27FC236}">
                  <a16:creationId xmlns:a16="http://schemas.microsoft.com/office/drawing/2014/main" id="{2AF90A69-AC5A-F851-EC20-BFDDD274C0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5" y="3294"/>
              <a:ext cx="94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2" name="Line 8">
              <a:extLst>
                <a:ext uri="{FF2B5EF4-FFF2-40B4-BE49-F238E27FC236}">
                  <a16:creationId xmlns:a16="http://schemas.microsoft.com/office/drawing/2014/main" id="{282B981E-D73E-8298-1E0E-FE41F9A25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43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3" name="Line 9">
              <a:extLst>
                <a:ext uri="{FF2B5EF4-FFF2-40B4-BE49-F238E27FC236}">
                  <a16:creationId xmlns:a16="http://schemas.microsoft.com/office/drawing/2014/main" id="{36F4892B-4163-A397-A83A-D4F141CF79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73" y="3578"/>
              <a:ext cx="74" cy="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4" name="Line 10">
              <a:extLst>
                <a:ext uri="{FF2B5EF4-FFF2-40B4-BE49-F238E27FC236}">
                  <a16:creationId xmlns:a16="http://schemas.microsoft.com/office/drawing/2014/main" id="{E7FD2B6E-9744-06F2-0C3F-358C4C2AFB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09" y="3929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5" name="Line 11">
              <a:extLst>
                <a:ext uri="{FF2B5EF4-FFF2-40B4-BE49-F238E27FC236}">
                  <a16:creationId xmlns:a16="http://schemas.microsoft.com/office/drawing/2014/main" id="{323F8372-1100-EC8F-B763-48D7440805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0" y="4020"/>
              <a:ext cx="70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6" name="Line 12">
              <a:extLst>
                <a:ext uri="{FF2B5EF4-FFF2-40B4-BE49-F238E27FC236}">
                  <a16:creationId xmlns:a16="http://schemas.microsoft.com/office/drawing/2014/main" id="{F4C964A8-BC4D-6270-8E0D-3967DDEC32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2" y="3825"/>
              <a:ext cx="4" cy="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7" name="Line 13">
              <a:extLst>
                <a:ext uri="{FF2B5EF4-FFF2-40B4-BE49-F238E27FC236}">
                  <a16:creationId xmlns:a16="http://schemas.microsoft.com/office/drawing/2014/main" id="{107BD693-D63F-E40E-6B75-62EB92955B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11" y="3776"/>
              <a:ext cx="67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8" name="Line 14">
              <a:extLst>
                <a:ext uri="{FF2B5EF4-FFF2-40B4-BE49-F238E27FC236}">
                  <a16:creationId xmlns:a16="http://schemas.microsoft.com/office/drawing/2014/main" id="{E0A6ABF2-2F1B-C102-778F-00EDE10D9B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23" y="3475"/>
              <a:ext cx="91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59" name="Line 15">
              <a:extLst>
                <a:ext uri="{FF2B5EF4-FFF2-40B4-BE49-F238E27FC236}">
                  <a16:creationId xmlns:a16="http://schemas.microsoft.com/office/drawing/2014/main" id="{3E93758A-086F-CB81-0DD7-6D1830AE49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57" y="3294"/>
              <a:ext cx="74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0" name="Line 16">
              <a:extLst>
                <a:ext uri="{FF2B5EF4-FFF2-40B4-BE49-F238E27FC236}">
                  <a16:creationId xmlns:a16="http://schemas.microsoft.com/office/drawing/2014/main" id="{65F4CE1A-353E-B5CF-91BB-779A8EBFE8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2742"/>
              <a:ext cx="45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1" name="Line 17">
              <a:extLst>
                <a:ext uri="{FF2B5EF4-FFF2-40B4-BE49-F238E27FC236}">
                  <a16:creationId xmlns:a16="http://schemas.microsoft.com/office/drawing/2014/main" id="{C4B48AA2-29A7-18FA-78BD-E376A0A58B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8" y="2684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2" name="Line 18">
              <a:extLst>
                <a:ext uri="{FF2B5EF4-FFF2-40B4-BE49-F238E27FC236}">
                  <a16:creationId xmlns:a16="http://schemas.microsoft.com/office/drawing/2014/main" id="{22AB44CE-F8A9-8231-FFC9-AE93BD9CC5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44" y="2720"/>
              <a:ext cx="34" cy="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3" name="Line 19">
              <a:extLst>
                <a:ext uri="{FF2B5EF4-FFF2-40B4-BE49-F238E27FC236}">
                  <a16:creationId xmlns:a16="http://schemas.microsoft.com/office/drawing/2014/main" id="{080C2345-E794-D2A0-1574-353B2C062A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8" y="2960"/>
              <a:ext cx="24" cy="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4" name="Line 20">
              <a:extLst>
                <a:ext uri="{FF2B5EF4-FFF2-40B4-BE49-F238E27FC236}">
                  <a16:creationId xmlns:a16="http://schemas.microsoft.com/office/drawing/2014/main" id="{EB2E9973-AEC7-EEBA-1439-449A742A60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4" y="2964"/>
              <a:ext cx="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5" name="Line 21">
              <a:extLst>
                <a:ext uri="{FF2B5EF4-FFF2-40B4-BE49-F238E27FC236}">
                  <a16:creationId xmlns:a16="http://schemas.microsoft.com/office/drawing/2014/main" id="{9AFBF8C8-2B8A-55D8-45AA-A51B6C833D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0" y="2964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6" name="Line 22">
              <a:extLst>
                <a:ext uri="{FF2B5EF4-FFF2-40B4-BE49-F238E27FC236}">
                  <a16:creationId xmlns:a16="http://schemas.microsoft.com/office/drawing/2014/main" id="{72F90958-C6BB-744E-297D-79C3EC0BDC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36" y="2796"/>
              <a:ext cx="0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7" name="Line 23">
              <a:extLst>
                <a:ext uri="{FF2B5EF4-FFF2-40B4-BE49-F238E27FC236}">
                  <a16:creationId xmlns:a16="http://schemas.microsoft.com/office/drawing/2014/main" id="{056DA1CC-5668-CAA2-1EB7-289F1AA246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16" y="2784"/>
              <a:ext cx="44" cy="1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8" name="Line 24">
              <a:extLst>
                <a:ext uri="{FF2B5EF4-FFF2-40B4-BE49-F238E27FC236}">
                  <a16:creationId xmlns:a16="http://schemas.microsoft.com/office/drawing/2014/main" id="{63F85926-9844-C2D0-B3E3-9065402ACB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88" y="2896"/>
              <a:ext cx="64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69" name="Line 25">
              <a:extLst>
                <a:ext uri="{FF2B5EF4-FFF2-40B4-BE49-F238E27FC236}">
                  <a16:creationId xmlns:a16="http://schemas.microsoft.com/office/drawing/2014/main" id="{10F60218-6F67-CE8D-6D02-AE7E4ED4D6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0" y="3844"/>
              <a:ext cx="20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170" name="Line 26">
              <a:extLst>
                <a:ext uri="{FF2B5EF4-FFF2-40B4-BE49-F238E27FC236}">
                  <a16:creationId xmlns:a16="http://schemas.microsoft.com/office/drawing/2014/main" id="{62D5DF9D-7B14-3668-62C9-05BB60E11C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00" y="4072"/>
              <a:ext cx="4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F8864F5-51D1-503C-3FB9-A1BCA724DC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3C263FE-CC55-7BFB-C06A-AB616816CF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C663F3-FEB2-E849-96E0-14EEA78A7E00}" type="slidenum">
              <a:rPr lang="en-GB" altLang="en-US"/>
              <a:pPr/>
              <a:t>4</a:t>
            </a:fld>
            <a:r>
              <a:rPr lang="en-GB" altLang="en-US" sz="900"/>
              <a:t>/25</a:t>
            </a:r>
          </a:p>
        </p:txBody>
      </p:sp>
      <p:sp>
        <p:nvSpPr>
          <p:cNvPr id="407554" name="Rectangle 2">
            <a:extLst>
              <a:ext uri="{FF2B5EF4-FFF2-40B4-BE49-F238E27FC236}">
                <a16:creationId xmlns:a16="http://schemas.microsoft.com/office/drawing/2014/main" id="{DA745040-2F92-9821-C209-74AF655950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Curve-skeleton issues</a:t>
            </a:r>
            <a:br>
              <a:rPr lang="en-GB" altLang="en-US"/>
            </a:br>
            <a:r>
              <a:rPr lang="en-GB" altLang="en-US" sz="2400"/>
              <a:t>[Cornea et al. 2005]</a:t>
            </a:r>
          </a:p>
        </p:txBody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39E80B3E-C0CC-8663-B19E-714A669738A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4441825" cy="4545012"/>
          </a:xfrm>
        </p:spPr>
        <p:txBody>
          <a:bodyPr/>
          <a:lstStyle/>
          <a:p>
            <a:pPr lvl="1"/>
            <a:r>
              <a:rPr lang="en-GB" altLang="en-US"/>
              <a:t>Homotopic</a:t>
            </a:r>
          </a:p>
          <a:p>
            <a:pPr lvl="1"/>
            <a:r>
              <a:rPr lang="en-GB" altLang="en-US"/>
              <a:t>Rigid invariant</a:t>
            </a:r>
          </a:p>
          <a:p>
            <a:pPr lvl="1"/>
            <a:r>
              <a:rPr lang="en-GB" altLang="en-US"/>
              <a:t>Thin</a:t>
            </a:r>
          </a:p>
          <a:p>
            <a:pPr lvl="1"/>
            <a:r>
              <a:rPr lang="en-GB" altLang="en-US"/>
              <a:t>Centered</a:t>
            </a:r>
          </a:p>
        </p:txBody>
      </p:sp>
      <p:sp>
        <p:nvSpPr>
          <p:cNvPr id="407559" name="Rectangle 7">
            <a:extLst>
              <a:ext uri="{FF2B5EF4-FFF2-40B4-BE49-F238E27FC236}">
                <a16:creationId xmlns:a16="http://schemas.microsoft.com/office/drawing/2014/main" id="{F73E5A65-66FF-2F96-8ED1-CF3390B0BB6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1052513"/>
            <a:ext cx="4441825" cy="4545012"/>
          </a:xfrm>
        </p:spPr>
        <p:txBody>
          <a:bodyPr/>
          <a:lstStyle/>
          <a:p>
            <a:pPr lvl="1"/>
            <a:r>
              <a:rPr lang="en-GB" altLang="en-US"/>
              <a:t>Robust</a:t>
            </a:r>
          </a:p>
          <a:p>
            <a:pPr lvl="1"/>
            <a:r>
              <a:rPr lang="en-GB" altLang="en-US"/>
              <a:t>Reliable</a:t>
            </a:r>
          </a:p>
          <a:p>
            <a:pPr lvl="1"/>
            <a:r>
              <a:rPr lang="en-GB" altLang="en-US"/>
              <a:t>Efficient</a:t>
            </a:r>
          </a:p>
          <a:p>
            <a:pPr lvl="1"/>
            <a:r>
              <a:rPr lang="en-GB" altLang="en-US"/>
              <a:t>Hierarchic</a:t>
            </a:r>
          </a:p>
        </p:txBody>
      </p:sp>
      <p:pic>
        <p:nvPicPr>
          <p:cNvPr id="407561" name="Picture 9">
            <a:extLst>
              <a:ext uri="{FF2B5EF4-FFF2-40B4-BE49-F238E27FC236}">
                <a16:creationId xmlns:a16="http://schemas.microsoft.com/office/drawing/2014/main" id="{04B28D83-A3D0-0A23-C460-ABFDCD741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92288"/>
            <a:ext cx="91440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161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407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407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407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407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407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407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407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5" grpId="0" uiExpand="1" build="p"/>
      <p:bldP spid="407555" grpId="1" uiExpand="1" build="p"/>
      <p:bldP spid="407559" grpId="0" uiExpand="1" build="p"/>
      <p:bldP spid="407559" grpId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55712AC-8CAE-EC91-F704-C3ED882A13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9AF7ED9-BAF8-21C1-C6D7-EE06FEDCDE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5F52E8-FB52-8043-B37F-6531F45CC85F}" type="slidenum">
              <a:rPr lang="en-GB" altLang="en-US"/>
              <a:pPr/>
              <a:t>5</a:t>
            </a:fld>
            <a:r>
              <a:rPr lang="en-GB" altLang="en-US" sz="900"/>
              <a:t>/25</a:t>
            </a:r>
          </a:p>
        </p:txBody>
      </p:sp>
      <p:sp>
        <p:nvSpPr>
          <p:cNvPr id="365570" name="Rectangle 2">
            <a:extLst>
              <a:ext uri="{FF2B5EF4-FFF2-40B4-BE49-F238E27FC236}">
                <a16:creationId xmlns:a16="http://schemas.microsoft.com/office/drawing/2014/main" id="{AF258495-56C7-D1FB-D497-FD3879F8E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Related works</a:t>
            </a:r>
          </a:p>
        </p:txBody>
      </p:sp>
      <p:sp>
        <p:nvSpPr>
          <p:cNvPr id="365571" name="Rectangle 3">
            <a:extLst>
              <a:ext uri="{FF2B5EF4-FFF2-40B4-BE49-F238E27FC236}">
                <a16:creationId xmlns:a16="http://schemas.microsoft.com/office/drawing/2014/main" id="{3E0720D4-8017-AE3F-96EA-40072B2EDAB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2997200"/>
            <a:ext cx="4356100" cy="3168650"/>
          </a:xfrm>
          <a:noFill/>
          <a:ln/>
        </p:spPr>
        <p:txBody>
          <a:bodyPr anchor="ctr"/>
          <a:lstStyle/>
          <a:p>
            <a:pPr marL="0" indent="0">
              <a:lnSpc>
                <a:spcPct val="90000"/>
              </a:lnSpc>
            </a:pPr>
            <a:r>
              <a:rPr lang="en-GB" altLang="en-US" sz="2800"/>
              <a:t>Thinning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Borgefors et al. 1999, Gagvani and Silver 1999</a:t>
            </a:r>
          </a:p>
          <a:p>
            <a:pPr lvl="1">
              <a:lnSpc>
                <a:spcPct val="90000"/>
              </a:lnSpc>
            </a:pPr>
            <a:endParaRPr lang="en-GB" altLang="en-US" sz="2000"/>
          </a:p>
          <a:p>
            <a:pPr marL="0" indent="0">
              <a:lnSpc>
                <a:spcPct val="90000"/>
              </a:lnSpc>
            </a:pPr>
            <a:r>
              <a:rPr lang="en-GB" altLang="en-US" sz="2800"/>
              <a:t>Medial axis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Attali and Montanvert 1997, Amenta et al. 2001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Wu et al. 2003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Dey and Sun 2006</a:t>
            </a:r>
            <a:endParaRPr lang="en-GB" altLang="en-US" sz="2400"/>
          </a:p>
        </p:txBody>
      </p:sp>
      <p:sp>
        <p:nvSpPr>
          <p:cNvPr id="365580" name="Rectangle 12">
            <a:extLst>
              <a:ext uri="{FF2B5EF4-FFF2-40B4-BE49-F238E27FC236}">
                <a16:creationId xmlns:a16="http://schemas.microsoft.com/office/drawing/2014/main" id="{DB58C2DF-4723-1DCC-89B3-473EA56FB01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2997200"/>
            <a:ext cx="4356100" cy="3168650"/>
          </a:xfrm>
          <a:noFill/>
          <a:ln/>
        </p:spPr>
        <p:txBody>
          <a:bodyPr anchor="ctr"/>
          <a:lstStyle/>
          <a:p>
            <a:pPr marL="0" indent="0">
              <a:lnSpc>
                <a:spcPct val="90000"/>
              </a:lnSpc>
            </a:pPr>
            <a:r>
              <a:rPr lang="en-GB" altLang="en-US" sz="2800"/>
              <a:t>Implicit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Schirmacher et al. 1998, Palagyi and Kuba 1999, Bitter et al. 2001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Zhou and Toga 1999, Hassouna and Farag 2005, Cornea et al. 2005</a:t>
            </a:r>
          </a:p>
          <a:p>
            <a:pPr lvl="1">
              <a:lnSpc>
                <a:spcPct val="90000"/>
              </a:lnSpc>
            </a:pPr>
            <a:r>
              <a:rPr lang="en-GB" altLang="en-US" sz="2000"/>
              <a:t>Golland and Grimson 2000</a:t>
            </a:r>
            <a:endParaRPr lang="en-GB" altLang="en-US" sz="2400"/>
          </a:p>
        </p:txBody>
      </p:sp>
      <p:pic>
        <p:nvPicPr>
          <p:cNvPr id="365574" name="Picture 6">
            <a:extLst>
              <a:ext uri="{FF2B5EF4-FFF2-40B4-BE49-F238E27FC236}">
                <a16:creationId xmlns:a16="http://schemas.microsoft.com/office/drawing/2014/main" id="{2D18FE33-DDAF-ECCE-3CA1-51AF3E8D9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975" y="1262063"/>
            <a:ext cx="93249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5579" name="Picture 11">
            <a:extLst>
              <a:ext uri="{FF2B5EF4-FFF2-40B4-BE49-F238E27FC236}">
                <a16:creationId xmlns:a16="http://schemas.microsoft.com/office/drawing/2014/main" id="{B4E4268B-9859-1371-05FC-6DCF37FA2EF3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0050" y="1058863"/>
            <a:ext cx="7496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1003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uiExpand="1" build="p"/>
      <p:bldP spid="36558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9C6BB86-BDDB-6BF6-9617-B8F9775FD6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7789869-3C06-9C71-5B08-E510A47234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CE2E9A-0D10-1143-96A9-78EEC092007E}" type="slidenum">
              <a:rPr lang="en-GB" altLang="en-US"/>
              <a:pPr/>
              <a:t>6</a:t>
            </a:fld>
            <a:r>
              <a:rPr lang="en-GB" altLang="en-US" sz="900"/>
              <a:t>/25</a:t>
            </a:r>
          </a:p>
        </p:txBody>
      </p:sp>
      <p:sp>
        <p:nvSpPr>
          <p:cNvPr id="306178" name="Rectangle 2">
            <a:extLst>
              <a:ext uri="{FF2B5EF4-FFF2-40B4-BE49-F238E27FC236}">
                <a16:creationId xmlns:a16="http://schemas.microsoft.com/office/drawing/2014/main" id="{243BC8E3-C0E0-640C-23E8-2F3D28D4E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Shape and interpretations</a:t>
            </a:r>
          </a:p>
        </p:txBody>
      </p:sp>
      <p:sp>
        <p:nvSpPr>
          <p:cNvPr id="306179" name="Rectangle 3">
            <a:extLst>
              <a:ext uri="{FF2B5EF4-FFF2-40B4-BE49-F238E27FC236}">
                <a16:creationId xmlns:a16="http://schemas.microsoft.com/office/drawing/2014/main" id="{02763F78-3F25-28D1-7ADD-82C02B8261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2363" y="1782763"/>
            <a:ext cx="4103687" cy="3562350"/>
          </a:xfrm>
        </p:spPr>
        <p:txBody>
          <a:bodyPr/>
          <a:lstStyle/>
          <a:p>
            <a:r>
              <a:rPr lang="en-GB" altLang="en-US" sz="2800"/>
              <a:t>Interpretation levels</a:t>
            </a:r>
          </a:p>
          <a:p>
            <a:pPr lvl="1"/>
            <a:r>
              <a:rPr lang="en-GB" altLang="en-US" sz="2400"/>
              <a:t>independent lines</a:t>
            </a:r>
          </a:p>
          <a:p>
            <a:pPr lvl="1"/>
            <a:r>
              <a:rPr lang="en-GB" altLang="en-US" sz="2400"/>
              <a:t>characters</a:t>
            </a:r>
          </a:p>
          <a:p>
            <a:pPr lvl="1"/>
            <a:r>
              <a:rPr lang="en-GB" altLang="en-US" sz="2400"/>
              <a:t>whole scene</a:t>
            </a:r>
          </a:p>
          <a:p>
            <a:endParaRPr lang="en-GB" altLang="en-US" sz="2800"/>
          </a:p>
          <a:p>
            <a:r>
              <a:rPr lang="en-GB" altLang="en-US" sz="2800">
                <a:solidFill>
                  <a:schemeClr val="hlink"/>
                </a:solidFill>
              </a:rPr>
              <a:t>Interdependent</a:t>
            </a:r>
          </a:p>
          <a:p>
            <a:r>
              <a:rPr lang="en-GB" altLang="en-US" sz="2800">
                <a:solidFill>
                  <a:srgbClr val="0000FF"/>
                </a:solidFill>
              </a:rPr>
              <a:t>Robustness</a:t>
            </a:r>
          </a:p>
        </p:txBody>
      </p:sp>
      <p:pic>
        <p:nvPicPr>
          <p:cNvPr id="306187" name="Picture 11">
            <a:extLst>
              <a:ext uri="{FF2B5EF4-FFF2-40B4-BE49-F238E27FC236}">
                <a16:creationId xmlns:a16="http://schemas.microsoft.com/office/drawing/2014/main" id="{AA8935A7-4B33-98A3-D204-745FA062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4608513" cy="4608512"/>
          </a:xfrm>
          <a:prstGeom prst="rect">
            <a:avLst/>
          </a:prstGeom>
          <a:noFill/>
          <a:ln w="57150" cmpd="thinThick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6188" name="Text Box 12">
            <a:extLst>
              <a:ext uri="{FF2B5EF4-FFF2-40B4-BE49-F238E27FC236}">
                <a16:creationId xmlns:a16="http://schemas.microsoft.com/office/drawing/2014/main" id="{8BE11546-8355-6512-C9E0-B1D584AC1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6021388"/>
            <a:ext cx="2913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en-US" sz="1800">
                <a:latin typeface="Bookman Old Style" panose="02050604050505020204" pitchFamily="18" charset="0"/>
              </a:rPr>
              <a:t>Pablo Picasso</a:t>
            </a:r>
            <a:br>
              <a:rPr lang="fr-FR" altLang="en-US" sz="1800">
                <a:latin typeface="Bookman Old Style" panose="02050604050505020204" pitchFamily="18" charset="0"/>
              </a:rPr>
            </a:br>
            <a:r>
              <a:rPr lang="fr-FR" altLang="en-US" sz="1800">
                <a:latin typeface="Bookman Old Style" panose="02050604050505020204" pitchFamily="18" charset="0"/>
              </a:rPr>
              <a:t>Le peintre et son modèle</a:t>
            </a:r>
            <a:endParaRPr lang="pt-BR" altLang="en-US" sz="1800">
              <a:latin typeface="Bookman Old Style" panose="02050604050505020204" pitchFamily="18" charset="0"/>
            </a:endParaRPr>
          </a:p>
        </p:txBody>
      </p:sp>
      <p:pic>
        <p:nvPicPr>
          <p:cNvPr id="306190" name="Picture 14">
            <a:hlinkClick r:id="" action="ppaction://media"/>
            <a:extLst>
              <a:ext uri="{FF2B5EF4-FFF2-40B4-BE49-F238E27FC236}">
                <a16:creationId xmlns:a16="http://schemas.microsoft.com/office/drawing/2014/main" id="{E54564BD-68AD-3935-CBC9-AB71D55146D6}"/>
              </a:ext>
            </a:extLst>
          </p:cNvPr>
          <p:cNvPicPr>
            <a:picLocks noRot="1"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48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6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6190"/>
                </p:tgtEl>
              </p:cMediaNode>
            </p:audio>
          </p:childTnLst>
        </p:cTn>
      </p:par>
    </p:tnLst>
    <p:bldLst>
      <p:bldP spid="30617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F0D6B50-91B3-51F4-1EF4-67D6DB025E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16E361A-8C55-207F-AFBD-32B1E1E7AE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30BAFA-3A7F-D848-A489-143602B49998}" type="slidenum">
              <a:rPr lang="en-GB" altLang="en-US"/>
              <a:pPr/>
              <a:t>7</a:t>
            </a:fld>
            <a:r>
              <a:rPr lang="en-GB" altLang="en-US" sz="900"/>
              <a:t>/25</a:t>
            </a:r>
          </a:p>
        </p:txBody>
      </p:sp>
      <p:sp>
        <p:nvSpPr>
          <p:cNvPr id="462850" name="Rectangle 2">
            <a:extLst>
              <a:ext uri="{FF2B5EF4-FFF2-40B4-BE49-F238E27FC236}">
                <a16:creationId xmlns:a16="http://schemas.microsoft.com/office/drawing/2014/main" id="{FA8BDE88-1973-BE28-0C49-A57174D79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Shapes?</a:t>
            </a:r>
          </a:p>
        </p:txBody>
      </p:sp>
      <p:sp>
        <p:nvSpPr>
          <p:cNvPr id="462851" name="Rectangle 3">
            <a:extLst>
              <a:ext uri="{FF2B5EF4-FFF2-40B4-BE49-F238E27FC236}">
                <a16:creationId xmlns:a16="http://schemas.microsoft.com/office/drawing/2014/main" id="{E75530BD-ECE6-2718-1D2B-25AFC8AB0B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4925" y="1412875"/>
            <a:ext cx="3673475" cy="4545013"/>
          </a:xfrm>
        </p:spPr>
        <p:txBody>
          <a:bodyPr/>
          <a:lstStyle/>
          <a:p>
            <a:pPr marL="0" indent="0"/>
            <a:r>
              <a:rPr lang="en-US" altLang="en-US" sz="2800"/>
              <a:t>Point set</a:t>
            </a:r>
          </a:p>
          <a:p>
            <a:pPr marL="0" indent="0"/>
            <a:r>
              <a:rPr lang="en-US" altLang="en-US" sz="2800"/>
              <a:t>Explicit/mesh</a:t>
            </a:r>
          </a:p>
          <a:p>
            <a:pPr marL="0" indent="0"/>
            <a:r>
              <a:rPr lang="en-US" altLang="en-US" sz="2800"/>
              <a:t>Implicit/volumetric</a:t>
            </a:r>
          </a:p>
        </p:txBody>
      </p:sp>
      <p:pic>
        <p:nvPicPr>
          <p:cNvPr id="462852" name="Picture 4">
            <a:extLst>
              <a:ext uri="{FF2B5EF4-FFF2-40B4-BE49-F238E27FC236}">
                <a16:creationId xmlns:a16="http://schemas.microsoft.com/office/drawing/2014/main" id="{F9012AA7-46D9-CC82-B82E-499C911496E4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5875" y="115888"/>
            <a:ext cx="4294188" cy="5832475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5328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FAC1D33-5F7D-AF08-169D-3D2E0A0B61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139F55C-AA2F-E9C0-BD82-DD2BA50EF5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6CA4E-26BC-E447-93A0-4C7A0234D1E1}" type="slidenum">
              <a:rPr lang="en-GB" altLang="en-US"/>
              <a:pPr/>
              <a:t>8</a:t>
            </a:fld>
            <a:r>
              <a:rPr lang="en-GB" altLang="en-US" sz="900"/>
              <a:t>/25</a:t>
            </a:r>
          </a:p>
        </p:txBody>
      </p:sp>
      <p:sp>
        <p:nvSpPr>
          <p:cNvPr id="366594" name="Rectangle 2">
            <a:extLst>
              <a:ext uri="{FF2B5EF4-FFF2-40B4-BE49-F238E27FC236}">
                <a16:creationId xmlns:a16="http://schemas.microsoft.com/office/drawing/2014/main" id="{7342FA6A-C77F-9059-BD16-6417A1D56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Menu</a:t>
            </a:r>
          </a:p>
        </p:txBody>
      </p:sp>
      <p:sp>
        <p:nvSpPr>
          <p:cNvPr id="366595" name="Rectangle 3">
            <a:extLst>
              <a:ext uri="{FF2B5EF4-FFF2-40B4-BE49-F238E27FC236}">
                <a16:creationId xmlns:a16="http://schemas.microsoft.com/office/drawing/2014/main" id="{53B94F08-535F-5B7F-0347-2179CEABE4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925" y="1341438"/>
            <a:ext cx="8785225" cy="4471987"/>
          </a:xfrm>
        </p:spPr>
        <p:txBody>
          <a:bodyPr/>
          <a:lstStyle/>
          <a:p>
            <a:pPr algn="l"/>
            <a:r>
              <a:rPr lang="en-GB" altLang="en-US" sz="2800"/>
              <a:t>Deformable</a:t>
            </a:r>
            <a:br>
              <a:rPr lang="en-GB" altLang="en-US" sz="2800"/>
            </a:br>
            <a:r>
              <a:rPr lang="en-GB" altLang="en-US" sz="2800"/>
              <a:t>model</a:t>
            </a:r>
          </a:p>
          <a:p>
            <a:pPr lvl="1"/>
            <a:r>
              <a:rPr lang="en-GB" altLang="en-US" sz="2400"/>
              <a:t>shape</a:t>
            </a:r>
            <a:br>
              <a:rPr lang="en-GB" altLang="en-US" sz="2400"/>
            </a:br>
            <a:r>
              <a:rPr lang="en-GB" altLang="en-US" sz="2400"/>
              <a:t>interpretation</a:t>
            </a:r>
          </a:p>
          <a:p>
            <a:pPr algn="l"/>
            <a:r>
              <a:rPr lang="en-GB" altLang="en-US" sz="2800"/>
              <a:t>Front tracking</a:t>
            </a:r>
          </a:p>
          <a:p>
            <a:pPr lvl="1"/>
            <a:r>
              <a:rPr lang="en-GB" altLang="en-US" sz="2400"/>
              <a:t>skeleton</a:t>
            </a:r>
            <a:br>
              <a:rPr lang="en-GB" altLang="en-US" sz="2400"/>
            </a:br>
            <a:r>
              <a:rPr lang="en-GB" altLang="en-US" sz="2400"/>
              <a:t>topology</a:t>
            </a:r>
          </a:p>
          <a:p>
            <a:pPr algn="l"/>
            <a:r>
              <a:rPr lang="en-GB" altLang="en-US" sz="2800"/>
              <a:t>Filtering</a:t>
            </a:r>
          </a:p>
          <a:p>
            <a:pPr lvl="1"/>
            <a:r>
              <a:rPr lang="en-GB" altLang="en-US" sz="2400"/>
              <a:t>skeleton</a:t>
            </a:r>
            <a:br>
              <a:rPr lang="en-GB" altLang="en-US" sz="2400"/>
            </a:br>
            <a:r>
              <a:rPr lang="en-GB" altLang="en-US" sz="2400"/>
              <a:t>geometry</a:t>
            </a:r>
          </a:p>
        </p:txBody>
      </p:sp>
      <p:pic>
        <p:nvPicPr>
          <p:cNvPr id="366598" name="sk8.wmv">
            <a:hlinkClick r:id="" action="ppaction://media"/>
            <a:extLst>
              <a:ext uri="{FF2B5EF4-FFF2-40B4-BE49-F238E27FC236}">
                <a16:creationId xmlns:a16="http://schemas.microsoft.com/office/drawing/2014/main" id="{5690F467-3C3C-3EF4-AAD1-A502F44F72F2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909638"/>
            <a:ext cx="6135687" cy="49085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473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0" fill="hold"/>
                                        <p:tgtEl>
                                          <p:spTgt spid="3665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659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65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65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659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D01E644-A762-6317-7437-9B8ADEC53F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/>
              <a:t>T. Lewiner / EG 07 talk / 7 sep 07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5E3EDE7-3256-0FBB-AB55-7AEDBAF74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B7831F-8290-3C4E-A97B-7005D6C2E3B4}" type="slidenum">
              <a:rPr lang="en-GB" altLang="en-US"/>
              <a:pPr/>
              <a:t>9</a:t>
            </a:fld>
            <a:r>
              <a:rPr lang="en-GB" altLang="en-US" sz="900"/>
              <a:t>/25</a:t>
            </a:r>
          </a:p>
        </p:txBody>
      </p:sp>
      <p:sp>
        <p:nvSpPr>
          <p:cNvPr id="460802" name="Rectangle 2">
            <a:extLst>
              <a:ext uri="{FF2B5EF4-FFF2-40B4-BE49-F238E27FC236}">
                <a16:creationId xmlns:a16="http://schemas.microsoft.com/office/drawing/2014/main" id="{764D8B7E-35F2-A0EB-A951-C464670B8C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Recipe</a:t>
            </a:r>
          </a:p>
        </p:txBody>
      </p:sp>
      <p:sp>
        <p:nvSpPr>
          <p:cNvPr id="460803" name="Rectangle 3">
            <a:extLst>
              <a:ext uri="{FF2B5EF4-FFF2-40B4-BE49-F238E27FC236}">
                <a16:creationId xmlns:a16="http://schemas.microsoft.com/office/drawing/2014/main" id="{244AC7CE-8953-9AF1-D01D-E82705173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altLang="en-US"/>
              <a:t>Front tracking</a:t>
            </a:r>
          </a:p>
          <a:p>
            <a:pPr lvl="1"/>
            <a:r>
              <a:rPr lang="en-GB" altLang="en-US"/>
              <a:t>skeleton</a:t>
            </a:r>
            <a:br>
              <a:rPr lang="en-GB" altLang="en-US"/>
            </a:br>
            <a:r>
              <a:rPr lang="en-GB" altLang="en-US"/>
              <a:t>topology</a:t>
            </a:r>
          </a:p>
          <a:p>
            <a:pPr algn="l"/>
            <a:r>
              <a:rPr lang="en-GB" altLang="en-US"/>
              <a:t>Filtering</a:t>
            </a:r>
          </a:p>
          <a:p>
            <a:pPr lvl="1"/>
            <a:r>
              <a:rPr lang="en-GB" altLang="en-US"/>
              <a:t>skeleton</a:t>
            </a:r>
            <a:br>
              <a:rPr lang="en-GB" altLang="en-US"/>
            </a:br>
            <a:r>
              <a:rPr lang="en-GB" altLang="en-US"/>
              <a:t>geometry</a:t>
            </a:r>
          </a:p>
        </p:txBody>
      </p:sp>
      <p:pic>
        <p:nvPicPr>
          <p:cNvPr id="460804" name="Picture 4">
            <a:extLst>
              <a:ext uri="{FF2B5EF4-FFF2-40B4-BE49-F238E27FC236}">
                <a16:creationId xmlns:a16="http://schemas.microsoft.com/office/drawing/2014/main" id="{6233677A-9968-7AE8-82ED-56142BE32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2813" y="476250"/>
            <a:ext cx="1963737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05" name="Picture 5">
            <a:extLst>
              <a:ext uri="{FF2B5EF4-FFF2-40B4-BE49-F238E27FC236}">
                <a16:creationId xmlns:a16="http://schemas.microsoft.com/office/drawing/2014/main" id="{692612AE-A289-26AF-55EF-7EABCB5F7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3300" y="503238"/>
            <a:ext cx="1957388" cy="463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0806" name="Line 6">
            <a:extLst>
              <a:ext uri="{FF2B5EF4-FFF2-40B4-BE49-F238E27FC236}">
                <a16:creationId xmlns:a16="http://schemas.microsoft.com/office/drawing/2014/main" id="{9EF9AD6D-1A40-B845-48C4-97C2F1AC5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2349500"/>
            <a:ext cx="649287" cy="72231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07" name="Text Box 7">
            <a:extLst>
              <a:ext uri="{FF2B5EF4-FFF2-40B4-BE49-F238E27FC236}">
                <a16:creationId xmlns:a16="http://schemas.microsoft.com/office/drawing/2014/main" id="{7D7B1F80-458A-119C-BE2E-3E310F018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908050"/>
            <a:ext cx="31448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BB7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0000FF"/>
                </a:solidFill>
                <a:latin typeface="Bookman Old Style" panose="02050604050505020204" pitchFamily="18" charset="0"/>
              </a:rPr>
              <a:t>Combinatorial: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rgbClr val="0000FF"/>
                </a:solidFill>
                <a:latin typeface="Bookman Old Style" panose="02050604050505020204" pitchFamily="18" charset="0"/>
              </a:rPr>
              <a:t> fast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rgbClr val="0000FF"/>
                </a:solidFill>
                <a:latin typeface="Bookman Old Style" panose="02050604050505020204" pitchFamily="18" charset="0"/>
              </a:rPr>
              <a:t>robust</a:t>
            </a:r>
            <a:endParaRPr lang="fr-FR" altLang="en-US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60808" name="Line 8">
            <a:extLst>
              <a:ext uri="{FF2B5EF4-FFF2-40B4-BE49-F238E27FC236}">
                <a16:creationId xmlns:a16="http://schemas.microsoft.com/office/drawing/2014/main" id="{318EA52C-6322-5DC0-B2F1-204ECD1B627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5513" y="5084763"/>
            <a:ext cx="647700" cy="3603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09" name="Text Box 9">
            <a:extLst>
              <a:ext uri="{FF2B5EF4-FFF2-40B4-BE49-F238E27FC236}">
                <a16:creationId xmlns:a16="http://schemas.microsoft.com/office/drawing/2014/main" id="{A27B80C7-710F-F6E1-631B-74109B79C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5588" y="5235575"/>
            <a:ext cx="3425825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0000FF"/>
                </a:solidFill>
                <a:latin typeface="Bookman Old Style" panose="02050604050505020204" pitchFamily="18" charset="0"/>
              </a:rPr>
              <a:t>Curve geometry: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rgbClr val="0000FF"/>
                </a:solidFill>
                <a:latin typeface="Bookman Old Style" panose="02050604050505020204" pitchFamily="18" charset="0"/>
              </a:rPr>
              <a:t> simple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rgbClr val="0000FF"/>
                </a:solidFill>
                <a:latin typeface="Bookman Old Style" panose="02050604050505020204" pitchFamily="18" charset="0"/>
              </a:rPr>
              <a:t>efficient</a:t>
            </a:r>
            <a:endParaRPr lang="fr-FR" altLang="en-US">
              <a:solidFill>
                <a:srgbClr val="00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60810" name="Text Box 10">
            <a:extLst>
              <a:ext uri="{FF2B5EF4-FFF2-40B4-BE49-F238E27FC236}">
                <a16:creationId xmlns:a16="http://schemas.microsoft.com/office/drawing/2014/main" id="{C3B15589-61E5-6C44-5553-221FB989E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915988"/>
            <a:ext cx="5467350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chemeClr val="tx2"/>
                </a:solidFill>
                <a:latin typeface="Bookman Old Style" panose="02050604050505020204" pitchFamily="18" charset="0"/>
              </a:rPr>
              <a:t>3D geometry computation: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chemeClr val="tx2"/>
                </a:solidFill>
                <a:latin typeface="Bookman Old Style" panose="02050604050505020204" pitchFamily="18" charset="0"/>
              </a:rPr>
              <a:t> slow</a:t>
            </a:r>
          </a:p>
          <a:p>
            <a:pPr>
              <a:buClr>
                <a:srgbClr val="FFBB73"/>
              </a:buClr>
              <a:buSzPct val="70000"/>
              <a:buFont typeface="Wingdings" pitchFamily="2" charset="2"/>
              <a:buChar char=""/>
            </a:pPr>
            <a:r>
              <a:rPr lang="en-GB" altLang="en-US" sz="2800" i="1">
                <a:solidFill>
                  <a:schemeClr val="tx2"/>
                </a:solidFill>
                <a:latin typeface="Bookman Old Style" panose="02050604050505020204" pitchFamily="18" charset="0"/>
              </a:rPr>
              <a:t> prone to error</a:t>
            </a:r>
            <a:endParaRPr lang="fr-FR" altLang="en-US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60811" name="Line 11">
            <a:extLst>
              <a:ext uri="{FF2B5EF4-FFF2-40B4-BE49-F238E27FC236}">
                <a16:creationId xmlns:a16="http://schemas.microsoft.com/office/drawing/2014/main" id="{04C33377-B5AE-5AFD-BBFF-1AC768BA74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" y="657225"/>
            <a:ext cx="2449513" cy="23749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12" name="Line 12">
            <a:extLst>
              <a:ext uri="{FF2B5EF4-FFF2-40B4-BE49-F238E27FC236}">
                <a16:creationId xmlns:a16="http://schemas.microsoft.com/office/drawing/2014/main" id="{967795B2-9FD8-4545-9F6D-744FA7A06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657225"/>
            <a:ext cx="2449513" cy="23749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advTm="645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6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6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60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60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60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03" grpId="0" uiExpand="1" build="p"/>
      <p:bldP spid="460807" grpId="0"/>
      <p:bldP spid="460809" grpId="0"/>
      <p:bldP spid="460810" grpId="1"/>
      <p:bldP spid="460810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2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|0.4|0.2|0.2|0.2|0.2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"/>
</p:tagLst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Proposta">
  <a:themeElements>
    <a:clrScheme name="1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1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1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Proposta">
  <a:themeElements>
    <a:clrScheme name="2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2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2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Matmidia</Template>
  <TotalTime>942</TotalTime>
  <Words>1376</Words>
  <Application>Microsoft Macintosh PowerPoint</Application>
  <PresentationFormat>On-screen Show (4:3)</PresentationFormat>
  <Paragraphs>272</Paragraphs>
  <Slides>34</Slides>
  <Notes>32</Notes>
  <HiddenSlides>0</HiddenSlides>
  <MMClips>12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Bookman Old Style</vt:lpstr>
      <vt:lpstr>Wingdings</vt:lpstr>
      <vt:lpstr>Times New Roman</vt:lpstr>
      <vt:lpstr>Matmidia</vt:lpstr>
      <vt:lpstr>1_Proposta</vt:lpstr>
      <vt:lpstr>2_Proposta</vt:lpstr>
      <vt:lpstr>MathType 5.0 Equation</vt:lpstr>
      <vt:lpstr>On-the-fly curve-skeleton computation for 3d shapes</vt:lpstr>
      <vt:lpstr>Curve-skeleton</vt:lpstr>
      <vt:lpstr>Motivation</vt:lpstr>
      <vt:lpstr>Curve-skeleton issues [Cornea et al. 2005]</vt:lpstr>
      <vt:lpstr>Related works</vt:lpstr>
      <vt:lpstr>Shape and interpretations</vt:lpstr>
      <vt:lpstr>Shapes?</vt:lpstr>
      <vt:lpstr>Menu</vt:lpstr>
      <vt:lpstr>Recipe</vt:lpstr>
      <vt:lpstr>Deformable model</vt:lpstr>
      <vt:lpstr>Hybrid implicit/explicit</vt:lpstr>
      <vt:lpstr>Fronts and competition</vt:lpstr>
      <vt:lpstr>Curve-skeleton computation</vt:lpstr>
      <vt:lpstr>Front tracking</vt:lpstr>
      <vt:lpstr>Direct correspondences</vt:lpstr>
      <vt:lpstr>Skeleton homotopy</vt:lpstr>
      <vt:lpstr>Skeleton geometry</vt:lpstr>
      <vt:lpstr>Filtering &amp; smoothing</vt:lpstr>
      <vt:lpstr>Multi-resolution</vt:lpstr>
      <vt:lpstr>Comparisons</vt:lpstr>
      <vt:lpstr>Reliability</vt:lpstr>
      <vt:lpstr>Robustness</vt:lpstr>
      <vt:lpstr>Evaluation</vt:lpstr>
      <vt:lpstr>Future works</vt:lpstr>
      <vt:lpstr>PowerPoint Presentation</vt:lpstr>
      <vt:lpstr>PowerPoint Presentation</vt:lpstr>
      <vt:lpstr>Pseudo-code</vt:lpstr>
      <vt:lpstr>Filtration parameters</vt:lpstr>
      <vt:lpstr>Topology control</vt:lpstr>
      <vt:lpstr>Front evolution</vt:lpstr>
      <vt:lpstr>Fronts competition</vt:lpstr>
      <vt:lpstr>Distance field</vt:lpstr>
      <vt:lpstr>Adaptive mesh</vt:lpstr>
      <vt:lpstr>Final projection</vt:lpstr>
    </vt:vector>
  </TitlesOfParts>
  <Company>MatMidia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Paper</dc:title>
  <dc:creator>Antigona</dc:creator>
  <cp:lastModifiedBy>Thomas LEWINER</cp:lastModifiedBy>
  <cp:revision>47</cp:revision>
  <dcterms:created xsi:type="dcterms:W3CDTF">2007-03-13T19:12:06Z</dcterms:created>
  <dcterms:modified xsi:type="dcterms:W3CDTF">2026-07-30T21:22:07Z</dcterms:modified>
</cp:coreProperties>
</file>