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0" r:id="rId4"/>
    <p:sldId id="261" r:id="rId5"/>
    <p:sldId id="262" r:id="rId6"/>
    <p:sldId id="264" r:id="rId7"/>
    <p:sldId id="277" r:id="rId8"/>
    <p:sldId id="266" r:id="rId9"/>
    <p:sldId id="267" r:id="rId10"/>
    <p:sldId id="268" r:id="rId11"/>
    <p:sldId id="278" r:id="rId12"/>
    <p:sldId id="269" r:id="rId13"/>
    <p:sldId id="270" r:id="rId14"/>
    <p:sldId id="271" r:id="rId15"/>
    <p:sldId id="272" r:id="rId16"/>
    <p:sldId id="273" r:id="rId17"/>
    <p:sldId id="275" r:id="rId18"/>
    <p:sldId id="274" r:id="rId19"/>
    <p:sldId id="280" r:id="rId20"/>
    <p:sldId id="263" r:id="rId21"/>
    <p:sldId id="279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58" autoAdjust="0"/>
  </p:normalViewPr>
  <p:slideViewPr>
    <p:cSldViewPr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297EB38-630F-4675-0459-E6CEC38004F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F679F16-5965-2460-304B-8695B3AA316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2120EE6C-EC32-B54A-653D-9CA320693DA0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FC0FFA26-B2DE-CD8E-7B0D-195889172D8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8E062337-3B60-1464-8132-0151A2C172E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861920FF-CE2A-0AAB-688D-6C4DF675BC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9E0B307-5916-DA40-B46B-12475AD568A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rgbClr val="DDF0F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5856AC1-FCFE-1997-BFCB-3698026A6C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Clique para editar o estilo do título mestre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6EB2773-FE77-252E-D376-A3005FFB9E6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68863"/>
            <a:ext cx="6400800" cy="769937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pPr lvl="0"/>
            <a:r>
              <a:rPr lang="en-US" altLang="en-US" noProof="0"/>
              <a:t>Clique para editar o estilo do subtítulo mestre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9050815C-AD23-4C1A-51C3-81AC948BF4E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35F1F983-77EC-E0C2-B941-2A01AF71E6D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08FD761B-206E-5D0D-3BDE-3BACEDDF777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DAFC5E2-B91F-3449-BE4B-E70C5A6FC7DB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199" name="Picture 7">
            <a:extLst>
              <a:ext uri="{FF2B5EF4-FFF2-40B4-BE49-F238E27FC236}">
                <a16:creationId xmlns:a16="http://schemas.microsoft.com/office/drawing/2014/main" id="{DD9B6C15-41A7-8015-D4A8-E9454B61E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3744913" cy="143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0" name="Text Box 8">
            <a:extLst>
              <a:ext uri="{FF2B5EF4-FFF2-40B4-BE49-F238E27FC236}">
                <a16:creationId xmlns:a16="http://schemas.microsoft.com/office/drawing/2014/main" id="{3781A0C7-0F20-0195-34FD-33B17ADE6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9900"/>
            <a:ext cx="41814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en-US" sz="1400"/>
              <a:t>12</a:t>
            </a:r>
            <a:r>
              <a:rPr lang="de-DE" altLang="en-US" sz="1400" baseline="30000"/>
              <a:t>th</a:t>
            </a:r>
            <a:r>
              <a:rPr lang="de-DE" altLang="en-US" sz="1400"/>
              <a:t> International Fall Workshop</a:t>
            </a:r>
          </a:p>
          <a:p>
            <a:r>
              <a:rPr lang="de-DE" altLang="en-US" sz="1400" b="1">
                <a:solidFill>
                  <a:srgbClr val="5A7D82"/>
                </a:solidFill>
              </a:rPr>
              <a:t>VISION, MODELING, AND VISUALIZATION 2007</a:t>
            </a:r>
          </a:p>
          <a:p>
            <a:r>
              <a:rPr lang="de-DE" altLang="en-US" sz="1400"/>
              <a:t>November 7-9, 2007</a:t>
            </a:r>
          </a:p>
          <a:p>
            <a:r>
              <a:rPr lang="de-DE" altLang="en-US" sz="1400"/>
              <a:t>Saarbrücken, Germany</a:t>
            </a:r>
            <a:endParaRPr lang="en-US" altLang="en-US" sz="1400"/>
          </a:p>
        </p:txBody>
      </p:sp>
      <p:sp>
        <p:nvSpPr>
          <p:cNvPr id="8205" name="Rectangle 13">
            <a:extLst>
              <a:ext uri="{FF2B5EF4-FFF2-40B4-BE49-F238E27FC236}">
                <a16:creationId xmlns:a16="http://schemas.microsoft.com/office/drawing/2014/main" id="{0BA4FCC5-7288-B6D2-92AB-BC0F33D51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3933825"/>
            <a:ext cx="64008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t-B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2113B-95CD-1984-B4A6-23B4E5680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33F4A0-69A7-1BEF-E9B6-26550E356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5BE43-40C5-98FA-EAA6-6868F4685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BE774-EA82-F27D-C086-17E0BA672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F61CB-B96A-50A7-F413-775C017CC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2A4CE-AD1E-7C43-AF54-5AEB2E9A75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9434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9385D5-40FD-F316-6CE5-B2DF4EC070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74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54851-8102-1109-FE62-4C9D16BB4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74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297F7-A870-40A6-A5CA-0374C4409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57B73-86DC-6712-05B2-4F6A14644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E5F39-8957-9ECE-5197-86C7145BA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11565-2511-654F-A00C-A5F4487671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14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B5434-44A1-0B5E-6CA5-A27263AEA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A42E4-A2BC-FD8A-F237-F95C9D92F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EDD29-40CE-1241-3AB8-33FBA6CDF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3E89A-11DA-76FB-A3B4-664D4887E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543A1-900C-E2FE-3CCA-5F5DE034F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1A7C63-BB26-6B4D-95B6-F9E3F73701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107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9533D-A95D-672F-59FA-E390612ED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65F1A-3C24-7D1C-489C-BFE71D7A4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26C0E-F356-CF69-07AC-BFF82B99E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7A527-A4E2-A355-DFD7-28624A152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1567F-CE05-6932-B785-63F56D68D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9442C-AF20-1A46-82E4-247B7EA319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654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61BB1-137A-409E-08FA-0FBD39141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DA487-2DE2-D13C-F4A8-BE7B2DD121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2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DE5C40-3CA2-E842-54EC-4C49A328F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21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9FA8B-4E2C-814E-6396-BA01F31DF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4FC9A6-40EB-D147-B669-9CD6D9B28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F75F49-EEC1-9E6E-F7FB-5EFE9C2D9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9A7227-78C4-5C4B-B408-11C9028188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4460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FB048-F07B-4F30-0B12-B63FFD5F8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2ED25-D529-CE67-ECE0-07C7B4F18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ACE421-0013-9CF4-02AA-38A837B8B0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7DFB5D-EAD0-91A8-E270-259D0F190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A4987A-B8CA-D192-1A8F-C3048F1CC4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D1E032-D5D7-6E4D-3728-250790B2B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687273-AA43-36FE-3D0E-CE78F792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3D6AEB-FE03-E859-0775-CF3A2683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E0D92-3C34-5D42-B8C0-52D11C32FE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799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1684-E65E-267B-8A1A-130809B10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400D0-9047-844C-B007-4227C27A4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4F700-DDAC-A1F4-BDA2-0B32AF3C8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A8085-1023-4DC3-E8B6-171068903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AEC7B-70F7-2143-911A-0765AAC598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289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05FA6F-C6E3-0308-4438-7A1F7F9C6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DF7C92-7CF5-0609-162B-CB2503D35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FF91A-A26B-A2A1-E59C-562BAE155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E44AD-9448-334E-9586-1304A9E291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834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09552-FBD6-FDC8-2451-7077DDE1F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0F351-167F-2A68-4AE4-0F480C41D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015416-0533-E847-85FE-4D362B6A0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B99D1-1A4F-987A-BF91-B35B17D4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08C754-0C2E-1545-E47C-F19AB9DA2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92731E-63E6-CF2B-01F8-D57277965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95959F-8C42-8940-80A2-5DC6B509B6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619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F38E0-BC4A-4EBC-5FEA-322DC1310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F9BEB2-A97F-DD75-F44C-9746E92082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C2553F-ED49-383E-1312-1076DEA52B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59F189-9C14-0ED7-FD1C-C09CB6811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B53E9-E1DA-875D-E852-DBEEFCCC7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C19F7-969C-263C-66A0-28587756B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281D16-2BBE-DA49-A6D8-AFA0283355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573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F0F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4FD2A3E-6FFE-8684-2FBD-97AC9ECB64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D008184-E937-3408-3700-853583D16D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2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Clique para editar os estilos do texto mestre</a:t>
            </a:r>
          </a:p>
          <a:p>
            <a:pPr lvl="1"/>
            <a:r>
              <a:rPr lang="en-US" altLang="en-US"/>
              <a:t>Segundo nível</a:t>
            </a:r>
          </a:p>
          <a:p>
            <a:pPr lvl="2"/>
            <a:r>
              <a:rPr lang="en-US" altLang="en-US"/>
              <a:t>Terceiro nível</a:t>
            </a:r>
          </a:p>
          <a:p>
            <a:pPr lvl="3"/>
            <a:r>
              <a:rPr lang="en-US" altLang="en-US"/>
              <a:t>Quarto nível</a:t>
            </a:r>
          </a:p>
          <a:p>
            <a:pPr lvl="4"/>
            <a:r>
              <a:rPr lang="en-US" altLang="en-US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862F90C-D2DD-3C46-15D7-A9C4B553029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84438" y="6453188"/>
            <a:ext cx="40052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E75344C-053B-F26D-38C9-C0DD446750E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84438" y="6092825"/>
            <a:ext cx="62071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4189650-C5D5-8E7B-E84B-68CC54CE3FD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A0350B6-4F31-4249-8C9C-6B2CDE32561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id="{AF6A1911-C8EA-C91A-A791-68607EFEC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6021388"/>
            <a:ext cx="1944688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home\Thales\ppt\vmvppt.wmv" TargetMode="External"/><Relationship Id="rId1" Type="http://schemas.microsoft.com/office/2007/relationships/media" Target="file:///C:\home\Thales\ppt\vmvppt.wmv" TargetMode="Externa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B7B1F00-98C1-B989-649D-AE9942E41BA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843088"/>
            <a:ext cx="7772400" cy="1470025"/>
          </a:xfrm>
        </p:spPr>
        <p:txBody>
          <a:bodyPr/>
          <a:lstStyle/>
          <a:p>
            <a:r>
              <a:rPr lang="pt-BR" altLang="en-US"/>
              <a:t>An iterative framework for registration with reconstruction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76E990AD-6180-A3B5-7534-97B66CF02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3284538"/>
            <a:ext cx="6400800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en-US" sz="1800"/>
              <a:t>Thales Vieira – PUC-Rio / UFAL / IMPA</a:t>
            </a:r>
          </a:p>
          <a:p>
            <a:r>
              <a:rPr lang="pt-BR" altLang="en-US" sz="1800"/>
              <a:t>Adelailson Peixoto – UFAL</a:t>
            </a:r>
          </a:p>
          <a:p>
            <a:r>
              <a:rPr lang="pt-BR" altLang="en-US" sz="1800"/>
              <a:t>Luiz Velho – IMPA</a:t>
            </a:r>
          </a:p>
          <a:p>
            <a:r>
              <a:rPr lang="pt-BR" altLang="en-US" sz="1800"/>
              <a:t>Thomas Lewiner – PUC-Rio</a:t>
            </a:r>
          </a:p>
        </p:txBody>
      </p:sp>
      <p:pic>
        <p:nvPicPr>
          <p:cNvPr id="2055" name="Picture 7">
            <a:extLst>
              <a:ext uri="{FF2B5EF4-FFF2-40B4-BE49-F238E27FC236}">
                <a16:creationId xmlns:a16="http://schemas.microsoft.com/office/drawing/2014/main" id="{6087349F-670C-F07A-B29C-AC0C05821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4652963"/>
            <a:ext cx="7200900" cy="217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591EDE5-61C5-C2A6-9AF9-F2318584A0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Reconstruction</a:t>
            </a:r>
            <a:endParaRPr lang="pt-BR" altLang="en-US" sz="360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D92A11C-5F03-0DB9-3CBF-DE901F6CDA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altLang="en-US" sz="2400"/>
              <a:t>Continuous surface representation from a set of isolated points in space.</a:t>
            </a:r>
          </a:p>
          <a:p>
            <a:r>
              <a:rPr lang="pt-BR" altLang="en-US" sz="2400"/>
              <a:t>Sample implementation : MPU and Poisson</a:t>
            </a:r>
          </a:p>
        </p:txBody>
      </p:sp>
      <p:pic>
        <p:nvPicPr>
          <p:cNvPr id="20485" name="Picture 5">
            <a:extLst>
              <a:ext uri="{FF2B5EF4-FFF2-40B4-BE49-F238E27FC236}">
                <a16:creationId xmlns:a16="http://schemas.microsoft.com/office/drawing/2014/main" id="{B3CFCDCF-298A-6A1C-E203-1020C70D1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063" y="2968625"/>
            <a:ext cx="2117725" cy="326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>
            <a:extLst>
              <a:ext uri="{FF2B5EF4-FFF2-40B4-BE49-F238E27FC236}">
                <a16:creationId xmlns:a16="http://schemas.microsoft.com/office/drawing/2014/main" id="{F8D1BC48-848C-7664-EDEE-BA032148D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2708275"/>
            <a:ext cx="5400675" cy="366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7" name="AutoShape 7">
            <a:extLst>
              <a:ext uri="{FF2B5EF4-FFF2-40B4-BE49-F238E27FC236}">
                <a16:creationId xmlns:a16="http://schemas.microsoft.com/office/drawing/2014/main" id="{7592A764-EB11-A656-6456-169FC4E5F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4221163"/>
            <a:ext cx="504825" cy="193675"/>
          </a:xfrm>
          <a:prstGeom prst="rightArrow">
            <a:avLst>
              <a:gd name="adj1" fmla="val 50000"/>
              <a:gd name="adj2" fmla="val 65164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0202F18-8371-120B-255F-16C4882C71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Registration with Reconstruction Framework</a:t>
            </a:r>
          </a:p>
        </p:txBody>
      </p:sp>
      <p:pic>
        <p:nvPicPr>
          <p:cNvPr id="34820" name="Picture 4">
            <a:extLst>
              <a:ext uri="{FF2B5EF4-FFF2-40B4-BE49-F238E27FC236}">
                <a16:creationId xmlns:a16="http://schemas.microsoft.com/office/drawing/2014/main" id="{7F12CF09-9EC4-C2AE-F871-3DD699BD6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0" y="1989138"/>
            <a:ext cx="3719513" cy="37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2" name="Text Box 6">
            <a:extLst>
              <a:ext uri="{FF2B5EF4-FFF2-40B4-BE49-F238E27FC236}">
                <a16:creationId xmlns:a16="http://schemas.microsoft.com/office/drawing/2014/main" id="{CB3E4CF1-46B4-60A7-ABDB-B0BB211C9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563813"/>
            <a:ext cx="1673225" cy="48577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400"/>
              <a:t>positioning</a:t>
            </a:r>
          </a:p>
        </p:txBody>
      </p:sp>
      <p:sp>
        <p:nvSpPr>
          <p:cNvPr id="34823" name="Text Box 7">
            <a:extLst>
              <a:ext uri="{FF2B5EF4-FFF2-40B4-BE49-F238E27FC236}">
                <a16:creationId xmlns:a16="http://schemas.microsoft.com/office/drawing/2014/main" id="{D53CBE18-F995-B77F-7457-93B15D741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200" y="3679825"/>
            <a:ext cx="1536700" cy="48577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400"/>
              <a:t>alignment</a:t>
            </a:r>
          </a:p>
        </p:txBody>
      </p:sp>
      <p:sp>
        <p:nvSpPr>
          <p:cNvPr id="34824" name="Text Box 8">
            <a:extLst>
              <a:ext uri="{FF2B5EF4-FFF2-40B4-BE49-F238E27FC236}">
                <a16:creationId xmlns:a16="http://schemas.microsoft.com/office/drawing/2014/main" id="{F913B24C-92F6-94B7-2578-60D433174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795838"/>
            <a:ext cx="2128837" cy="48577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en-US" sz="2400"/>
              <a:t>reconstruction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88745FA-B798-DDFB-0BB9-B558A744D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Basic Framework</a:t>
            </a:r>
          </a:p>
        </p:txBody>
      </p:sp>
      <p:pic>
        <p:nvPicPr>
          <p:cNvPr id="21511" name="Picture 7">
            <a:extLst>
              <a:ext uri="{FF2B5EF4-FFF2-40B4-BE49-F238E27FC236}">
                <a16:creationId xmlns:a16="http://schemas.microsoft.com/office/drawing/2014/main" id="{4AC3805D-0D32-9A81-F046-7DF79BB7C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5238" y="2924175"/>
            <a:ext cx="1044575" cy="161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id="{01E656E6-E20B-D89E-CA87-45F85704F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950" y="2852738"/>
            <a:ext cx="1136650" cy="17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>
            <a:extLst>
              <a:ext uri="{FF2B5EF4-FFF2-40B4-BE49-F238E27FC236}">
                <a16:creationId xmlns:a16="http://schemas.microsoft.com/office/drawing/2014/main" id="{D1225D70-47B1-1628-AE21-1ED7AC338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9350" y="2860675"/>
            <a:ext cx="1114425" cy="171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>
            <a:extLst>
              <a:ext uri="{FF2B5EF4-FFF2-40B4-BE49-F238E27FC236}">
                <a16:creationId xmlns:a16="http://schemas.microsoft.com/office/drawing/2014/main" id="{609D86EF-7C69-C1EE-3524-EB52FC4EC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7063" y="2852738"/>
            <a:ext cx="1044575" cy="161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6" name="AutoShape 12">
            <a:extLst>
              <a:ext uri="{FF2B5EF4-FFF2-40B4-BE49-F238E27FC236}">
                <a16:creationId xmlns:a16="http://schemas.microsoft.com/office/drawing/2014/main" id="{1DC1C083-59E0-1C1A-BF8F-4F887BDDB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3" y="3538538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AutoShape 13">
            <a:extLst>
              <a:ext uri="{FF2B5EF4-FFF2-40B4-BE49-F238E27FC236}">
                <a16:creationId xmlns:a16="http://schemas.microsoft.com/office/drawing/2014/main" id="{23FA076D-E2C2-206F-BBAC-F84F3C458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3378200"/>
            <a:ext cx="504825" cy="193675"/>
          </a:xfrm>
          <a:prstGeom prst="rightArrow">
            <a:avLst>
              <a:gd name="adj1" fmla="val 50000"/>
              <a:gd name="adj2" fmla="val 65164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Rectangle 14">
            <a:extLst>
              <a:ext uri="{FF2B5EF4-FFF2-40B4-BE49-F238E27FC236}">
                <a16:creationId xmlns:a16="http://schemas.microsoft.com/office/drawing/2014/main" id="{300A96CD-558A-D2D4-5C74-10AFAE170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088" y="4652963"/>
            <a:ext cx="131445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Initial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pairwise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registration</a:t>
            </a:r>
          </a:p>
        </p:txBody>
      </p:sp>
      <p:sp>
        <p:nvSpPr>
          <p:cNvPr id="21519" name="Rectangle 15">
            <a:extLst>
              <a:ext uri="{FF2B5EF4-FFF2-40B4-BE49-F238E27FC236}">
                <a16:creationId xmlns:a16="http://schemas.microsoft.com/office/drawing/2014/main" id="{A76B3DAE-793D-03D4-BC42-FA1532AA1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663" y="4700588"/>
            <a:ext cx="16192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Intermediate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sp>
        <p:nvSpPr>
          <p:cNvPr id="21520" name="Rectangle 16">
            <a:extLst>
              <a:ext uri="{FF2B5EF4-FFF2-40B4-BE49-F238E27FC236}">
                <a16:creationId xmlns:a16="http://schemas.microsoft.com/office/drawing/2014/main" id="{EF66E612-5B65-7A3C-1DE9-C12B2F45B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2175" y="4652963"/>
            <a:ext cx="1741488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en-US"/>
              <a:t>Realignment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t-BR" altLang="en-US"/>
              <a:t>with reconstruction</a:t>
            </a:r>
          </a:p>
        </p:txBody>
      </p:sp>
      <p:sp>
        <p:nvSpPr>
          <p:cNvPr id="21521" name="Rectangle 17">
            <a:extLst>
              <a:ext uri="{FF2B5EF4-FFF2-40B4-BE49-F238E27FC236}">
                <a16:creationId xmlns:a16="http://schemas.microsoft.com/office/drawing/2014/main" id="{3F38FECC-F1A2-BC60-7315-F88B17DD1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52963"/>
            <a:ext cx="16192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Final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sp>
        <p:nvSpPr>
          <p:cNvPr id="21524" name="Rectangle 20">
            <a:extLst>
              <a:ext uri="{FF2B5EF4-FFF2-40B4-BE49-F238E27FC236}">
                <a16:creationId xmlns:a16="http://schemas.microsoft.com/office/drawing/2014/main" id="{42FFEBB2-9207-67AE-0965-6BDE40B75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2420938"/>
            <a:ext cx="3529012" cy="36004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6" name="AutoShape 22">
            <a:extLst>
              <a:ext uri="{FF2B5EF4-FFF2-40B4-BE49-F238E27FC236}">
                <a16:creationId xmlns:a16="http://schemas.microsoft.com/office/drawing/2014/main" id="{449F8780-8595-5A25-2AEC-DF65870A70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311526" y="2312987"/>
            <a:ext cx="647700" cy="142875"/>
          </a:xfrm>
          <a:prstGeom prst="rightArrow">
            <a:avLst>
              <a:gd name="adj1" fmla="val 50000"/>
              <a:gd name="adj2" fmla="val 113333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7" name="Rectangle 23">
            <a:extLst>
              <a:ext uri="{FF2B5EF4-FFF2-40B4-BE49-F238E27FC236}">
                <a16:creationId xmlns:a16="http://schemas.microsoft.com/office/drawing/2014/main" id="{1971146F-A761-2713-B6B8-82DC9D96F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2047875"/>
            <a:ext cx="2016125" cy="841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8" name="Rectangle 24">
            <a:extLst>
              <a:ext uri="{FF2B5EF4-FFF2-40B4-BE49-F238E27FC236}">
                <a16:creationId xmlns:a16="http://schemas.microsoft.com/office/drawing/2014/main" id="{6D272A84-8FA0-E8AA-7103-100B9D21A27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258594" y="2382044"/>
            <a:ext cx="714375" cy="714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30" name="AutoShape 26">
            <a:extLst>
              <a:ext uri="{FF2B5EF4-FFF2-40B4-BE49-F238E27FC236}">
                <a16:creationId xmlns:a16="http://schemas.microsoft.com/office/drawing/2014/main" id="{44264C90-9FA1-B713-111E-9A6EA7609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3573463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31" name="Rectangle 27">
            <a:extLst>
              <a:ext uri="{FF2B5EF4-FFF2-40B4-BE49-F238E27FC236}">
                <a16:creationId xmlns:a16="http://schemas.microsoft.com/office/drawing/2014/main" id="{273567A7-2301-2049-8CBB-566B747C4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5963" y="5721350"/>
            <a:ext cx="1866900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t-BR" altLang="en-US" sz="16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Basic Framework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72" name="Picture 44">
            <a:extLst>
              <a:ext uri="{FF2B5EF4-FFF2-40B4-BE49-F238E27FC236}">
                <a16:creationId xmlns:a16="http://schemas.microsoft.com/office/drawing/2014/main" id="{693E9348-014E-52D0-BF72-CEEBB5A65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42" t="14915" r="20242"/>
          <a:stretch>
            <a:fillRect/>
          </a:stretch>
        </p:blipFill>
        <p:spPr bwMode="auto">
          <a:xfrm>
            <a:off x="7235825" y="2349500"/>
            <a:ext cx="2290763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Rectangle 2">
            <a:extLst>
              <a:ext uri="{FF2B5EF4-FFF2-40B4-BE49-F238E27FC236}">
                <a16:creationId xmlns:a16="http://schemas.microsoft.com/office/drawing/2014/main" id="{2A2B1B48-6D7D-27E3-022B-FFEB6B6E2D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Overlapping Maximization</a:t>
            </a:r>
          </a:p>
        </p:txBody>
      </p:sp>
      <p:pic>
        <p:nvPicPr>
          <p:cNvPr id="22553" name="Picture 25">
            <a:extLst>
              <a:ext uri="{FF2B5EF4-FFF2-40B4-BE49-F238E27FC236}">
                <a16:creationId xmlns:a16="http://schemas.microsoft.com/office/drawing/2014/main" id="{19FBB343-75D7-FD7F-03F4-4FC5F153F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2228850"/>
            <a:ext cx="3051175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4" name="Picture 26">
            <a:extLst>
              <a:ext uri="{FF2B5EF4-FFF2-40B4-BE49-F238E27FC236}">
                <a16:creationId xmlns:a16="http://schemas.microsoft.com/office/drawing/2014/main" id="{B8E5C5B1-A500-415C-7016-6CAA841A0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4173538"/>
            <a:ext cx="3168650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55" name="Rectangle 27">
            <a:extLst>
              <a:ext uri="{FF2B5EF4-FFF2-40B4-BE49-F238E27FC236}">
                <a16:creationId xmlns:a16="http://schemas.microsoft.com/office/drawing/2014/main" id="{07CB9A9F-59C9-6385-9A4E-E4C419B9F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405188"/>
            <a:ext cx="1728787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Scans</a:t>
            </a:r>
          </a:p>
        </p:txBody>
      </p:sp>
      <p:sp>
        <p:nvSpPr>
          <p:cNvPr id="22556" name="Rectangle 28">
            <a:extLst>
              <a:ext uri="{FF2B5EF4-FFF2-40B4-BE49-F238E27FC236}">
                <a16:creationId xmlns:a16="http://schemas.microsoft.com/office/drawing/2014/main" id="{5EAE0781-BED9-5874-D001-352477C2D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278438"/>
            <a:ext cx="31686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Scans</a:t>
            </a:r>
          </a:p>
        </p:txBody>
      </p:sp>
      <p:sp>
        <p:nvSpPr>
          <p:cNvPr id="22557" name="AutoShape 29">
            <a:extLst>
              <a:ext uri="{FF2B5EF4-FFF2-40B4-BE49-F238E27FC236}">
                <a16:creationId xmlns:a16="http://schemas.microsoft.com/office/drawing/2014/main" id="{42531645-A09C-F457-AB36-CA0E4CA10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2663825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2558" name="Picture 30">
            <a:extLst>
              <a:ext uri="{FF2B5EF4-FFF2-40B4-BE49-F238E27FC236}">
                <a16:creationId xmlns:a16="http://schemas.microsoft.com/office/drawing/2014/main" id="{35DB36B4-882F-4403-5923-C892AF1B1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42" t="4971" r="20242" b="4971"/>
          <a:stretch>
            <a:fillRect/>
          </a:stretch>
        </p:blipFill>
        <p:spPr bwMode="auto">
          <a:xfrm>
            <a:off x="3851275" y="2060575"/>
            <a:ext cx="1169988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9" name="Rectangle 31">
            <a:extLst>
              <a:ext uri="{FF2B5EF4-FFF2-40B4-BE49-F238E27FC236}">
                <a16:creationId xmlns:a16="http://schemas.microsoft.com/office/drawing/2014/main" id="{9BB008B4-D247-BB29-40B6-A47CDF927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3405188"/>
            <a:ext cx="1944688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sp>
        <p:nvSpPr>
          <p:cNvPr id="22560" name="AutoShape 32">
            <a:extLst>
              <a:ext uri="{FF2B5EF4-FFF2-40B4-BE49-F238E27FC236}">
                <a16:creationId xmlns:a16="http://schemas.microsoft.com/office/drawing/2014/main" id="{73C4F681-9E4D-470F-8F0F-3139B7932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4541838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1" name="Rectangle 33">
            <a:extLst>
              <a:ext uri="{FF2B5EF4-FFF2-40B4-BE49-F238E27FC236}">
                <a16:creationId xmlns:a16="http://schemas.microsoft.com/office/drawing/2014/main" id="{45363D23-0ECB-A536-5984-9049D82B8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5278438"/>
            <a:ext cx="1944688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pic>
        <p:nvPicPr>
          <p:cNvPr id="22562" name="Picture 34">
            <a:extLst>
              <a:ext uri="{FF2B5EF4-FFF2-40B4-BE49-F238E27FC236}">
                <a16:creationId xmlns:a16="http://schemas.microsoft.com/office/drawing/2014/main" id="{374C69DC-0879-9019-7E2F-82E0B1A52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42" t="9944" r="20242" b="9944"/>
          <a:stretch>
            <a:fillRect/>
          </a:stretch>
        </p:blipFill>
        <p:spPr bwMode="auto">
          <a:xfrm>
            <a:off x="4067175" y="4140200"/>
            <a:ext cx="1125538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63" name="Rectangle 35">
            <a:extLst>
              <a:ext uri="{FF2B5EF4-FFF2-40B4-BE49-F238E27FC236}">
                <a16:creationId xmlns:a16="http://schemas.microsoft.com/office/drawing/2014/main" id="{0F52ABBD-7000-51BB-C8DF-A42CD114B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060575"/>
            <a:ext cx="4968875" cy="18732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4" name="Rectangle 36">
            <a:extLst>
              <a:ext uri="{FF2B5EF4-FFF2-40B4-BE49-F238E27FC236}">
                <a16:creationId xmlns:a16="http://schemas.microsoft.com/office/drawing/2014/main" id="{1804A2D5-42DC-B05A-1507-F8B83BC5F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3670300"/>
            <a:ext cx="1438275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t-BR" altLang="en-US" sz="16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First session</a:t>
            </a:r>
          </a:p>
        </p:txBody>
      </p:sp>
      <p:sp>
        <p:nvSpPr>
          <p:cNvPr id="22565" name="Rectangle 37">
            <a:extLst>
              <a:ext uri="{FF2B5EF4-FFF2-40B4-BE49-F238E27FC236}">
                <a16:creationId xmlns:a16="http://schemas.microsoft.com/office/drawing/2014/main" id="{89CD3AB0-CB02-2468-2A2F-2C0D2ECF7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076700"/>
            <a:ext cx="4968875" cy="18002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6" name="Rectangle 38">
            <a:extLst>
              <a:ext uri="{FF2B5EF4-FFF2-40B4-BE49-F238E27FC236}">
                <a16:creationId xmlns:a16="http://schemas.microsoft.com/office/drawing/2014/main" id="{25F46E67-0431-77DA-7713-7B73E2BF3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2675" y="5614988"/>
            <a:ext cx="172878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t-BR" altLang="en-US" sz="16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Second session</a:t>
            </a:r>
          </a:p>
        </p:txBody>
      </p:sp>
      <p:sp>
        <p:nvSpPr>
          <p:cNvPr id="22567" name="AutoShape 39">
            <a:extLst>
              <a:ext uri="{FF2B5EF4-FFF2-40B4-BE49-F238E27FC236}">
                <a16:creationId xmlns:a16="http://schemas.microsoft.com/office/drawing/2014/main" id="{A67D8834-2531-68AF-A481-EA227A91436D}"/>
              </a:ext>
            </a:extLst>
          </p:cNvPr>
          <p:cNvSpPr>
            <a:spLocks noChangeArrowheads="1"/>
          </p:cNvSpPr>
          <p:nvPr/>
        </p:nvSpPr>
        <p:spPr bwMode="auto">
          <a:xfrm rot="2396183">
            <a:off x="5343525" y="2997200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8" name="AutoShape 40">
            <a:extLst>
              <a:ext uri="{FF2B5EF4-FFF2-40B4-BE49-F238E27FC236}">
                <a16:creationId xmlns:a16="http://schemas.microsoft.com/office/drawing/2014/main" id="{7D19163E-8CA1-A8A1-9B1C-6871D33F5E96}"/>
              </a:ext>
            </a:extLst>
          </p:cNvPr>
          <p:cNvSpPr>
            <a:spLocks noChangeArrowheads="1"/>
          </p:cNvSpPr>
          <p:nvPr/>
        </p:nvSpPr>
        <p:spPr bwMode="auto">
          <a:xfrm rot="-2028506">
            <a:off x="5364163" y="4764088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2569" name="Picture 41">
            <a:extLst>
              <a:ext uri="{FF2B5EF4-FFF2-40B4-BE49-F238E27FC236}">
                <a16:creationId xmlns:a16="http://schemas.microsoft.com/office/drawing/2014/main" id="{BA3371C9-BB18-1F0E-B571-6DBC1A33C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340" t="9944" r="28340"/>
          <a:stretch>
            <a:fillRect/>
          </a:stretch>
        </p:blipFill>
        <p:spPr bwMode="auto">
          <a:xfrm>
            <a:off x="5795963" y="2193925"/>
            <a:ext cx="1655762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70" name="Rectangle 42">
            <a:extLst>
              <a:ext uri="{FF2B5EF4-FFF2-40B4-BE49-F238E27FC236}">
                <a16:creationId xmlns:a16="http://schemas.microsoft.com/office/drawing/2014/main" id="{452BF774-A3E5-0245-E149-6A336363D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5300663"/>
            <a:ext cx="194468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Bigger overlap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alignment</a:t>
            </a:r>
          </a:p>
        </p:txBody>
      </p:sp>
      <p:sp>
        <p:nvSpPr>
          <p:cNvPr id="22571" name="AutoShape 43">
            <a:extLst>
              <a:ext uri="{FF2B5EF4-FFF2-40B4-BE49-F238E27FC236}">
                <a16:creationId xmlns:a16="http://schemas.microsoft.com/office/drawing/2014/main" id="{0D3D8EB0-C261-6D43-0AC8-E62347D72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3716338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3" name="Rectangle 45">
            <a:extLst>
              <a:ext uri="{FF2B5EF4-FFF2-40B4-BE49-F238E27FC236}">
                <a16:creationId xmlns:a16="http://schemas.microsoft.com/office/drawing/2014/main" id="{057D776F-631E-F558-FBDB-47F0F3B42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1725" y="5300663"/>
            <a:ext cx="16192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Final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>
            <a:extLst>
              <a:ext uri="{FF2B5EF4-FFF2-40B4-BE49-F238E27FC236}">
                <a16:creationId xmlns:a16="http://schemas.microsoft.com/office/drawing/2014/main" id="{E408C217-15C4-719E-EC19-C7BE0095AF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Dynamic Registration</a:t>
            </a:r>
          </a:p>
        </p:txBody>
      </p:sp>
      <p:pic>
        <p:nvPicPr>
          <p:cNvPr id="23577" name="Picture 25">
            <a:extLst>
              <a:ext uri="{FF2B5EF4-FFF2-40B4-BE49-F238E27FC236}">
                <a16:creationId xmlns:a16="http://schemas.microsoft.com/office/drawing/2014/main" id="{C17D6FA8-9273-82BE-032E-69F5D9C03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48" t="4048" r="4048" b="4048"/>
          <a:stretch>
            <a:fillRect/>
          </a:stretch>
        </p:blipFill>
        <p:spPr bwMode="auto">
          <a:xfrm>
            <a:off x="2771775" y="3133725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8" name="Picture 26">
            <a:extLst>
              <a:ext uri="{FF2B5EF4-FFF2-40B4-BE49-F238E27FC236}">
                <a16:creationId xmlns:a16="http://schemas.microsoft.com/office/drawing/2014/main" id="{E78CCD09-094F-FC08-1E4F-9A94C40B2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48" t="4048" r="4048" b="4048"/>
          <a:stretch>
            <a:fillRect/>
          </a:stretch>
        </p:blipFill>
        <p:spPr bwMode="auto">
          <a:xfrm>
            <a:off x="684213" y="3062288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9" name="Rectangle 27">
            <a:extLst>
              <a:ext uri="{FF2B5EF4-FFF2-40B4-BE49-F238E27FC236}">
                <a16:creationId xmlns:a16="http://schemas.microsoft.com/office/drawing/2014/main" id="{A36BE55A-598E-93D9-E127-9E3137D02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625" y="4573588"/>
            <a:ext cx="131445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Initial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pairwise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registration</a:t>
            </a:r>
          </a:p>
        </p:txBody>
      </p:sp>
      <p:sp>
        <p:nvSpPr>
          <p:cNvPr id="23580" name="AutoShape 28">
            <a:extLst>
              <a:ext uri="{FF2B5EF4-FFF2-40B4-BE49-F238E27FC236}">
                <a16:creationId xmlns:a16="http://schemas.microsoft.com/office/drawing/2014/main" id="{D36A4895-7312-D29E-FF82-7A84A755F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6788" y="3781425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1" name="Rectangle 29">
            <a:extLst>
              <a:ext uri="{FF2B5EF4-FFF2-40B4-BE49-F238E27FC236}">
                <a16:creationId xmlns:a16="http://schemas.microsoft.com/office/drawing/2014/main" id="{CF54F4D0-866B-D6F0-7466-A78BCE3A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4779963"/>
            <a:ext cx="16192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Intermediate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sp>
        <p:nvSpPr>
          <p:cNvPr id="23582" name="AutoShape 30">
            <a:extLst>
              <a:ext uri="{FF2B5EF4-FFF2-40B4-BE49-F238E27FC236}">
                <a16:creationId xmlns:a16="http://schemas.microsoft.com/office/drawing/2014/main" id="{6709B6F9-2ECA-17F1-BEDD-6AA0F4708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3781425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84" name="Rectangle 32">
            <a:extLst>
              <a:ext uri="{FF2B5EF4-FFF2-40B4-BE49-F238E27FC236}">
                <a16:creationId xmlns:a16="http://schemas.microsoft.com/office/drawing/2014/main" id="{AB922462-8B72-F4E7-B0E9-83CC36DED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5" y="4673600"/>
            <a:ext cx="16446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t-BR" altLang="en-US"/>
              <a:t>New scan</a:t>
            </a:r>
          </a:p>
          <a:p>
            <a:pPr algn="ctr"/>
            <a:r>
              <a:rPr lang="pt-BR" altLang="en-US"/>
              <a:t>alignment with</a:t>
            </a:r>
          </a:p>
          <a:p>
            <a:pPr algn="ctr"/>
            <a:r>
              <a:rPr lang="pt-BR" altLang="en-US"/>
              <a:t>reconstruction</a:t>
            </a:r>
          </a:p>
        </p:txBody>
      </p:sp>
      <p:pic>
        <p:nvPicPr>
          <p:cNvPr id="23585" name="Picture 33">
            <a:extLst>
              <a:ext uri="{FF2B5EF4-FFF2-40B4-BE49-F238E27FC236}">
                <a16:creationId xmlns:a16="http://schemas.microsoft.com/office/drawing/2014/main" id="{020DD7DD-E506-8B51-D471-D20248C1D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46" t="4048" r="12146" b="4048"/>
          <a:stretch>
            <a:fillRect/>
          </a:stretch>
        </p:blipFill>
        <p:spPr bwMode="auto">
          <a:xfrm>
            <a:off x="4787900" y="2911475"/>
            <a:ext cx="172402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86" name="AutoShape 34">
            <a:extLst>
              <a:ext uri="{FF2B5EF4-FFF2-40B4-BE49-F238E27FC236}">
                <a16:creationId xmlns:a16="http://schemas.microsoft.com/office/drawing/2014/main" id="{4E152E99-7D46-1DD6-11CF-C68D641E6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3860800"/>
            <a:ext cx="576262" cy="171450"/>
          </a:xfrm>
          <a:prstGeom prst="rightArrow">
            <a:avLst>
              <a:gd name="adj1" fmla="val 50000"/>
              <a:gd name="adj2" fmla="val 84028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3588" name="Picture 36">
            <a:extLst>
              <a:ext uri="{FF2B5EF4-FFF2-40B4-BE49-F238E27FC236}">
                <a16:creationId xmlns:a16="http://schemas.microsoft.com/office/drawing/2014/main" id="{D5EA60B0-3D89-4938-A0DF-42EE6811B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42" t="8098" r="16194" b="8098"/>
          <a:stretch>
            <a:fillRect/>
          </a:stretch>
        </p:blipFill>
        <p:spPr bwMode="auto">
          <a:xfrm>
            <a:off x="6877050" y="2636838"/>
            <a:ext cx="191293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89" name="Rectangle 37">
            <a:extLst>
              <a:ext uri="{FF2B5EF4-FFF2-40B4-BE49-F238E27FC236}">
                <a16:creationId xmlns:a16="http://schemas.microsoft.com/office/drawing/2014/main" id="{5094CA2C-4276-5906-62CC-DBAA0701E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925" y="4862513"/>
            <a:ext cx="1619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t-BR" altLang="en-US"/>
              <a:t>Final</a:t>
            </a:r>
          </a:p>
          <a:p>
            <a:pPr algn="ctr"/>
            <a:r>
              <a:rPr lang="pt-BR" altLang="en-US"/>
              <a:t>reconstruction</a:t>
            </a:r>
          </a:p>
        </p:txBody>
      </p:sp>
      <p:sp>
        <p:nvSpPr>
          <p:cNvPr id="23590" name="AutoShape 38">
            <a:extLst>
              <a:ext uri="{FF2B5EF4-FFF2-40B4-BE49-F238E27FC236}">
                <a16:creationId xmlns:a16="http://schemas.microsoft.com/office/drawing/2014/main" id="{2E1BDA5E-AC0C-DC88-DE93-7C4354008FD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167063" y="2751137"/>
            <a:ext cx="647700" cy="142875"/>
          </a:xfrm>
          <a:prstGeom prst="rightArrow">
            <a:avLst>
              <a:gd name="adj1" fmla="val 50000"/>
              <a:gd name="adj2" fmla="val 113333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1" name="Rectangle 39">
            <a:extLst>
              <a:ext uri="{FF2B5EF4-FFF2-40B4-BE49-F238E27FC236}">
                <a16:creationId xmlns:a16="http://schemas.microsoft.com/office/drawing/2014/main" id="{6E2D28E9-8866-287F-9317-C9C09469F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0913" y="2486025"/>
            <a:ext cx="2303462" cy="841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2" name="Rectangle 40">
            <a:extLst>
              <a:ext uri="{FF2B5EF4-FFF2-40B4-BE49-F238E27FC236}">
                <a16:creationId xmlns:a16="http://schemas.microsoft.com/office/drawing/2014/main" id="{76325510-4D19-4044-3671-EF913C3C274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401469" y="2820194"/>
            <a:ext cx="714375" cy="714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3" name="Rectangle 41">
            <a:extLst>
              <a:ext uri="{FF2B5EF4-FFF2-40B4-BE49-F238E27FC236}">
                <a16:creationId xmlns:a16="http://schemas.microsoft.com/office/drawing/2014/main" id="{17DDE122-860F-74D8-42A9-A26599153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2852738"/>
            <a:ext cx="3816350" cy="31686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94" name="Rectangle 42">
            <a:extLst>
              <a:ext uri="{FF2B5EF4-FFF2-40B4-BE49-F238E27FC236}">
                <a16:creationId xmlns:a16="http://schemas.microsoft.com/office/drawing/2014/main" id="{F5287D4B-5DEF-8292-78BC-44F6B5B36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0" y="5734050"/>
            <a:ext cx="2273300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t-BR" altLang="en-US" sz="16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Dynamic Registration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A98AB1C1-CB35-7EDC-E193-9DD7D937CE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Divergence correction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E032969E-74B7-349A-E891-21A64C605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500438"/>
            <a:ext cx="223202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Initial alignment</a:t>
            </a:r>
          </a:p>
        </p:txBody>
      </p:sp>
      <p:pic>
        <p:nvPicPr>
          <p:cNvPr id="24596" name="Picture 20">
            <a:extLst>
              <a:ext uri="{FF2B5EF4-FFF2-40B4-BE49-F238E27FC236}">
                <a16:creationId xmlns:a16="http://schemas.microsoft.com/office/drawing/2014/main" id="{2B439989-F05B-BFD2-BC15-A28F1C7A9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2133600"/>
            <a:ext cx="1470025" cy="128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7" name="Picture 21">
            <a:extLst>
              <a:ext uri="{FF2B5EF4-FFF2-40B4-BE49-F238E27FC236}">
                <a16:creationId xmlns:a16="http://schemas.microsoft.com/office/drawing/2014/main" id="{2BF692B0-8927-61F8-57B2-6A45A76C5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4" t="9944" r="12146"/>
          <a:stretch>
            <a:fillRect/>
          </a:stretch>
        </p:blipFill>
        <p:spPr bwMode="auto">
          <a:xfrm>
            <a:off x="792163" y="3933825"/>
            <a:ext cx="147637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8" name="Rectangle 22">
            <a:extLst>
              <a:ext uri="{FF2B5EF4-FFF2-40B4-BE49-F238E27FC236}">
                <a16:creationId xmlns:a16="http://schemas.microsoft.com/office/drawing/2014/main" id="{1F1BB24B-5763-7BBC-4697-11F31D770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5373688"/>
            <a:ext cx="2216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Initial reconstruction</a:t>
            </a:r>
          </a:p>
        </p:txBody>
      </p:sp>
      <p:sp>
        <p:nvSpPr>
          <p:cNvPr id="24600" name="AutoShape 24">
            <a:extLst>
              <a:ext uri="{FF2B5EF4-FFF2-40B4-BE49-F238E27FC236}">
                <a16:creationId xmlns:a16="http://schemas.microsoft.com/office/drawing/2014/main" id="{AD63A967-EB4D-F426-C27F-787B835FE7F0}"/>
              </a:ext>
            </a:extLst>
          </p:cNvPr>
          <p:cNvSpPr>
            <a:spLocks noChangeArrowheads="1"/>
          </p:cNvSpPr>
          <p:nvPr/>
        </p:nvSpPr>
        <p:spPr bwMode="auto">
          <a:xfrm rot="2396183">
            <a:off x="2555875" y="3284538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1" name="AutoShape 25">
            <a:extLst>
              <a:ext uri="{FF2B5EF4-FFF2-40B4-BE49-F238E27FC236}">
                <a16:creationId xmlns:a16="http://schemas.microsoft.com/office/drawing/2014/main" id="{11665AAE-5C63-84B6-68F5-C86945801698}"/>
              </a:ext>
            </a:extLst>
          </p:cNvPr>
          <p:cNvSpPr>
            <a:spLocks noChangeArrowheads="1"/>
          </p:cNvSpPr>
          <p:nvPr/>
        </p:nvSpPr>
        <p:spPr bwMode="auto">
          <a:xfrm rot="-2028506">
            <a:off x="2555875" y="4508500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2" name="Rectangle 26">
            <a:extLst>
              <a:ext uri="{FF2B5EF4-FFF2-40B4-BE49-F238E27FC236}">
                <a16:creationId xmlns:a16="http://schemas.microsoft.com/office/drawing/2014/main" id="{CE29EBAC-4B6E-B934-CE24-394B25E13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3357563"/>
            <a:ext cx="1223963" cy="863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3" name="Rectangle 27">
            <a:extLst>
              <a:ext uri="{FF2B5EF4-FFF2-40B4-BE49-F238E27FC236}">
                <a16:creationId xmlns:a16="http://schemas.microsoft.com/office/drawing/2014/main" id="{CF4B683D-4C7B-DEF7-99C2-AFD8148CD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838" y="3573463"/>
            <a:ext cx="13684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Error &gt; </a:t>
            </a:r>
            <a:r>
              <a:rPr lang="pt-BR" altLang="en-US" sz="2400">
                <a:sym typeface="Symbol" pitchFamily="2" charset="2"/>
              </a:rPr>
              <a:t></a:t>
            </a:r>
            <a:r>
              <a:rPr lang="pt-BR" altLang="en-US">
                <a:sym typeface="Symbol" pitchFamily="2" charset="2"/>
              </a:rPr>
              <a:t> ?</a:t>
            </a:r>
          </a:p>
        </p:txBody>
      </p:sp>
      <p:sp>
        <p:nvSpPr>
          <p:cNvPr id="24604" name="AutoShape 28">
            <a:extLst>
              <a:ext uri="{FF2B5EF4-FFF2-40B4-BE49-F238E27FC236}">
                <a16:creationId xmlns:a16="http://schemas.microsoft.com/office/drawing/2014/main" id="{ED513D20-6833-DCC1-8E0B-EA72BB875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3716338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4605" name="Picture 29">
            <a:extLst>
              <a:ext uri="{FF2B5EF4-FFF2-40B4-BE49-F238E27FC236}">
                <a16:creationId xmlns:a16="http://schemas.microsoft.com/office/drawing/2014/main" id="{A984179A-2E55-702B-8CA1-6A596DDF8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3162300"/>
            <a:ext cx="1871663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606" name="Rectangle 30">
            <a:extLst>
              <a:ext uri="{FF2B5EF4-FFF2-40B4-BE49-F238E27FC236}">
                <a16:creationId xmlns:a16="http://schemas.microsoft.com/office/drawing/2014/main" id="{B1DDD785-FC58-A4B7-C337-CA3D3EE67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4941888"/>
            <a:ext cx="223202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Scan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Repositioning</a:t>
            </a:r>
          </a:p>
        </p:txBody>
      </p:sp>
      <p:sp>
        <p:nvSpPr>
          <p:cNvPr id="24607" name="AutoShape 31">
            <a:extLst>
              <a:ext uri="{FF2B5EF4-FFF2-40B4-BE49-F238E27FC236}">
                <a16:creationId xmlns:a16="http://schemas.microsoft.com/office/drawing/2014/main" id="{C94A03C9-A5DE-03F9-0596-4BDDC2271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5300" y="3860800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4608" name="Picture 32">
            <a:extLst>
              <a:ext uri="{FF2B5EF4-FFF2-40B4-BE49-F238E27FC236}">
                <a16:creationId xmlns:a16="http://schemas.microsoft.com/office/drawing/2014/main" id="{EF78317E-6F28-EF18-11EF-5765651BC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7888" y="3141663"/>
            <a:ext cx="1952625" cy="175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609" name="Rectangle 33">
            <a:extLst>
              <a:ext uri="{FF2B5EF4-FFF2-40B4-BE49-F238E27FC236}">
                <a16:creationId xmlns:a16="http://schemas.microsoft.com/office/drawing/2014/main" id="{8C048738-A079-C005-7C37-C1D51349D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925" y="4941888"/>
            <a:ext cx="223202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Final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C127F2B-D054-1354-CD8C-8E4A98D7CB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Multiresolution</a:t>
            </a:r>
          </a:p>
        </p:txBody>
      </p:sp>
      <p:pic>
        <p:nvPicPr>
          <p:cNvPr id="25619" name="Picture 19">
            <a:extLst>
              <a:ext uri="{FF2B5EF4-FFF2-40B4-BE49-F238E27FC236}">
                <a16:creationId xmlns:a16="http://schemas.microsoft.com/office/drawing/2014/main" id="{7D545A8E-750C-9A6A-7BF9-7A0ABEAC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2492375"/>
            <a:ext cx="1479550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20" name="Rectangle 20">
            <a:extLst>
              <a:ext uri="{FF2B5EF4-FFF2-40B4-BE49-F238E27FC236}">
                <a16:creationId xmlns:a16="http://schemas.microsoft.com/office/drawing/2014/main" id="{A32E226A-74BE-D7D2-C857-6A9AC1131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573588"/>
            <a:ext cx="2216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Lower resolution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pairwise registration</a:t>
            </a:r>
          </a:p>
        </p:txBody>
      </p:sp>
      <p:sp>
        <p:nvSpPr>
          <p:cNvPr id="25621" name="AutoShape 21">
            <a:extLst>
              <a:ext uri="{FF2B5EF4-FFF2-40B4-BE49-F238E27FC236}">
                <a16:creationId xmlns:a16="http://schemas.microsoft.com/office/drawing/2014/main" id="{EE221182-3293-D1EF-6E60-20FE4D0D9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3500438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2" name="Rectangle 22">
            <a:extLst>
              <a:ext uri="{FF2B5EF4-FFF2-40B4-BE49-F238E27FC236}">
                <a16:creationId xmlns:a16="http://schemas.microsoft.com/office/drawing/2014/main" id="{C78E2194-F10A-6279-D2BA-04F92E360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5113" y="4652963"/>
            <a:ext cx="18605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Lower resolution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pic>
        <p:nvPicPr>
          <p:cNvPr id="25623" name="Picture 23">
            <a:extLst>
              <a:ext uri="{FF2B5EF4-FFF2-40B4-BE49-F238E27FC236}">
                <a16:creationId xmlns:a16="http://schemas.microsoft.com/office/drawing/2014/main" id="{BB5A82F9-EEEE-4C8A-279A-1F400E26C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675" y="2492375"/>
            <a:ext cx="1368425" cy="20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24" name="AutoShape 24">
            <a:extLst>
              <a:ext uri="{FF2B5EF4-FFF2-40B4-BE49-F238E27FC236}">
                <a16:creationId xmlns:a16="http://schemas.microsoft.com/office/drawing/2014/main" id="{BF01D26D-3C3E-1AEB-0E38-51F9E1B9E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500438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5625" name="Picture 25">
            <a:extLst>
              <a:ext uri="{FF2B5EF4-FFF2-40B4-BE49-F238E27FC236}">
                <a16:creationId xmlns:a16="http://schemas.microsoft.com/office/drawing/2014/main" id="{9CCBBC23-8A66-14E0-D121-B14E12A41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9700" y="2492375"/>
            <a:ext cx="1479550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26" name="Rectangle 26">
            <a:extLst>
              <a:ext uri="{FF2B5EF4-FFF2-40B4-BE49-F238E27FC236}">
                <a16:creationId xmlns:a16="http://schemas.microsoft.com/office/drawing/2014/main" id="{928EC7FB-ECF3-22FA-F98A-D0AFC5381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4724400"/>
            <a:ext cx="225425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Higher scans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alignment with lower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sp>
        <p:nvSpPr>
          <p:cNvPr id="25627" name="AutoShape 27">
            <a:extLst>
              <a:ext uri="{FF2B5EF4-FFF2-40B4-BE49-F238E27FC236}">
                <a16:creationId xmlns:a16="http://schemas.microsoft.com/office/drawing/2014/main" id="{9107D114-47D1-39FA-8494-7750003CB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3573463"/>
            <a:ext cx="463550" cy="177800"/>
          </a:xfrm>
          <a:prstGeom prst="rightArrow">
            <a:avLst>
              <a:gd name="adj1" fmla="val 50000"/>
              <a:gd name="adj2" fmla="val 65179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5628" name="Picture 28">
            <a:extLst>
              <a:ext uri="{FF2B5EF4-FFF2-40B4-BE49-F238E27FC236}">
                <a16:creationId xmlns:a16="http://schemas.microsoft.com/office/drawing/2014/main" id="{B542A6CE-D878-F8C8-353D-5A86B1B0F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9825" y="2492375"/>
            <a:ext cx="154622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29" name="Rectangle 29">
            <a:extLst>
              <a:ext uri="{FF2B5EF4-FFF2-40B4-BE49-F238E27FC236}">
                <a16:creationId xmlns:a16="http://schemas.microsoft.com/office/drawing/2014/main" id="{3CD6E2D6-8D12-A22A-4A17-F66C70D78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800" y="4868863"/>
            <a:ext cx="16192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Final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sp>
        <p:nvSpPr>
          <p:cNvPr id="25630" name="Rectangle 30">
            <a:extLst>
              <a:ext uri="{FF2B5EF4-FFF2-40B4-BE49-F238E27FC236}">
                <a16:creationId xmlns:a16="http://schemas.microsoft.com/office/drawing/2014/main" id="{8CE9D85B-FF81-096B-23D0-19C55F968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2205038"/>
            <a:ext cx="4465637" cy="37449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1" name="Rectangle 31">
            <a:extLst>
              <a:ext uri="{FF2B5EF4-FFF2-40B4-BE49-F238E27FC236}">
                <a16:creationId xmlns:a16="http://schemas.microsoft.com/office/drawing/2014/main" id="{9480D66F-6033-81DB-EF3D-8EFF56B43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5661025"/>
            <a:ext cx="1643063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t-BR" altLang="en-US" sz="1600" b="1" i="1">
                <a:effectLst>
                  <a:outerShdw blurRad="38100" dist="38100" dir="2700000" algn="tl">
                    <a:srgbClr val="FFFFFF"/>
                  </a:outerShdw>
                </a:effectLst>
              </a:rPr>
              <a:t>Multiresolution</a:t>
            </a:r>
          </a:p>
        </p:txBody>
      </p:sp>
      <p:sp>
        <p:nvSpPr>
          <p:cNvPr id="25632" name="AutoShape 32">
            <a:extLst>
              <a:ext uri="{FF2B5EF4-FFF2-40B4-BE49-F238E27FC236}">
                <a16:creationId xmlns:a16="http://schemas.microsoft.com/office/drawing/2014/main" id="{1EA821C4-61CF-5179-90C3-B08ED12D7D6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40088" y="2097087"/>
            <a:ext cx="647700" cy="142875"/>
          </a:xfrm>
          <a:prstGeom prst="rightArrow">
            <a:avLst>
              <a:gd name="adj1" fmla="val 50000"/>
              <a:gd name="adj2" fmla="val 113333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3" name="Rectangle 33">
            <a:extLst>
              <a:ext uri="{FF2B5EF4-FFF2-40B4-BE49-F238E27FC236}">
                <a16:creationId xmlns:a16="http://schemas.microsoft.com/office/drawing/2014/main" id="{3CFCEDF1-81C6-7888-CC56-8C051DBB5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1831975"/>
            <a:ext cx="2303462" cy="841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4" name="Rectangle 34">
            <a:extLst>
              <a:ext uri="{FF2B5EF4-FFF2-40B4-BE49-F238E27FC236}">
                <a16:creationId xmlns:a16="http://schemas.microsoft.com/office/drawing/2014/main" id="{57A86A20-284F-DD2B-14A2-A765E51ED7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540375" y="2100263"/>
            <a:ext cx="582613" cy="714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EF25102-0BC1-8523-708D-41823ACF95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Experiments</a:t>
            </a:r>
          </a:p>
        </p:txBody>
      </p:sp>
      <p:graphicFrame>
        <p:nvGraphicFramePr>
          <p:cNvPr id="27654" name="Object 6">
            <a:extLst>
              <a:ext uri="{FF2B5EF4-FFF2-40B4-BE49-F238E27FC236}">
                <a16:creationId xmlns:a16="http://schemas.microsoft.com/office/drawing/2014/main" id="{24E18A28-811C-64B9-538E-8A136A5EAA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1196975"/>
          <a:ext cx="7129462" cy="477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7232650" imgH="4845050" progId="Photoshop.Image.9">
                  <p:embed/>
                </p:oleObj>
              </mc:Choice>
              <mc:Fallback>
                <p:oleObj name="Image" r:id="rId2" imgW="7232650" imgH="4845050" progId="Photoshop.Image.9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196975"/>
                        <a:ext cx="7129462" cy="477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2409374-94F8-DF9D-92F0-D22F98AB59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Conclusions</a:t>
            </a:r>
          </a:p>
        </p:txBody>
      </p:sp>
      <p:sp>
        <p:nvSpPr>
          <p:cNvPr id="26644" name="Rectangle 20">
            <a:extLst>
              <a:ext uri="{FF2B5EF4-FFF2-40B4-BE49-F238E27FC236}">
                <a16:creationId xmlns:a16="http://schemas.microsoft.com/office/drawing/2014/main" id="{37345228-4EE1-EB8C-FABE-E12BA527FA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562725" cy="4421188"/>
          </a:xfrm>
        </p:spPr>
        <p:txBody>
          <a:bodyPr/>
          <a:lstStyle/>
          <a:p>
            <a:r>
              <a:rPr lang="pt-BR" altLang="en-US" sz="2400"/>
              <a:t>Precision</a:t>
            </a:r>
          </a:p>
          <a:p>
            <a:pPr lvl="1"/>
            <a:r>
              <a:rPr lang="pt-BR" altLang="en-US" sz="2000"/>
              <a:t>Significant improvement compared to classical approach.</a:t>
            </a:r>
          </a:p>
          <a:p>
            <a:pPr lvl="1"/>
            <a:r>
              <a:rPr lang="pt-BR" altLang="en-US" sz="2000"/>
              <a:t>Similar using MPU or Poisson Reconstruction. </a:t>
            </a:r>
          </a:p>
          <a:p>
            <a:pPr lvl="1">
              <a:buFontTx/>
              <a:buNone/>
            </a:pPr>
            <a:endParaRPr lang="pt-BR" altLang="en-US" sz="2000"/>
          </a:p>
          <a:p>
            <a:r>
              <a:rPr lang="pt-BR" altLang="en-US" sz="2400"/>
              <a:t>Limitations</a:t>
            </a:r>
          </a:p>
          <a:p>
            <a:pPr lvl="1">
              <a:buFontTx/>
              <a:buNone/>
            </a:pPr>
            <a:r>
              <a:rPr lang="pt-BR" altLang="en-US" sz="2000"/>
              <a:t>Data structure integration for registration/reconstruction depends on the methods used.</a:t>
            </a:r>
          </a:p>
        </p:txBody>
      </p:sp>
      <p:pic>
        <p:nvPicPr>
          <p:cNvPr id="26645" name="Picture 21">
            <a:extLst>
              <a:ext uri="{FF2B5EF4-FFF2-40B4-BE49-F238E27FC236}">
                <a16:creationId xmlns:a16="http://schemas.microsoft.com/office/drawing/2014/main" id="{0193216D-AEBF-DF8F-93A2-7D8012C9B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42" t="4971" r="20242" b="4971"/>
          <a:stretch>
            <a:fillRect/>
          </a:stretch>
        </p:blipFill>
        <p:spPr bwMode="auto">
          <a:xfrm>
            <a:off x="6804025" y="3644900"/>
            <a:ext cx="1984375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6" name="Picture 22">
            <a:extLst>
              <a:ext uri="{FF2B5EF4-FFF2-40B4-BE49-F238E27FC236}">
                <a16:creationId xmlns:a16="http://schemas.microsoft.com/office/drawing/2014/main" id="{7073165D-047F-606F-C11E-1D9D63A1C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242" t="4971" r="20242" b="4971"/>
          <a:stretch>
            <a:fillRect/>
          </a:stretch>
        </p:blipFill>
        <p:spPr bwMode="auto">
          <a:xfrm>
            <a:off x="6732588" y="1557338"/>
            <a:ext cx="1984375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43899AAF-A33F-EC62-30EC-99693CB52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References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61BEE5C0-AF83-0673-F2C4-A107FC8F7A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91513" cy="4421188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 sz="1600"/>
              <a:t>P. J. Besl and N. D. Mckay. A method for registration of 3D shapes. </a:t>
            </a:r>
            <a:r>
              <a:rPr lang="pt-BR" altLang="en-US" sz="1600" i="1"/>
              <a:t>Pattern Analysis and Machine Intelligence</a:t>
            </a:r>
            <a:r>
              <a:rPr lang="pt-BR" altLang="en-US" sz="1600"/>
              <a:t>, 14(2):239–256, Feb. 1992.</a:t>
            </a:r>
          </a:p>
          <a:p>
            <a:pPr>
              <a:buFontTx/>
              <a:buNone/>
            </a:pPr>
            <a:endParaRPr lang="pt-BR" altLang="en-US" sz="1600"/>
          </a:p>
          <a:p>
            <a:pPr>
              <a:buFontTx/>
              <a:buNone/>
            </a:pPr>
            <a:r>
              <a:rPr lang="pt-BR" altLang="en-US" sz="1600"/>
              <a:t>A. Johnson. </a:t>
            </a:r>
            <a:r>
              <a:rPr lang="pt-BR" altLang="en-US" sz="1600" i="1"/>
              <a:t>Spin-Images: A Representation for 3D Surface Matching</a:t>
            </a:r>
            <a:r>
              <a:rPr lang="pt-BR" altLang="en-US" sz="1600"/>
              <a:t>. PhD thesis, Carnegie Mellon University, Pittsburgh, Aug. 1997. Advised by Martial Hebert.</a:t>
            </a:r>
          </a:p>
          <a:p>
            <a:pPr>
              <a:buFontTx/>
              <a:buNone/>
            </a:pPr>
            <a:endParaRPr lang="pt-BR" altLang="en-US" sz="1600"/>
          </a:p>
          <a:p>
            <a:pPr>
              <a:buFontTx/>
              <a:buNone/>
            </a:pPr>
            <a:r>
              <a:rPr lang="pt-BR" altLang="en-US" sz="1600"/>
              <a:t>M. Kazhdan, M. Bolitho, and H. Hoppe. Poisson surface reconstruction. In </a:t>
            </a:r>
            <a:r>
              <a:rPr lang="pt-BR" altLang="en-US" sz="1600" i="1"/>
              <a:t>Symposium on Geometry Processing</a:t>
            </a:r>
            <a:r>
              <a:rPr lang="pt-BR" altLang="en-US" sz="1600"/>
              <a:t>, pages 61–70. ACM/Eurographics, 2006.</a:t>
            </a:r>
          </a:p>
          <a:p>
            <a:pPr>
              <a:buFontTx/>
              <a:buNone/>
            </a:pPr>
            <a:endParaRPr lang="pt-BR" altLang="en-US" sz="1600"/>
          </a:p>
          <a:p>
            <a:pPr>
              <a:buFontTx/>
              <a:buNone/>
            </a:pPr>
            <a:r>
              <a:rPr lang="pt-BR" altLang="en-US" sz="1600"/>
              <a:t>Y. Ohtake, A. Belyaev,M. Alexa, G. Turk, and H.-P. Seidel. Multi-level partition of unity implicits. In </a:t>
            </a:r>
            <a:r>
              <a:rPr lang="pt-BR" altLang="en-US" sz="1600" i="1"/>
              <a:t>Siggraph</a:t>
            </a:r>
            <a:r>
              <a:rPr lang="pt-BR" altLang="en-US" sz="1600"/>
              <a:t>, volume 22, pages 463–470, New York, 2003. ACM.</a:t>
            </a:r>
          </a:p>
          <a:p>
            <a:pPr>
              <a:buFontTx/>
              <a:buNone/>
            </a:pPr>
            <a:endParaRPr lang="pt-BR" altLang="en-US" sz="1600"/>
          </a:p>
          <a:p>
            <a:pPr>
              <a:buFontTx/>
              <a:buNone/>
            </a:pPr>
            <a:r>
              <a:rPr lang="pt-BR" altLang="en-US" sz="1600"/>
              <a:t>H. Jin, H. Hoppe, T. Duchamp, J. A. McDonald, K. Pulli, and W. Stuetzle. Surface reconstruction from misregistered data. In </a:t>
            </a:r>
            <a:r>
              <a:rPr lang="pt-BR" altLang="en-US" sz="1600" i="1"/>
              <a:t>Human Vision and Electronic Imaging</a:t>
            </a:r>
            <a:r>
              <a:rPr lang="pt-BR" altLang="en-US" sz="1600"/>
              <a:t>, pages 324–328. SPIE, 1995.</a:t>
            </a:r>
          </a:p>
          <a:p>
            <a:pPr>
              <a:buFontTx/>
              <a:buNone/>
            </a:pPr>
            <a:endParaRPr lang="pt-BR" altLang="en-US" sz="1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9">
            <a:extLst>
              <a:ext uri="{FF2B5EF4-FFF2-40B4-BE49-F238E27FC236}">
                <a16:creationId xmlns:a16="http://schemas.microsoft.com/office/drawing/2014/main" id="{22C2A482-1558-883E-57FA-AD3B88D9F7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3D scanning</a:t>
            </a:r>
          </a:p>
        </p:txBody>
      </p:sp>
      <p:sp>
        <p:nvSpPr>
          <p:cNvPr id="11274" name="Rectangle 10">
            <a:extLst>
              <a:ext uri="{FF2B5EF4-FFF2-40B4-BE49-F238E27FC236}">
                <a16:creationId xmlns:a16="http://schemas.microsoft.com/office/drawing/2014/main" id="{04AB2141-71F4-5C67-4085-2B3CA62465F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373688"/>
            <a:ext cx="4038600" cy="647700"/>
          </a:xfrm>
        </p:spPr>
        <p:txBody>
          <a:bodyPr/>
          <a:lstStyle/>
          <a:p>
            <a:pPr algn="ctr">
              <a:buFontTx/>
              <a:buNone/>
            </a:pPr>
            <a:r>
              <a:rPr lang="pt-BR" altLang="en-US" sz="2800"/>
              <a:t>Real object</a:t>
            </a:r>
          </a:p>
        </p:txBody>
      </p:sp>
      <p:sp>
        <p:nvSpPr>
          <p:cNvPr id="11275" name="Rectangle 11">
            <a:extLst>
              <a:ext uri="{FF2B5EF4-FFF2-40B4-BE49-F238E27FC236}">
                <a16:creationId xmlns:a16="http://schemas.microsoft.com/office/drawing/2014/main" id="{A252CD83-C122-1277-866C-DDD365F3717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5373688"/>
            <a:ext cx="4038600" cy="647700"/>
          </a:xfrm>
        </p:spPr>
        <p:txBody>
          <a:bodyPr/>
          <a:lstStyle/>
          <a:p>
            <a:pPr algn="ctr">
              <a:buFontTx/>
              <a:buNone/>
            </a:pPr>
            <a:r>
              <a:rPr lang="pt-BR" altLang="en-US" sz="2800"/>
              <a:t>Digital model</a:t>
            </a:r>
          </a:p>
        </p:txBody>
      </p:sp>
      <p:pic>
        <p:nvPicPr>
          <p:cNvPr id="11270" name="Picture 6">
            <a:extLst>
              <a:ext uri="{FF2B5EF4-FFF2-40B4-BE49-F238E27FC236}">
                <a16:creationId xmlns:a16="http://schemas.microsoft.com/office/drawing/2014/main" id="{E61EA69F-CB21-2ECB-B664-6900F4C1A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5988" y="1849438"/>
            <a:ext cx="4211637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>
            <a:extLst>
              <a:ext uri="{FF2B5EF4-FFF2-40B4-BE49-F238E27FC236}">
                <a16:creationId xmlns:a16="http://schemas.microsoft.com/office/drawing/2014/main" id="{2CC40F91-ED1E-125E-BE17-C1BF9A1F2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6788" y="188913"/>
            <a:ext cx="2181225" cy="520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2172D54-2EAD-817D-0298-060FC07E86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Overview</a:t>
            </a:r>
          </a:p>
        </p:txBody>
      </p:sp>
      <p:pic>
        <p:nvPicPr>
          <p:cNvPr id="15366" name="vmvppt.wmv">
            <a:hlinkClick r:id="" action="ppaction://media"/>
            <a:extLst>
              <a:ext uri="{FF2B5EF4-FFF2-40B4-BE49-F238E27FC236}">
                <a16:creationId xmlns:a16="http://schemas.microsoft.com/office/drawing/2014/main" id="{2343BFAD-16A7-7296-D610-011853DE2C43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3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36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ADADD19-4DF8-498F-5E52-7F140A5A4F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pt-BR" altLang="en-US" sz="3600"/>
              <a:t>Thank you for your attention!</a:t>
            </a:r>
            <a:endParaRPr lang="pt-BR" alt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03205681-73BB-9808-E310-6D11AF8F81C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5805488"/>
            <a:ext cx="6400800" cy="769937"/>
          </a:xfrm>
        </p:spPr>
        <p:txBody>
          <a:bodyPr/>
          <a:lstStyle/>
          <a:p>
            <a:r>
              <a:rPr lang="pt-BR" altLang="en-US"/>
              <a:t>http://www.mat.puc-rio.br/~thalesv</a:t>
            </a:r>
          </a:p>
        </p:txBody>
      </p:sp>
      <p:pic>
        <p:nvPicPr>
          <p:cNvPr id="35845" name="Picture 5">
            <a:extLst>
              <a:ext uri="{FF2B5EF4-FFF2-40B4-BE49-F238E27FC236}">
                <a16:creationId xmlns:a16="http://schemas.microsoft.com/office/drawing/2014/main" id="{E46EF338-21FF-DF3D-40DD-56E546719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3414713"/>
            <a:ext cx="7200900" cy="217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2E4CA5B-D499-8058-A5FB-D4149BCEA8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Challenges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D0D5773-84A3-2AAD-A96A-51D32FCDAC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altLang="en-US" sz="2400"/>
              <a:t>Missing parts</a:t>
            </a:r>
          </a:p>
          <a:p>
            <a:r>
              <a:rPr lang="pt-BR" altLang="en-US" sz="2400"/>
              <a:t>Measure defects</a:t>
            </a:r>
          </a:p>
          <a:p>
            <a:r>
              <a:rPr lang="pt-BR" altLang="en-US" sz="2400"/>
              <a:t>Noise</a:t>
            </a:r>
          </a:p>
          <a:p>
            <a:r>
              <a:rPr lang="pt-BR" altLang="en-US" sz="2400"/>
              <a:t>Accurate representation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2516C537-B2B7-53FA-EA79-246C96DFD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1042988"/>
            <a:ext cx="4284662" cy="348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>
            <a:extLst>
              <a:ext uri="{FF2B5EF4-FFF2-40B4-BE49-F238E27FC236}">
                <a16:creationId xmlns:a16="http://schemas.microsoft.com/office/drawing/2014/main" id="{EDDD6BC9-ECC1-4400-FFCF-B81AEAAB4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923925"/>
            <a:ext cx="4579938" cy="37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id="{465AC7B1-8C44-E498-0787-2E1F38711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113" y="3748088"/>
            <a:ext cx="1825625" cy="310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>
            <a:extLst>
              <a:ext uri="{FF2B5EF4-FFF2-40B4-BE49-F238E27FC236}">
                <a16:creationId xmlns:a16="http://schemas.microsoft.com/office/drawing/2014/main" id="{C2330D92-9215-57EE-19D0-8B3847BC9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748088"/>
            <a:ext cx="1825625" cy="310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1" name="Rectangle 19">
            <a:extLst>
              <a:ext uri="{FF2B5EF4-FFF2-40B4-BE49-F238E27FC236}">
                <a16:creationId xmlns:a16="http://schemas.microsoft.com/office/drawing/2014/main" id="{87DA7664-3B2B-E99A-060E-419C744475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Classical approach</a:t>
            </a:r>
          </a:p>
        </p:txBody>
      </p:sp>
      <p:sp>
        <p:nvSpPr>
          <p:cNvPr id="13332" name="Rectangle 20">
            <a:extLst>
              <a:ext uri="{FF2B5EF4-FFF2-40B4-BE49-F238E27FC236}">
                <a16:creationId xmlns:a16="http://schemas.microsoft.com/office/drawing/2014/main" id="{AF4D7C1B-A4DA-DD35-EC09-2EFB09FE43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581525"/>
            <a:ext cx="8229600" cy="14398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t-BR" altLang="en-US" sz="2800"/>
              <a:t>Problems:</a:t>
            </a:r>
          </a:p>
          <a:p>
            <a:pPr>
              <a:lnSpc>
                <a:spcPct val="90000"/>
              </a:lnSpc>
            </a:pPr>
            <a:r>
              <a:rPr lang="pt-BR" altLang="en-US" sz="2800">
                <a:sym typeface="Wingdings" pitchFamily="2" charset="2"/>
              </a:rPr>
              <a:t>global misalignment </a:t>
            </a:r>
            <a:r>
              <a:rPr lang="pt-BR" altLang="en-US" sz="2800"/>
              <a:t> bad reconstruction</a:t>
            </a:r>
          </a:p>
          <a:p>
            <a:pPr>
              <a:lnSpc>
                <a:spcPct val="90000"/>
              </a:lnSpc>
            </a:pPr>
            <a:r>
              <a:rPr lang="pt-BR" altLang="en-US" sz="2800"/>
              <a:t>reconstruction priors not used for registration</a:t>
            </a:r>
          </a:p>
        </p:txBody>
      </p:sp>
      <p:pic>
        <p:nvPicPr>
          <p:cNvPr id="13317" name="Picture 5">
            <a:extLst>
              <a:ext uri="{FF2B5EF4-FFF2-40B4-BE49-F238E27FC236}">
                <a16:creationId xmlns:a16="http://schemas.microsoft.com/office/drawing/2014/main" id="{B566825E-16C3-DAEB-1309-D50CB6828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1412875"/>
            <a:ext cx="2881313" cy="236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1" name="AutoShape 9">
            <a:extLst>
              <a:ext uri="{FF2B5EF4-FFF2-40B4-BE49-F238E27FC236}">
                <a16:creationId xmlns:a16="http://schemas.microsoft.com/office/drawing/2014/main" id="{4D847EFA-548D-117F-9850-26D2E83C7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125" y="2589213"/>
            <a:ext cx="504825" cy="193675"/>
          </a:xfrm>
          <a:prstGeom prst="rightArrow">
            <a:avLst>
              <a:gd name="adj1" fmla="val 50000"/>
              <a:gd name="adj2" fmla="val 65164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AutoShape 10">
            <a:extLst>
              <a:ext uri="{FF2B5EF4-FFF2-40B4-BE49-F238E27FC236}">
                <a16:creationId xmlns:a16="http://schemas.microsoft.com/office/drawing/2014/main" id="{E8699E1D-C03C-F39C-04F5-26F8FBAB1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2566988"/>
            <a:ext cx="504825" cy="193675"/>
          </a:xfrm>
          <a:prstGeom prst="rightArrow">
            <a:avLst>
              <a:gd name="adj1" fmla="val 50000"/>
              <a:gd name="adj2" fmla="val 65164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Rectangle 11">
            <a:extLst>
              <a:ext uri="{FF2B5EF4-FFF2-40B4-BE49-F238E27FC236}">
                <a16:creationId xmlns:a16="http://schemas.microsoft.com/office/drawing/2014/main" id="{26D94080-6009-752C-8C24-F116CCF8B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3933825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pt-BR" altLang="en-US"/>
              <a:t>Scanning</a:t>
            </a:r>
          </a:p>
        </p:txBody>
      </p:sp>
      <p:sp>
        <p:nvSpPr>
          <p:cNvPr id="13324" name="Rectangle 12">
            <a:extLst>
              <a:ext uri="{FF2B5EF4-FFF2-40B4-BE49-F238E27FC236}">
                <a16:creationId xmlns:a16="http://schemas.microsoft.com/office/drawing/2014/main" id="{BC6D29FE-C348-0CDB-9225-6C287C0E2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3933825"/>
            <a:ext cx="1403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pt-BR" altLang="en-US"/>
              <a:t>Registration</a:t>
            </a:r>
          </a:p>
        </p:txBody>
      </p:sp>
      <p:sp>
        <p:nvSpPr>
          <p:cNvPr id="13325" name="Rectangle 13">
            <a:extLst>
              <a:ext uri="{FF2B5EF4-FFF2-40B4-BE49-F238E27FC236}">
                <a16:creationId xmlns:a16="http://schemas.microsoft.com/office/drawing/2014/main" id="{2C1BD98A-FB96-1419-3266-7B774D2E8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6463" y="3933825"/>
            <a:ext cx="1708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pic>
        <p:nvPicPr>
          <p:cNvPr id="13326" name="Picture 14">
            <a:extLst>
              <a:ext uri="{FF2B5EF4-FFF2-40B4-BE49-F238E27FC236}">
                <a16:creationId xmlns:a16="http://schemas.microsoft.com/office/drawing/2014/main" id="{E2987667-34A1-B85F-FC8A-8874F37CA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1628775"/>
            <a:ext cx="3240088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7" name="Picture 15">
            <a:extLst>
              <a:ext uri="{FF2B5EF4-FFF2-40B4-BE49-F238E27FC236}">
                <a16:creationId xmlns:a16="http://schemas.microsoft.com/office/drawing/2014/main" id="{1570F9B1-1542-7A00-4670-026034527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4863" y="1701800"/>
            <a:ext cx="1738312" cy="223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C57EC43-F3EF-5F17-D351-00A4871D03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Our approach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772AC386-897F-061E-3331-C9C1730BA8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62950" cy="1468438"/>
          </a:xfrm>
        </p:spPr>
        <p:txBody>
          <a:bodyPr/>
          <a:lstStyle/>
          <a:p>
            <a:pPr>
              <a:buFontTx/>
              <a:buNone/>
            </a:pPr>
            <a:r>
              <a:rPr lang="pt-BR" altLang="en-US" sz="2400"/>
              <a:t>Iterative registration/reconstruction          global coherence</a:t>
            </a:r>
          </a:p>
          <a:p>
            <a:pPr>
              <a:buFontTx/>
              <a:buNone/>
            </a:pPr>
            <a:endParaRPr lang="pt-BR" altLang="en-US" sz="2400"/>
          </a:p>
          <a:p>
            <a:pPr algn="ctr">
              <a:buFontTx/>
              <a:buNone/>
            </a:pPr>
            <a:r>
              <a:rPr lang="pt-BR" altLang="en-US" sz="2400" i="1"/>
              <a:t>scans are meshes and reconstruction generates a mesh</a:t>
            </a:r>
          </a:p>
        </p:txBody>
      </p:sp>
      <p:pic>
        <p:nvPicPr>
          <p:cNvPr id="14352" name="Picture 16">
            <a:extLst>
              <a:ext uri="{FF2B5EF4-FFF2-40B4-BE49-F238E27FC236}">
                <a16:creationId xmlns:a16="http://schemas.microsoft.com/office/drawing/2014/main" id="{479335FA-3972-7FEC-BD43-EB41E8FC4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3384550"/>
            <a:ext cx="1136650" cy="17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3" name="Picture 17">
            <a:extLst>
              <a:ext uri="{FF2B5EF4-FFF2-40B4-BE49-F238E27FC236}">
                <a16:creationId xmlns:a16="http://schemas.microsoft.com/office/drawing/2014/main" id="{BBEC096A-F48C-26CA-22C5-93091DC95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850" y="3430588"/>
            <a:ext cx="1136650" cy="17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>
            <a:extLst>
              <a:ext uri="{FF2B5EF4-FFF2-40B4-BE49-F238E27FC236}">
                <a16:creationId xmlns:a16="http://schemas.microsoft.com/office/drawing/2014/main" id="{820BB31B-B694-634E-6F9F-C292D347B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00" y="3357563"/>
            <a:ext cx="1136650" cy="17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5" name="Picture 19">
            <a:extLst>
              <a:ext uri="{FF2B5EF4-FFF2-40B4-BE49-F238E27FC236}">
                <a16:creationId xmlns:a16="http://schemas.microsoft.com/office/drawing/2014/main" id="{437516E6-D201-BE35-DCBE-060D01422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0525" y="3357563"/>
            <a:ext cx="1136650" cy="17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6" name="AutoShape 20">
            <a:extLst>
              <a:ext uri="{FF2B5EF4-FFF2-40B4-BE49-F238E27FC236}">
                <a16:creationId xmlns:a16="http://schemas.microsoft.com/office/drawing/2014/main" id="{0DE00934-4707-CDD2-5AF8-BDCA2F963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4032250"/>
            <a:ext cx="504825" cy="193675"/>
          </a:xfrm>
          <a:prstGeom prst="rightArrow">
            <a:avLst>
              <a:gd name="adj1" fmla="val 50000"/>
              <a:gd name="adj2" fmla="val 65164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AutoShape 21">
            <a:extLst>
              <a:ext uri="{FF2B5EF4-FFF2-40B4-BE49-F238E27FC236}">
                <a16:creationId xmlns:a16="http://schemas.microsoft.com/office/drawing/2014/main" id="{5223ABC7-D24F-E431-B716-608C1F332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0" y="4032250"/>
            <a:ext cx="504825" cy="193675"/>
          </a:xfrm>
          <a:prstGeom prst="rightArrow">
            <a:avLst>
              <a:gd name="adj1" fmla="val 50000"/>
              <a:gd name="adj2" fmla="val 65164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AutoShape 22">
            <a:extLst>
              <a:ext uri="{FF2B5EF4-FFF2-40B4-BE49-F238E27FC236}">
                <a16:creationId xmlns:a16="http://schemas.microsoft.com/office/drawing/2014/main" id="{AD01FEB6-CC75-32F9-823F-1D6953D5E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4103688"/>
            <a:ext cx="504825" cy="193675"/>
          </a:xfrm>
          <a:prstGeom prst="rightArrow">
            <a:avLst>
              <a:gd name="adj1" fmla="val 50000"/>
              <a:gd name="adj2" fmla="val 65164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Rectangle 23">
            <a:extLst>
              <a:ext uri="{FF2B5EF4-FFF2-40B4-BE49-F238E27FC236}">
                <a16:creationId xmlns:a16="http://schemas.microsoft.com/office/drawing/2014/main" id="{610DF447-848D-8604-BDF1-A97D4C24B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5156200"/>
            <a:ext cx="145415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Intermediate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registration</a:t>
            </a:r>
          </a:p>
        </p:txBody>
      </p:sp>
      <p:sp>
        <p:nvSpPr>
          <p:cNvPr id="14360" name="Rectangle 24">
            <a:extLst>
              <a:ext uri="{FF2B5EF4-FFF2-40B4-BE49-F238E27FC236}">
                <a16:creationId xmlns:a16="http://schemas.microsoft.com/office/drawing/2014/main" id="{29FA35B3-DD6D-CE26-F00C-4622BCEC1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9225" y="5156200"/>
            <a:ext cx="161925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Intermediate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sp>
        <p:nvSpPr>
          <p:cNvPr id="14361" name="Rectangle 25">
            <a:extLst>
              <a:ext uri="{FF2B5EF4-FFF2-40B4-BE49-F238E27FC236}">
                <a16:creationId xmlns:a16="http://schemas.microsoft.com/office/drawing/2014/main" id="{8159FB4E-6B4C-F12A-B9A3-999090663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5249863"/>
            <a:ext cx="146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pt-BR" altLang="en-US"/>
              <a:t>Realignment</a:t>
            </a:r>
          </a:p>
        </p:txBody>
      </p:sp>
      <p:sp>
        <p:nvSpPr>
          <p:cNvPr id="14362" name="Rectangle 26">
            <a:extLst>
              <a:ext uri="{FF2B5EF4-FFF2-40B4-BE49-F238E27FC236}">
                <a16:creationId xmlns:a16="http://schemas.microsoft.com/office/drawing/2014/main" id="{22CE309C-407E-022F-FB37-4AEFD3767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000" y="5184775"/>
            <a:ext cx="161925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Final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en-US"/>
              <a:t>reconstruction</a:t>
            </a:r>
          </a:p>
        </p:txBody>
      </p:sp>
      <p:sp>
        <p:nvSpPr>
          <p:cNvPr id="14363" name="AutoShape 27">
            <a:extLst>
              <a:ext uri="{FF2B5EF4-FFF2-40B4-BE49-F238E27FC236}">
                <a16:creationId xmlns:a16="http://schemas.microsoft.com/office/drawing/2014/main" id="{40FAEE31-2E2C-2600-5519-1234836FD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2900" y="1747838"/>
            <a:ext cx="504825" cy="193675"/>
          </a:xfrm>
          <a:prstGeom prst="rightArrow">
            <a:avLst>
              <a:gd name="adj1" fmla="val 50000"/>
              <a:gd name="adj2" fmla="val 65164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FAF352E-41AF-D053-03B4-4878777426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Summary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B6E8625-99E8-66D9-57FA-F2537E4C94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744663"/>
            <a:ext cx="8229600" cy="44211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altLang="en-US" sz="2400"/>
              <a:t>Framework Elementary Steps</a:t>
            </a:r>
          </a:p>
          <a:p>
            <a:pPr lvl="1">
              <a:lnSpc>
                <a:spcPct val="90000"/>
              </a:lnSpc>
            </a:pPr>
            <a:r>
              <a:rPr lang="pt-BR" altLang="en-US" sz="2000"/>
              <a:t>Initial positioning</a:t>
            </a:r>
          </a:p>
          <a:p>
            <a:pPr lvl="1">
              <a:lnSpc>
                <a:spcPct val="90000"/>
              </a:lnSpc>
            </a:pPr>
            <a:r>
              <a:rPr lang="pt-BR" altLang="en-US" sz="2000"/>
              <a:t>Alignment</a:t>
            </a:r>
          </a:p>
          <a:p>
            <a:pPr lvl="1">
              <a:lnSpc>
                <a:spcPct val="90000"/>
              </a:lnSpc>
            </a:pPr>
            <a:r>
              <a:rPr lang="pt-BR" altLang="en-US" sz="2000"/>
              <a:t>Reconstruction</a:t>
            </a:r>
          </a:p>
          <a:p>
            <a:pPr>
              <a:lnSpc>
                <a:spcPct val="90000"/>
              </a:lnSpc>
            </a:pPr>
            <a:r>
              <a:rPr lang="pt-BR" altLang="en-US" sz="2400"/>
              <a:t>Registration with Reconstruction Framework</a:t>
            </a:r>
          </a:p>
          <a:p>
            <a:pPr lvl="1">
              <a:lnSpc>
                <a:spcPct val="90000"/>
              </a:lnSpc>
            </a:pPr>
            <a:r>
              <a:rPr lang="pt-BR" altLang="en-US" sz="2000"/>
              <a:t>Basic Framework</a:t>
            </a:r>
          </a:p>
          <a:p>
            <a:pPr lvl="1">
              <a:lnSpc>
                <a:spcPct val="90000"/>
              </a:lnSpc>
            </a:pPr>
            <a:r>
              <a:rPr lang="pt-BR" altLang="en-US" sz="2000"/>
              <a:t>Overlapping maximization</a:t>
            </a:r>
          </a:p>
          <a:p>
            <a:pPr lvl="1">
              <a:lnSpc>
                <a:spcPct val="90000"/>
              </a:lnSpc>
            </a:pPr>
            <a:r>
              <a:rPr lang="pt-BR" altLang="en-US" sz="2000"/>
              <a:t>Dynamic registration</a:t>
            </a:r>
          </a:p>
          <a:p>
            <a:pPr lvl="1">
              <a:lnSpc>
                <a:spcPct val="90000"/>
              </a:lnSpc>
            </a:pPr>
            <a:r>
              <a:rPr lang="pt-BR" altLang="en-US" sz="2000"/>
              <a:t>Divergence correction</a:t>
            </a:r>
          </a:p>
          <a:p>
            <a:pPr lvl="1">
              <a:lnSpc>
                <a:spcPct val="90000"/>
              </a:lnSpc>
            </a:pPr>
            <a:r>
              <a:rPr lang="pt-BR" altLang="en-US" sz="2000"/>
              <a:t>Multi-resolution</a:t>
            </a:r>
          </a:p>
        </p:txBody>
      </p:sp>
      <p:pic>
        <p:nvPicPr>
          <p:cNvPr id="16389" name="Picture 5">
            <a:extLst>
              <a:ext uri="{FF2B5EF4-FFF2-40B4-BE49-F238E27FC236}">
                <a16:creationId xmlns:a16="http://schemas.microsoft.com/office/drawing/2014/main" id="{206CA480-DAB5-5DD5-EAAF-3EF6BD000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688" y="1881188"/>
            <a:ext cx="3719512" cy="37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4860FA88-E461-994D-8BF2-D2FC5A10AA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Framework Elementary Steps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C0FD18A5-6956-C30B-6B59-952C95AF13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138" y="5229225"/>
            <a:ext cx="3348037" cy="579438"/>
          </a:xfrm>
          <a:noFill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t-BR" altLang="en-US"/>
              <a:t>Initial positioning</a:t>
            </a:r>
          </a:p>
        </p:txBody>
      </p:sp>
      <p:pic>
        <p:nvPicPr>
          <p:cNvPr id="33796" name="Picture 4">
            <a:extLst>
              <a:ext uri="{FF2B5EF4-FFF2-40B4-BE49-F238E27FC236}">
                <a16:creationId xmlns:a16="http://schemas.microsoft.com/office/drawing/2014/main" id="{9CD19D7A-E188-19CC-E41C-DA16AAA88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2822575" cy="193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>
            <a:extLst>
              <a:ext uri="{FF2B5EF4-FFF2-40B4-BE49-F238E27FC236}">
                <a16:creationId xmlns:a16="http://schemas.microsoft.com/office/drawing/2014/main" id="{20629A7D-BDED-C2FF-CFDB-BF2217CA8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563" y="3152775"/>
            <a:ext cx="2444750" cy="19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>
            <a:extLst>
              <a:ext uri="{FF2B5EF4-FFF2-40B4-BE49-F238E27FC236}">
                <a16:creationId xmlns:a16="http://schemas.microsoft.com/office/drawing/2014/main" id="{058E01A5-AA22-78B4-BFB9-2A532973D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9463" y="3152775"/>
            <a:ext cx="2592387" cy="19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>
            <a:extLst>
              <a:ext uri="{FF2B5EF4-FFF2-40B4-BE49-F238E27FC236}">
                <a16:creationId xmlns:a16="http://schemas.microsoft.com/office/drawing/2014/main" id="{06D3611C-3E5E-BA9C-AC6A-FCF8D9A90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1588" y="3152775"/>
            <a:ext cx="2355850" cy="19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Rectangle 8">
            <a:extLst>
              <a:ext uri="{FF2B5EF4-FFF2-40B4-BE49-F238E27FC236}">
                <a16:creationId xmlns:a16="http://schemas.microsoft.com/office/drawing/2014/main" id="{528235F6-C7B3-2437-3EF2-3D1DEE07D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1900" y="5229225"/>
            <a:ext cx="20208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pt-BR" altLang="en-US"/>
              <a:t>Alignment</a:t>
            </a:r>
          </a:p>
        </p:txBody>
      </p:sp>
      <p:sp>
        <p:nvSpPr>
          <p:cNvPr id="33801" name="Rectangle 9">
            <a:extLst>
              <a:ext uri="{FF2B5EF4-FFF2-40B4-BE49-F238E27FC236}">
                <a16:creationId xmlns:a16="http://schemas.microsoft.com/office/drawing/2014/main" id="{43001FD3-C04B-B148-98B0-D5F757261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5513" y="5229225"/>
            <a:ext cx="292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pt-BR" altLang="en-US"/>
              <a:t>Reconstruction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Rectangle 9">
            <a:extLst>
              <a:ext uri="{FF2B5EF4-FFF2-40B4-BE49-F238E27FC236}">
                <a16:creationId xmlns:a16="http://schemas.microsoft.com/office/drawing/2014/main" id="{2B419F2C-A99C-4569-0F6B-045E39D64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3429000"/>
            <a:ext cx="1493838" cy="1474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D024A0DA-EF37-62E6-8F7D-A18AFE442A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Initial Positioning:</a:t>
            </a:r>
            <a:br>
              <a:rPr lang="pt-BR" altLang="en-US" sz="4000"/>
            </a:br>
            <a:r>
              <a:rPr lang="pt-BR" altLang="en-US" sz="3600"/>
              <a:t>Spin-image Descriptors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E7C5E12-C279-FAE6-281D-F609B00C5F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altLang="en-US" sz="2400"/>
              <a:t>Gray-scale image.</a:t>
            </a:r>
          </a:p>
          <a:p>
            <a:r>
              <a:rPr lang="pt-BR" altLang="en-US" sz="2400"/>
              <a:t>Describes surface shape around a reference point.</a:t>
            </a:r>
          </a:p>
          <a:p>
            <a:r>
              <a:rPr lang="pt-BR" altLang="en-US" sz="2400"/>
              <a:t>Bidimensional radial coordinate system</a:t>
            </a:r>
          </a:p>
          <a:p>
            <a:r>
              <a:rPr lang="pt-BR" altLang="en-US" sz="2400"/>
              <a:t>Invariant to rigid transformations</a:t>
            </a:r>
          </a:p>
        </p:txBody>
      </p:sp>
      <p:sp>
        <p:nvSpPr>
          <p:cNvPr id="18442" name="Rectangle 10">
            <a:extLst>
              <a:ext uri="{FF2B5EF4-FFF2-40B4-BE49-F238E27FC236}">
                <a16:creationId xmlns:a16="http://schemas.microsoft.com/office/drawing/2014/main" id="{F25A239B-E698-BC1A-A3A9-CE19A58D5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4941888"/>
            <a:ext cx="1511300" cy="14398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440" name="Picture 8">
            <a:extLst>
              <a:ext uri="{FF2B5EF4-FFF2-40B4-BE49-F238E27FC236}">
                <a16:creationId xmlns:a16="http://schemas.microsoft.com/office/drawing/2014/main" id="{98F9CC86-D278-2583-B26A-ADE53BC98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3284538"/>
            <a:ext cx="4187825" cy="330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Rectangle 6">
            <a:extLst>
              <a:ext uri="{FF2B5EF4-FFF2-40B4-BE49-F238E27FC236}">
                <a16:creationId xmlns:a16="http://schemas.microsoft.com/office/drawing/2014/main" id="{F7A85F55-68F6-17E7-8D7E-F13F117502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z="4000"/>
              <a:t>Alignment:</a:t>
            </a:r>
            <a:br>
              <a:rPr lang="pt-BR" altLang="en-US" sz="4000"/>
            </a:br>
            <a:r>
              <a:rPr lang="pt-BR" altLang="en-US" sz="3600"/>
              <a:t>Point-to-point ICP Algorithm</a:t>
            </a:r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12B0E76E-AD17-F6C7-3729-71C03F5523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t-BR" altLang="en-US" sz="2400"/>
              <a:t>Iteratively refines an alignment of two meshes</a:t>
            </a:r>
          </a:p>
        </p:txBody>
      </p:sp>
      <p:pic>
        <p:nvPicPr>
          <p:cNvPr id="19464" name="Picture 8">
            <a:extLst>
              <a:ext uri="{FF2B5EF4-FFF2-40B4-BE49-F238E27FC236}">
                <a16:creationId xmlns:a16="http://schemas.microsoft.com/office/drawing/2014/main" id="{5A67D8FE-805C-416B-1994-CAF2F3CD2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513" y="2492375"/>
            <a:ext cx="4537075" cy="337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mv2007">
  <a:themeElements>
    <a:clrScheme name="vmv2007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mv200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vmv200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200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200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200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200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mv200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200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200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200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200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200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mv200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vmv2007</Template>
  <TotalTime>291</TotalTime>
  <Words>489</Words>
  <Application>Microsoft Macintosh PowerPoint</Application>
  <PresentationFormat>On-screen Show (4:3)</PresentationFormat>
  <Paragraphs>134</Paragraphs>
  <Slides>21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Wingdings</vt:lpstr>
      <vt:lpstr>Symbol</vt:lpstr>
      <vt:lpstr>vmv2007</vt:lpstr>
      <vt:lpstr>Adobe Photoshop Image</vt:lpstr>
      <vt:lpstr>An iterative framework for registration with reconstruction</vt:lpstr>
      <vt:lpstr>3D scanning</vt:lpstr>
      <vt:lpstr>Challenges</vt:lpstr>
      <vt:lpstr>Classical approach</vt:lpstr>
      <vt:lpstr>Our approach</vt:lpstr>
      <vt:lpstr>Summary</vt:lpstr>
      <vt:lpstr>Framework Elementary Steps</vt:lpstr>
      <vt:lpstr>Initial Positioning: Spin-image Descriptors</vt:lpstr>
      <vt:lpstr>Alignment: Point-to-point ICP Algorithm</vt:lpstr>
      <vt:lpstr>Reconstruction</vt:lpstr>
      <vt:lpstr>Registration with Reconstruction Framework</vt:lpstr>
      <vt:lpstr>Basic Framework</vt:lpstr>
      <vt:lpstr>Overlapping Maximization</vt:lpstr>
      <vt:lpstr>Dynamic Registration</vt:lpstr>
      <vt:lpstr>Divergence correction</vt:lpstr>
      <vt:lpstr>Multiresolution</vt:lpstr>
      <vt:lpstr>Experiments</vt:lpstr>
      <vt:lpstr>Conclusions</vt:lpstr>
      <vt:lpstr>References</vt:lpstr>
      <vt:lpstr>Overview</vt:lpstr>
      <vt:lpstr>Thank you for your attention!</vt:lpstr>
    </vt:vector>
  </TitlesOfParts>
  <Company>puc-rio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iterative framework for registration with reconstruction</dc:title>
  <dc:creator>Petbool</dc:creator>
  <cp:lastModifiedBy>Thomas LEWINER</cp:lastModifiedBy>
  <cp:revision>27</cp:revision>
  <dcterms:created xsi:type="dcterms:W3CDTF">2007-10-24T16:19:46Z</dcterms:created>
  <dcterms:modified xsi:type="dcterms:W3CDTF">2026-07-30T21:22:18Z</dcterms:modified>
</cp:coreProperties>
</file>