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compatMode="1" saveSubsetFonts="1">
  <p:sldMasterIdLst>
    <p:sldMasterId id="2147483649" r:id="rId1"/>
  </p:sldMasterIdLst>
  <p:notesMasterIdLst>
    <p:notesMasterId r:id="rId25"/>
  </p:notesMasterIdLst>
  <p:sldIdLst>
    <p:sldId id="264" r:id="rId2"/>
    <p:sldId id="265" r:id="rId3"/>
    <p:sldId id="266" r:id="rId4"/>
    <p:sldId id="267" r:id="rId5"/>
    <p:sldId id="268" r:id="rId6"/>
    <p:sldId id="269" r:id="rId7"/>
    <p:sldId id="286" r:id="rId8"/>
    <p:sldId id="271" r:id="rId9"/>
    <p:sldId id="272" r:id="rId10"/>
    <p:sldId id="287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8" r:id="rId23"/>
    <p:sldId id="285" r:id="rId2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Bookman Old Style" panose="0205060405050502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438" autoAdjust="0"/>
  </p:normalViewPr>
  <p:slideViewPr>
    <p:cSldViewPr>
      <p:cViewPr varScale="1">
        <p:scale>
          <a:sx n="109" d="100"/>
          <a:sy n="109" d="100"/>
        </p:scale>
        <p:origin x="125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55C10E6F-30E2-9B26-CDE5-D913B25CAE7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02A1D946-F7BF-0C20-DAB6-26A0FDA0EC3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024700A6-E2DE-ABD4-6723-7EB8CE16028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3237" name="Rectangle 5">
            <a:extLst>
              <a:ext uri="{FF2B5EF4-FFF2-40B4-BE49-F238E27FC236}">
                <a16:creationId xmlns:a16="http://schemas.microsoft.com/office/drawing/2014/main" id="{ED538280-7E86-385E-923C-6657C932091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223238" name="Rectangle 6">
            <a:extLst>
              <a:ext uri="{FF2B5EF4-FFF2-40B4-BE49-F238E27FC236}">
                <a16:creationId xmlns:a16="http://schemas.microsoft.com/office/drawing/2014/main" id="{184C3BAF-6FD3-D736-2BF7-D55E19911D3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3239" name="Rectangle 7">
            <a:extLst>
              <a:ext uri="{FF2B5EF4-FFF2-40B4-BE49-F238E27FC236}">
                <a16:creationId xmlns:a16="http://schemas.microsoft.com/office/drawing/2014/main" id="{4331C56B-7BC7-53FD-CD1E-CBFC001A80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F7E46CF-4E88-4443-806E-F26D1459D901}" type="slidenum">
              <a:rPr lang="pt-BR" altLang="en-US"/>
              <a:pPr/>
              <a:t>‹#›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41C2744A-3D50-5325-9BE4-139EE5B667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EA31C5DF-D254-254C-B24B-4A3BBAF9BEF1}" type="slidenum">
              <a:rPr lang="pt-BR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1269EB53-D118-A005-E63D-1A2972D143E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F0493D68-4F97-D133-6958-38ABF3DCB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ACEA1F50-669E-ADBC-888E-0FB01EBC858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63AB4652-3C87-73B0-1FCE-715E5D05F5A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038F0918-F019-6C2F-D8B0-9BD623D228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192C7950-17B4-7545-B0B5-67A5C94C0398}" type="slidenum">
              <a:rPr lang="pt-BR" altLang="en-US" sz="1200">
                <a:latin typeface="Arial" panose="020B0604020202020204" pitchFamily="34" charset="0"/>
              </a:rPr>
              <a:pPr eaLnBrk="1" hangingPunct="1"/>
              <a:t>11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74DAB269-F117-E03F-A20B-DC0C3D71BFA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8756B466-14A5-A575-E1A8-ABA2BC97B0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C62FAF96-49D3-3DE0-8B85-27A6E49CA2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996597C9-D194-ED4C-A56E-FD83AD98A0B3}" type="slidenum">
              <a:rPr lang="pt-BR" altLang="en-US" sz="1200">
                <a:latin typeface="Arial" panose="020B0604020202020204" pitchFamily="34" charset="0"/>
              </a:rPr>
              <a:pPr eaLnBrk="1" hangingPunct="1"/>
              <a:t>12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CE2DBAEE-D4BE-059F-D410-58A29049551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3D16EE31-22FE-F0EA-FB3A-D4C962AA5D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F12CA793-7E3E-D553-F6F4-6F7D3D8D6C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18F2F618-8D26-3E4F-8A05-1EAFA9CEA293}" type="slidenum">
              <a:rPr lang="pt-BR" altLang="en-US" sz="1200">
                <a:latin typeface="Arial" panose="020B0604020202020204" pitchFamily="34" charset="0"/>
              </a:rPr>
              <a:pPr eaLnBrk="1" hangingPunct="1"/>
              <a:t>13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93339E3D-E7A0-2C9C-D91E-F87B8712390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DC15C3D2-7042-B336-A6DA-BF398FF168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94733EBF-9368-1D46-C4DE-6085FE3157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B54F657A-3EEC-F343-BBA5-D683592A07B9}" type="slidenum">
              <a:rPr lang="pt-BR" altLang="en-US" sz="1200">
                <a:latin typeface="Arial" panose="020B0604020202020204" pitchFamily="34" charset="0"/>
              </a:rPr>
              <a:pPr eaLnBrk="1" hangingPunct="1"/>
              <a:t>14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DCEE7213-9A60-82CE-B3BC-394AFACE788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315D04B0-BECB-E0B4-726C-1EC00E3F76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94A3683E-FF1E-F93C-390E-77EF41E5F4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3055FF35-6D3F-6A42-BE29-B2DDE36598AB}" type="slidenum">
              <a:rPr lang="pt-BR" altLang="en-US" sz="1200">
                <a:latin typeface="Arial" panose="020B0604020202020204" pitchFamily="34" charset="0"/>
              </a:rPr>
              <a:pPr eaLnBrk="1" hangingPunct="1"/>
              <a:t>15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CCBCA7E3-1E73-2E31-EE7A-105AD3B7E03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3BC01FDC-A3D9-FFDD-5278-7FA1EAA5C5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3DB7278-6C6C-D01D-ED61-DDA26687B7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A270A062-2BDB-764C-A55C-8FF1EAC64FDF}" type="slidenum">
              <a:rPr lang="pt-BR" altLang="en-US" sz="1200">
                <a:latin typeface="Arial" panose="020B0604020202020204" pitchFamily="34" charset="0"/>
              </a:rPr>
              <a:pPr eaLnBrk="1" hangingPunct="1"/>
              <a:t>16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AAE55D15-4D26-725A-2185-D01A3F9C9C0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D512037E-E0ED-B4E5-AF1D-398BB5AF4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EE20D9BD-1413-EF0A-CA04-81BC1F4458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47DABA8F-7D67-DF4A-A158-E23FE7DB57CB}" type="slidenum">
              <a:rPr lang="pt-BR" altLang="en-US" sz="1200">
                <a:latin typeface="Arial" panose="020B0604020202020204" pitchFamily="34" charset="0"/>
              </a:rPr>
              <a:pPr eaLnBrk="1" hangingPunct="1"/>
              <a:t>17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B4A811F7-976B-30A8-5A19-0BDEFF87617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693A6418-0A63-B01A-C13B-905ABEAB70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1E06DEB3-377E-11E2-52AE-9B353B0509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EEBDBBB5-C4A2-CF44-A166-10D37FBA26E8}" type="slidenum">
              <a:rPr lang="pt-BR" altLang="en-US" sz="1200">
                <a:latin typeface="Arial" panose="020B0604020202020204" pitchFamily="34" charset="0"/>
              </a:rPr>
              <a:pPr eaLnBrk="1" hangingPunct="1"/>
              <a:t>18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B9E4025E-2B91-D530-6734-99FFE6EC118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D71C50B-816F-811C-3911-2AB0FB52C8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A0F2BB63-9F37-4DC1-13AD-A0B566178C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405EEAE4-688E-5D48-84E9-C0BB68C6549C}" type="slidenum">
              <a:rPr lang="pt-BR" altLang="en-US" sz="1200">
                <a:latin typeface="Arial" panose="020B0604020202020204" pitchFamily="34" charset="0"/>
              </a:rPr>
              <a:pPr eaLnBrk="1" hangingPunct="1"/>
              <a:t>19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E4839C4D-43AB-A21B-1D45-6B54F0AF243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4DDE0706-032B-F963-2634-1CF9B50932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6F6FD914-51E0-4B48-63AB-91745C9F4E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68B48369-97E8-1E44-8DE2-0D433A001259}" type="slidenum">
              <a:rPr lang="pt-BR" altLang="en-US" sz="1200">
                <a:latin typeface="Arial" panose="020B0604020202020204" pitchFamily="34" charset="0"/>
              </a:rPr>
              <a:pPr eaLnBrk="1" hangingPunct="1"/>
              <a:t>2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D72E618B-5715-AEA8-FDAF-EFB19494A7D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29856E04-1DBF-1A7D-FFF1-97A74BD33F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9A6300F4-C23C-E086-D331-4BED962824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2CCF5783-E24B-9F41-BD3B-DDFD1BDBB083}" type="slidenum">
              <a:rPr lang="pt-BR" altLang="en-US" sz="1200">
                <a:latin typeface="Arial" panose="020B0604020202020204" pitchFamily="34" charset="0"/>
              </a:rPr>
              <a:pPr eaLnBrk="1" hangingPunct="1"/>
              <a:t>20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9C0B7865-4A8C-BF55-8B62-A9766A82331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7CF31836-5A67-1207-73AA-DAFB65F4FA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3DAC0EF2-6791-52DD-5AAE-9720DDB98C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C140CDAF-A569-9446-9971-C01279633B87}" type="slidenum">
              <a:rPr lang="pt-BR" altLang="en-US" sz="1200">
                <a:latin typeface="Arial" panose="020B0604020202020204" pitchFamily="34" charset="0"/>
              </a:rPr>
              <a:pPr eaLnBrk="1" hangingPunct="1"/>
              <a:t>21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46A8840E-411B-E86A-A06E-1A588A1E69A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0343CA81-DEDE-97F5-49AA-E98E48A85D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C31C0FB6-A659-7181-3898-B7D74E2388E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67A8141B-E0BF-695F-D2D2-8A22816BA14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B46CE3C0-9D9D-61A0-D475-84E084FD06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B19D0242-73CC-5642-A7C7-461D5D1B1713}" type="slidenum">
              <a:rPr lang="pt-BR" altLang="en-US" sz="1200">
                <a:latin typeface="Arial" panose="020B0604020202020204" pitchFamily="34" charset="0"/>
              </a:rPr>
              <a:pPr eaLnBrk="1" hangingPunct="1"/>
              <a:t>23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78DEB045-E454-6148-0454-F3DBFD2E625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E2D15365-239F-8CA5-95D1-CC689AAC16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3CA54B72-FA72-FA28-DFE3-30FA297E06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47E4A9C9-D5AA-C44A-851B-89A3BCD92C3B}" type="slidenum">
              <a:rPr lang="pt-BR" altLang="en-US" sz="1200">
                <a:latin typeface="Arial" panose="020B0604020202020204" pitchFamily="34" charset="0"/>
              </a:rPr>
              <a:pPr eaLnBrk="1" hangingPunct="1"/>
              <a:t>3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783BCF23-1D23-2BA0-2F9A-E2BB0D3CBE2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9A0C98FC-2804-54CC-2972-0F47FAC2C3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76030BAF-7765-565C-F2A8-13C04017BC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DDE19722-1A2B-564F-B50C-0DE9CA5B7552}" type="slidenum">
              <a:rPr lang="pt-BR" altLang="en-US" sz="1200">
                <a:latin typeface="Arial" panose="020B0604020202020204" pitchFamily="34" charset="0"/>
              </a:rPr>
              <a:pPr eaLnBrk="1" hangingPunct="1"/>
              <a:t>4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3CA43AED-153B-7B51-9114-810C8731FCE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5003D566-65EF-7DDC-4DED-7D3720EE4E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291BA0E1-4E19-9586-731B-5846F64F38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0D404685-10B4-FF46-902D-E7F94DE0803D}" type="slidenum">
              <a:rPr lang="pt-BR" altLang="en-US" sz="1200">
                <a:latin typeface="Arial" panose="020B0604020202020204" pitchFamily="34" charset="0"/>
              </a:rPr>
              <a:pPr eaLnBrk="1" hangingPunct="1"/>
              <a:t>5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314BB95F-1EF2-CCF6-D198-2F87EDFDC20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BE3BE3A8-3A26-AA0B-A2C8-8A4C1D7674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C004D547-83EE-2E4C-53FB-2AB3389E2E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341C9577-3482-C64C-9DFD-D159A74CD920}" type="slidenum">
              <a:rPr lang="pt-BR" altLang="en-US" sz="1200">
                <a:latin typeface="Arial" panose="020B0604020202020204" pitchFamily="34" charset="0"/>
              </a:rPr>
              <a:pPr eaLnBrk="1" hangingPunct="1"/>
              <a:t>6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27C9E078-7C75-3DC3-AB97-A5D4B7CA54F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1E500A9D-59F8-3C2A-A9C4-2D0774C433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944E1297-CAC5-ED5F-7C5E-1368C36BDA1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4AF478C6-9401-82F4-1379-B031745B63B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3A52CBCA-ACF0-93BB-1498-EBC1013078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183B7289-737E-8C46-AE38-FB02739A38F8}" type="slidenum">
              <a:rPr lang="pt-BR" altLang="en-US" sz="1200">
                <a:latin typeface="Arial" panose="020B0604020202020204" pitchFamily="34" charset="0"/>
              </a:rPr>
              <a:pPr eaLnBrk="1" hangingPunct="1"/>
              <a:t>8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AF236665-EA56-BA36-9D14-EE16353F0CB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B68BF49B-C53E-0A95-93ED-193BAF5446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F91F66CA-7EA5-1834-62F9-CCF867DCFB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B7382E51-9D80-D549-BEE0-6D24F56E36C1}" type="slidenum">
              <a:rPr lang="pt-BR" altLang="en-US" sz="1200">
                <a:latin typeface="Arial" panose="020B0604020202020204" pitchFamily="34" charset="0"/>
              </a:rPr>
              <a:pPr eaLnBrk="1" hangingPunct="1"/>
              <a:t>9</a:t>
            </a:fld>
            <a:endParaRPr lang="pt-BR" altLang="en-US" sz="1200">
              <a:latin typeface="Arial" panose="020B0604020202020204" pitchFamily="34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174D6D22-B24E-4BAF-674C-B6284AC243A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EB4C3F7C-BD1D-4D38-61FD-5A7FDAF3AA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sib01">
            <a:extLst>
              <a:ext uri="{FF2B5EF4-FFF2-40B4-BE49-F238E27FC236}">
                <a16:creationId xmlns:a16="http://schemas.microsoft.com/office/drawing/2014/main" id="{58E40B36-009F-0C2D-764B-839AD9142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matmidia">
            <a:extLst>
              <a:ext uri="{FF2B5EF4-FFF2-40B4-BE49-F238E27FC236}">
                <a16:creationId xmlns:a16="http://schemas.microsoft.com/office/drawing/2014/main" id="{4EEED01A-69B1-56EC-653A-6A442C8AE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5427663"/>
            <a:ext cx="3786188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3" descr="puctext">
            <a:extLst>
              <a:ext uri="{FF2B5EF4-FFF2-40B4-BE49-F238E27FC236}">
                <a16:creationId xmlns:a16="http://schemas.microsoft.com/office/drawing/2014/main" id="{A885493F-1BA9-F807-C9B4-CBD1D2AF8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650" y="4652963"/>
            <a:ext cx="109696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95288" y="4076700"/>
            <a:ext cx="6400800" cy="14478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</a:ln>
        </p:spPr>
        <p:txBody>
          <a:bodyPr lIns="91440" rIns="91440" anchor="ctr"/>
          <a:lstStyle>
            <a:lvl1pPr marL="0" indent="0">
              <a:defRPr/>
            </a:lvl1pPr>
          </a:lstStyle>
          <a:p>
            <a:r>
              <a:rPr lang="pt-BR"/>
              <a:t>Clique para editar o estilo do subtítulo mestre</a:t>
            </a:r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055688" y="508000"/>
            <a:ext cx="7620000" cy="2057400"/>
          </a:xfrm>
          <a:solidFill>
            <a:schemeClr val="bg1">
              <a:alpha val="50000"/>
            </a:schemeClr>
          </a:solidFill>
          <a:ln w="6350">
            <a:solidFill>
              <a:srgbClr val="FFBB73"/>
            </a:solidFill>
          </a:ln>
        </p:spPr>
        <p:txBody>
          <a:bodyPr tIns="0" bIns="0"/>
          <a:lstStyle>
            <a:lvl1pPr algn="ctr">
              <a:defRPr sz="5400"/>
            </a:lvl1pPr>
          </a:lstStyle>
          <a:p>
            <a:r>
              <a:rPr lang="pt-BR"/>
              <a:t>Clique para editar o estilo do título mestre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250334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327EE18-48AB-E15A-44C8-9F3C2F9A5CF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17A1DB8-4925-4083-8025-B86209B1721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09723-EF2C-0C42-A0A0-FA4CAB015E41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355319628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5984876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5984876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92BCD57-9C5D-A9BA-8548-FE478EABB19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9ED586AF-45A0-7B30-9EC8-380EA003EE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884E2B-4763-5740-8A6B-E5F608CE404C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2200275315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4075" y="-26988"/>
            <a:ext cx="7019925" cy="1219201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64E1A-AE67-F1FF-CD68-4353AF39A8B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AEF5FBE-FA28-A14F-A10B-117FD4EF7C1E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1360878529"/>
      </p:ext>
    </p:extLst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4075" y="-26988"/>
            <a:ext cx="7019925" cy="1219201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3A7876-CCA7-8D08-631B-D8E00D68C2C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F2014F-87E5-C344-99A9-78B6162EA9D4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1239765253"/>
      </p:ext>
    </p:extLst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4075" y="-26988"/>
            <a:ext cx="7019925" cy="1219201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47634-FBAF-3686-4804-AECB3119671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258B550-8691-1B4C-8141-8A0D2E92B669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4226623467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A66AB7A-2BB3-1349-6570-0F025651018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01470740-3F07-6539-050B-07BC8379CD2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82C01-EC10-2142-BDAF-A5018A4CAC91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220308867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AD51C84-3920-7F93-8433-58F14A012D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80769E4F-20E0-66FE-1DDE-4A1072DAC99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37D783-3ACE-714E-B141-75A0F30D50D9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3877598029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0" y="3789363"/>
            <a:ext cx="4441825" cy="2168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94225" y="3789363"/>
            <a:ext cx="4441825" cy="2168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5E4EE60-B1AC-F260-A4F4-866792CC340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70432D3-EF05-F9B2-1A8E-C110F598B5C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322E2-8D58-A64C-92E6-52A7D4E0DBB7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365732741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75AF91B-A581-D2F8-EEE5-6D90A22DA1D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998697E-744E-A350-AE17-3CED53E146D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DAEE31-8A7D-2F4F-A941-54655EDCB5AD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313622675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4F1EEB34-0FF8-41B7-EE05-8C020C7F455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E5F2715-25C1-ADD6-0652-44D73A89D9B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1E84F1-0BC1-D44A-A5DD-6CC0C5210212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133255522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4631F690-D6E9-75C2-CE99-A3C1EC0EDC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600131DB-7FE1-AACD-C949-9D863024B3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2A37B3-ADBC-C344-8B10-12E76E252DD2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384850715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DC7870C-FD73-0C88-1EC6-3A75FBBBEB4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5D191E0-F1A0-ED9E-819A-78329E94E55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2D92CD-51D0-DF4E-8C83-4C614168BDBE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169182401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77002F5-E016-A552-26F7-7FB8C822E30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5D2CD30-8E27-B0E0-5A99-EAFAED70E76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D9C88-DFFE-8842-A440-63942358B7E0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</p:spTree>
    <p:extLst>
      <p:ext uri="{BB962C8B-B14F-4D97-AF65-F5344CB8AC3E}">
        <p14:creationId xmlns:p14="http://schemas.microsoft.com/office/powerpoint/2010/main" val="302411111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0" descr="sib01">
            <a:extLst>
              <a:ext uri="{FF2B5EF4-FFF2-40B4-BE49-F238E27FC236}">
                <a16:creationId xmlns:a16="http://schemas.microsoft.com/office/drawing/2014/main" id="{F1B455BA-A194-2161-5D67-54C91DD76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13" descr="sib03">
            <a:extLst>
              <a:ext uri="{FF2B5EF4-FFF2-40B4-BE49-F238E27FC236}">
                <a16:creationId xmlns:a16="http://schemas.microsoft.com/office/drawing/2014/main" id="{250D7F6D-BEE3-9140-E574-CF089C2F3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18188"/>
            <a:ext cx="9144000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5">
            <a:extLst>
              <a:ext uri="{FF2B5EF4-FFF2-40B4-BE49-F238E27FC236}">
                <a16:creationId xmlns:a16="http://schemas.microsoft.com/office/drawing/2014/main" id="{135A78F8-1B0E-D72C-5387-7CBDB5B29B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-26988"/>
            <a:ext cx="7019925" cy="121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estilo do título mestre</a:t>
            </a:r>
          </a:p>
        </p:txBody>
      </p:sp>
      <p:sp>
        <p:nvSpPr>
          <p:cNvPr id="11269" name="Rectangle 6">
            <a:extLst>
              <a:ext uri="{FF2B5EF4-FFF2-40B4-BE49-F238E27FC236}">
                <a16:creationId xmlns:a16="http://schemas.microsoft.com/office/drawing/2014/main" id="{2BC9D8CC-037A-C652-6D7E-2647FD5D46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3789363"/>
            <a:ext cx="903605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do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</a:p>
        </p:txBody>
      </p:sp>
      <p:sp>
        <p:nvSpPr>
          <p:cNvPr id="4104" name="Rectangle 8">
            <a:extLst>
              <a:ext uri="{FF2B5EF4-FFF2-40B4-BE49-F238E27FC236}">
                <a16:creationId xmlns:a16="http://schemas.microsoft.com/office/drawing/2014/main" id="{22826194-15C1-9C7A-724C-E6AF10ADC10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9144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 smtClean="0"/>
            </a:lvl1pPr>
          </a:lstStyle>
          <a:p>
            <a:pPr>
              <a:defRPr/>
            </a:pPr>
            <a:r>
              <a:rPr lang="en-US"/>
              <a:t>Projective Estimators for Planar Curves - T. Lewiner &amp; M. Craizer</a:t>
            </a:r>
            <a:endParaRPr lang="en-GB"/>
          </a:p>
        </p:txBody>
      </p:sp>
      <p:sp>
        <p:nvSpPr>
          <p:cNvPr id="4105" name="Rectangle 9">
            <a:extLst>
              <a:ext uri="{FF2B5EF4-FFF2-40B4-BE49-F238E27FC236}">
                <a16:creationId xmlns:a16="http://schemas.microsoft.com/office/drawing/2014/main" id="{77E7025E-5EBF-A2F5-840F-2B5DC5AF771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36513" y="0"/>
            <a:ext cx="6111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fld id="{34CA71FE-1B04-8B4A-9236-2CD942AA72F3}" type="slidenum">
              <a:rPr lang="en-GB" altLang="en-US"/>
              <a:pPr/>
              <a:t>‹#›</a:t>
            </a:fld>
            <a:r>
              <a:rPr lang="en-GB" altLang="en-US" sz="900"/>
              <a:t>/22</a:t>
            </a:r>
          </a:p>
        </p:txBody>
      </p:sp>
      <p:pic>
        <p:nvPicPr>
          <p:cNvPr id="11272" name="Picture 17" descr="puc">
            <a:extLst>
              <a:ext uri="{FF2B5EF4-FFF2-40B4-BE49-F238E27FC236}">
                <a16:creationId xmlns:a16="http://schemas.microsoft.com/office/drawing/2014/main" id="{DB1AC206-9666-803C-C972-9803D93FC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5976938"/>
            <a:ext cx="66040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8" descr="matmidia">
            <a:extLst>
              <a:ext uri="{FF2B5EF4-FFF2-40B4-BE49-F238E27FC236}">
                <a16:creationId xmlns:a16="http://schemas.microsoft.com/office/drawing/2014/main" id="{5DB29D6A-8F0A-4DA7-66B3-B4B1460A2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5905500"/>
            <a:ext cx="25209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2" r:id="rId12"/>
    <p:sldLayoutId id="2147483723" r:id="rId13"/>
    <p:sldLayoutId id="2147483724" r:id="rId14"/>
  </p:sldLayoutIdLst>
  <p:transition>
    <p:fade/>
  </p:transition>
  <p:hf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itchFamily="18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itchFamily="1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itchFamily="1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itchFamily="1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Bookman Old Style" pitchFamily="18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•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"/>
        <a:defRPr sz="2800"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"/>
        <a:defRPr sz="2400" i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"/>
        <a:defRPr sz="2000" i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BB73"/>
        </a:buClr>
        <a:buSzPct val="70000"/>
        <a:buFont typeface="Wingdings" pitchFamily="2" charset="2"/>
        <a:buChar char=""/>
        <a:defRPr sz="2000"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3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11" Type="http://schemas.openxmlformats.org/officeDocument/2006/relationships/image" Target="../media/image42.png"/><Relationship Id="rId5" Type="http://schemas.openxmlformats.org/officeDocument/2006/relationships/image" Target="../media/image38.emf"/><Relationship Id="rId10" Type="http://schemas.openxmlformats.org/officeDocument/2006/relationships/image" Target="../media/image41.emf"/><Relationship Id="rId4" Type="http://schemas.openxmlformats.org/officeDocument/2006/relationships/image" Target="../media/image37.emf"/><Relationship Id="rId9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50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5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28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25.emf"/><Relationship Id="rId17" Type="http://schemas.openxmlformats.org/officeDocument/2006/relationships/oleObject" Target="../embeddings/oleObject11.bin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7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10" Type="http://schemas.openxmlformats.org/officeDocument/2006/relationships/image" Target="../media/image24.emf"/><Relationship Id="rId4" Type="http://schemas.openxmlformats.org/officeDocument/2006/relationships/image" Target="../media/image21.e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2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>
            <a:extLst>
              <a:ext uri="{FF2B5EF4-FFF2-40B4-BE49-F238E27FC236}">
                <a16:creationId xmlns:a16="http://schemas.microsoft.com/office/drawing/2014/main" id="{45F76966-F1E3-A9A0-7904-47EC32820A4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508000"/>
            <a:ext cx="7151688" cy="2768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GB" sz="4400" dirty="0"/>
              <a:t>Projective Estimators for Point/Tangent Representations of Planar Curves 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86912D5-90B2-7A76-28B9-F00B1204F9A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5288" y="4343400"/>
            <a:ext cx="6400800" cy="11811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tIns="45720" bIns="45720" anchor="t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800" b="1"/>
              <a:t>Thomas Lewiner/ </a:t>
            </a:r>
            <a:r>
              <a:rPr lang="en-GB" altLang="en-US" sz="2800" b="1">
                <a:solidFill>
                  <a:schemeClr val="hlink"/>
                </a:solidFill>
              </a:rPr>
              <a:t>Marcos Craizer</a:t>
            </a:r>
            <a:endParaRPr lang="en-GB" altLang="en-US" sz="2800" baseline="3000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altLang="en-US" sz="2800" baseline="30000"/>
              <a:t> </a:t>
            </a:r>
            <a:r>
              <a:rPr lang="en-GB" altLang="en-US" sz="2800"/>
              <a:t>Dep. Matemática -PUC-Rio</a:t>
            </a:r>
            <a:br>
              <a:rPr lang="en-GB" altLang="en-US" sz="2400"/>
            </a:br>
            <a:endParaRPr lang="en-GB" altLang="en-US" sz="2400"/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7ACD3342-9D97-39DD-AFC0-88509FA07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/>
              <a:t>Parabolic Polygons</a:t>
            </a:r>
            <a:endParaRPr lang="en-US" dirty="0"/>
          </a:p>
        </p:txBody>
      </p:sp>
      <p:sp>
        <p:nvSpPr>
          <p:cNvPr id="4102" name="Espaço Reservado para Conteúdo 8">
            <a:extLst>
              <a:ext uri="{FF2B5EF4-FFF2-40B4-BE49-F238E27FC236}">
                <a16:creationId xmlns:a16="http://schemas.microsoft.com/office/drawing/2014/main" id="{92C53011-CDB8-620A-A372-3A8C67C86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0" y="2500313"/>
            <a:ext cx="3930650" cy="6238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altLang="en-US"/>
              <a:t>SIBGRAPI 2006</a:t>
            </a:r>
            <a:endParaRPr lang="en-US" altLang="en-US"/>
          </a:p>
        </p:txBody>
      </p:sp>
      <p:sp>
        <p:nvSpPr>
          <p:cNvPr id="4103" name="Espaço Reservado para Número de Slide 6">
            <a:extLst>
              <a:ext uri="{FF2B5EF4-FFF2-40B4-BE49-F238E27FC236}">
                <a16:creationId xmlns:a16="http://schemas.microsoft.com/office/drawing/2014/main" id="{E21EE762-CCA4-61D9-C0C8-4A106FC864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5EE88B93-E1A2-C545-8B5F-1FB99AFD49AD}" type="slidenum">
              <a:rPr lang="en-GB" altLang="en-US" sz="1000"/>
              <a:pPr eaLnBrk="1" hangingPunct="1"/>
              <a:t>10</a:t>
            </a:fld>
            <a:r>
              <a:rPr lang="en-GB" altLang="en-US" sz="900"/>
              <a:t>/22</a:t>
            </a:r>
          </a:p>
        </p:txBody>
      </p:sp>
      <p:graphicFrame>
        <p:nvGraphicFramePr>
          <p:cNvPr id="4098" name="Object 3">
            <a:extLst>
              <a:ext uri="{FF2B5EF4-FFF2-40B4-BE49-F238E27FC236}">
                <a16:creationId xmlns:a16="http://schemas.microsoft.com/office/drawing/2014/main" id="{E08BD3B3-17B3-DF89-F311-D4003100DAB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4343400" y="3716338"/>
          <a:ext cx="2951163" cy="85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226500" imgH="9944100" progId="Equation.3">
                  <p:embed/>
                </p:oleObj>
              </mc:Choice>
              <mc:Fallback>
                <p:oleObj name="Equation" r:id="rId3" imgW="34226500" imgH="9944100" progId="Equation.3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716338"/>
                        <a:ext cx="2951163" cy="858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4" name="Picture 4" descr="linkage_curvature">
            <a:extLst>
              <a:ext uri="{FF2B5EF4-FFF2-40B4-BE49-F238E27FC236}">
                <a16:creationId xmlns:a16="http://schemas.microsoft.com/office/drawing/2014/main" id="{0CDB4F32-AE5A-1D6C-2988-D637F98C6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125538"/>
            <a:ext cx="29527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5" descr="support_point">
            <a:extLst>
              <a:ext uri="{FF2B5EF4-FFF2-40B4-BE49-F238E27FC236}">
                <a16:creationId xmlns:a16="http://schemas.microsoft.com/office/drawing/2014/main" id="{BE1C427F-7576-3C40-3D91-77962F57B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836613"/>
            <a:ext cx="3097212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99" name="Object 4">
            <a:extLst>
              <a:ext uri="{FF2B5EF4-FFF2-40B4-BE49-F238E27FC236}">
                <a16:creationId xmlns:a16="http://schemas.microsoft.com/office/drawing/2014/main" id="{07EEEA20-48C7-74BC-976B-8C6910DD8660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4630738" y="4724400"/>
          <a:ext cx="2017712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3698200" imgH="12001500" progId="Equation.3">
                  <p:embed/>
                </p:oleObj>
              </mc:Choice>
              <mc:Fallback>
                <p:oleObj name="Equation" r:id="rId7" imgW="23698200" imgH="120015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0738" y="4724400"/>
                        <a:ext cx="2017712" cy="102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>
            <a:extLst>
              <a:ext uri="{FF2B5EF4-FFF2-40B4-BE49-F238E27FC236}">
                <a16:creationId xmlns:a16="http://schemas.microsoft.com/office/drawing/2014/main" id="{35D17438-DAD1-93FC-8004-9414E1204F8C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3059113" y="836613"/>
          <a:ext cx="13684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630400" imgH="5562600" progId="Equation.3">
                  <p:embed/>
                </p:oleObj>
              </mc:Choice>
              <mc:Fallback>
                <p:oleObj name="Equation" r:id="rId9" imgW="14630400" imgH="5562600" progId="Equation.3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836613"/>
                        <a:ext cx="13684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3959" name="Picture 7">
            <a:extLst>
              <a:ext uri="{FF2B5EF4-FFF2-40B4-BE49-F238E27FC236}">
                <a16:creationId xmlns:a16="http://schemas.microsoft.com/office/drawing/2014/main" id="{A27560EB-1131-3027-0736-BD3E08726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57446" y="2809875"/>
            <a:ext cx="3781154" cy="3438525"/>
          </a:xfrm>
          <a:prstGeom prst="roundRect">
            <a:avLst/>
          </a:prstGeom>
          <a:ln>
            <a:solidFill>
              <a:srgbClr val="FFBB73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07" name="Espaço Reservado para Rodapé 10">
            <a:extLst>
              <a:ext uri="{FF2B5EF4-FFF2-40B4-BE49-F238E27FC236}">
                <a16:creationId xmlns:a16="http://schemas.microsoft.com/office/drawing/2014/main" id="{DDCE31F2-BBA2-7DF0-CD7A-A3BBE8F84A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sp>
        <p:nvSpPr>
          <p:cNvPr id="4109" name="Text Box 13">
            <a:extLst>
              <a:ext uri="{FF2B5EF4-FFF2-40B4-BE49-F238E27FC236}">
                <a16:creationId xmlns:a16="http://schemas.microsoft.com/office/drawing/2014/main" id="{A01694F7-D957-D235-D406-7712D7960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0"/>
            <a:ext cx="35528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Quadratic Spline</a:t>
            </a:r>
            <a:endParaRPr lang="pt-BR" altLang="en-US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546" name="Rectangle 2">
            <a:extLst>
              <a:ext uri="{FF2B5EF4-FFF2-40B4-BE49-F238E27FC236}">
                <a16:creationId xmlns:a16="http://schemas.microsoft.com/office/drawing/2014/main" id="{E39CED88-5F20-4F99-000D-15B64C587C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err="1"/>
              <a:t>Affine</a:t>
            </a:r>
            <a:r>
              <a:rPr lang="pt-BR" dirty="0"/>
              <a:t> </a:t>
            </a:r>
            <a:r>
              <a:rPr lang="pt-BR" dirty="0" err="1"/>
              <a:t>Estimators-Signature</a:t>
            </a:r>
            <a:endParaRPr lang="pt-BR" dirty="0"/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C9FC789F-8D29-112B-F616-A7E00F83E875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381000" y="3657600"/>
          <a:ext cx="39846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744400" imgH="10820400" progId="Equation.3">
                  <p:embed/>
                </p:oleObj>
              </mc:Choice>
              <mc:Fallback>
                <p:oleObj name="Equation" r:id="rId3" imgW="37744400" imgH="10820400" progId="Equation.3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657600"/>
                        <a:ext cx="39846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Rectangle 3">
            <a:extLst>
              <a:ext uri="{FF2B5EF4-FFF2-40B4-BE49-F238E27FC236}">
                <a16:creationId xmlns:a16="http://schemas.microsoft.com/office/drawing/2014/main" id="{E277181F-51B3-1E86-CC3E-404B5551FCBE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381000" y="609600"/>
            <a:ext cx="5105400" cy="2514600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r>
              <a:rPr lang="en-US" altLang="en-US"/>
              <a:t>Estimator for the derivative of the affine curvature with respect to affine</a:t>
            </a:r>
            <a:br>
              <a:rPr lang="en-US" altLang="en-US"/>
            </a:br>
            <a:r>
              <a:rPr lang="en-US" altLang="en-US"/>
              <a:t>arc-length.</a:t>
            </a:r>
          </a:p>
        </p:txBody>
      </p:sp>
      <p:sp>
        <p:nvSpPr>
          <p:cNvPr id="5125" name="Text Box 9">
            <a:extLst>
              <a:ext uri="{FF2B5EF4-FFF2-40B4-BE49-F238E27FC236}">
                <a16:creationId xmlns:a16="http://schemas.microsoft.com/office/drawing/2014/main" id="{3B8EFD0E-ACE3-2496-EC11-4A99E4471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562600"/>
            <a:ext cx="5708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2800" i="1"/>
              <a:t>Convergent and Affine Invariant</a:t>
            </a:r>
            <a:endParaRPr lang="pt-BR" altLang="en-US" sz="2800" i="1"/>
          </a:p>
        </p:txBody>
      </p:sp>
      <p:pic>
        <p:nvPicPr>
          <p:cNvPr id="245764" name="Picture 4">
            <a:extLst>
              <a:ext uri="{FF2B5EF4-FFF2-40B4-BE49-F238E27FC236}">
                <a16:creationId xmlns:a16="http://schemas.microsoft.com/office/drawing/2014/main" id="{F6A83F69-9F05-2181-D7D9-AF9337A5F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13605" y="1495822"/>
            <a:ext cx="4001795" cy="3838178"/>
          </a:xfrm>
          <a:prstGeom prst="roundRect">
            <a:avLst/>
          </a:prstGeom>
          <a:ln>
            <a:solidFill>
              <a:srgbClr val="FFBB73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7" name="Espaço Reservado para Número de Slide 6">
            <a:extLst>
              <a:ext uri="{FF2B5EF4-FFF2-40B4-BE49-F238E27FC236}">
                <a16:creationId xmlns:a16="http://schemas.microsoft.com/office/drawing/2014/main" id="{4C8F8B9D-6615-8295-4C5F-D74E543C86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D20B9099-63A3-7C48-BB60-A59E52A1A610}" type="slidenum">
              <a:rPr lang="en-GB" altLang="en-US" sz="1000"/>
              <a:pPr eaLnBrk="1" hangingPunct="1"/>
              <a:t>11</a:t>
            </a:fld>
            <a:r>
              <a:rPr lang="en-GB" altLang="en-US" sz="900"/>
              <a:t>/22</a:t>
            </a:r>
          </a:p>
        </p:txBody>
      </p:sp>
      <p:sp>
        <p:nvSpPr>
          <p:cNvPr id="5128" name="Espaço Reservado para Rodapé 7">
            <a:extLst>
              <a:ext uri="{FF2B5EF4-FFF2-40B4-BE49-F238E27FC236}">
                <a16:creationId xmlns:a16="http://schemas.microsoft.com/office/drawing/2014/main" id="{278A6B04-B304-A5D6-DEFC-CEFF41D233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098" name="Rectangle 2">
            <a:extLst>
              <a:ext uri="{FF2B5EF4-FFF2-40B4-BE49-F238E27FC236}">
                <a16:creationId xmlns:a16="http://schemas.microsoft.com/office/drawing/2014/main" id="{D9FB8A56-166E-FEC5-A3B2-D97183C9A7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Projective length estimator</a:t>
            </a:r>
            <a:endParaRPr lang="pt-BR" dirty="0"/>
          </a:p>
        </p:txBody>
      </p:sp>
      <p:sp>
        <p:nvSpPr>
          <p:cNvPr id="6148" name="Espaço Reservado para Conteúdo 4">
            <a:extLst>
              <a:ext uri="{FF2B5EF4-FFF2-40B4-BE49-F238E27FC236}">
                <a16:creationId xmlns:a16="http://schemas.microsoft.com/office/drawing/2014/main" id="{9E6B4B9F-C338-0740-6BCC-69AB44337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657600"/>
            <a:ext cx="9036050" cy="21685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/>
              <a:t>Although convergent, this estimator is not projective invariant.</a:t>
            </a:r>
            <a:endParaRPr lang="pt-BR" altLang="en-US"/>
          </a:p>
        </p:txBody>
      </p:sp>
      <p:graphicFrame>
        <p:nvGraphicFramePr>
          <p:cNvPr id="6146" name="Object 3">
            <a:extLst>
              <a:ext uri="{FF2B5EF4-FFF2-40B4-BE49-F238E27FC236}">
                <a16:creationId xmlns:a16="http://schemas.microsoft.com/office/drawing/2014/main" id="{027EF232-AE51-C26B-D0FE-61BD5F38C24D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1676400" y="3113088"/>
          <a:ext cx="5257800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6283900" imgH="8483600" progId="Equation.3">
                  <p:embed/>
                </p:oleObj>
              </mc:Choice>
              <mc:Fallback>
                <p:oleObj name="Equation" r:id="rId3" imgW="36283900" imgH="8483600" progId="Equation.3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113088"/>
                        <a:ext cx="5257800" cy="123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696F9DED-EF99-A8F6-CBA0-8A97B4206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228600"/>
            <a:ext cx="2224553" cy="2133600"/>
          </a:xfrm>
          <a:prstGeom prst="roundRect">
            <a:avLst/>
          </a:prstGeom>
          <a:ln>
            <a:solidFill>
              <a:srgbClr val="FFBB73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50" name="Espaço Reservado para Número de Slide 7">
            <a:extLst>
              <a:ext uri="{FF2B5EF4-FFF2-40B4-BE49-F238E27FC236}">
                <a16:creationId xmlns:a16="http://schemas.microsoft.com/office/drawing/2014/main" id="{CFDC374D-3A6E-0A65-B104-762A2B632D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B6978E27-7FAC-084F-BC2F-955B38EAF3C4}" type="slidenum">
              <a:rPr lang="en-GB" altLang="en-US" sz="1000"/>
              <a:pPr eaLnBrk="1" hangingPunct="1"/>
              <a:t>12</a:t>
            </a:fld>
            <a:r>
              <a:rPr lang="en-GB" altLang="en-US" sz="900"/>
              <a:t>/22</a:t>
            </a:r>
          </a:p>
        </p:txBody>
      </p:sp>
      <p:sp>
        <p:nvSpPr>
          <p:cNvPr id="6151" name="Espaço Reservado para Rodapé 8">
            <a:extLst>
              <a:ext uri="{FF2B5EF4-FFF2-40B4-BE49-F238E27FC236}">
                <a16:creationId xmlns:a16="http://schemas.microsoft.com/office/drawing/2014/main" id="{6496AE84-2D78-6454-A9B6-278F16304A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594" name="Rectangle 2">
            <a:extLst>
              <a:ext uri="{FF2B5EF4-FFF2-40B4-BE49-F238E27FC236}">
                <a16:creationId xmlns:a16="http://schemas.microsoft.com/office/drawing/2014/main" id="{EC516D00-05F6-6D1B-D8AD-316349BD95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Curves with constant projective curvature: Spirals</a:t>
            </a:r>
            <a:endParaRPr lang="pt-BR" dirty="0"/>
          </a:p>
        </p:txBody>
      </p:sp>
      <p:graphicFrame>
        <p:nvGraphicFramePr>
          <p:cNvPr id="7170" name="Object 2">
            <a:extLst>
              <a:ext uri="{FF2B5EF4-FFF2-40B4-BE49-F238E27FC236}">
                <a16:creationId xmlns:a16="http://schemas.microsoft.com/office/drawing/2014/main" id="{7F84212F-DD22-2B10-D5C4-257BE06D8B74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611188" y="2852738"/>
          <a:ext cx="3287712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081200" imgH="17551400" progId="Equation.3">
                  <p:embed/>
                </p:oleObj>
              </mc:Choice>
              <mc:Fallback>
                <p:oleObj name="Equation" r:id="rId3" imgW="40081200" imgH="17551400" progId="Equation.3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852738"/>
                        <a:ext cx="3287712" cy="1439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2" name="Picture 6" descr="espiral">
            <a:extLst>
              <a:ext uri="{FF2B5EF4-FFF2-40B4-BE49-F238E27FC236}">
                <a16:creationId xmlns:a16="http://schemas.microsoft.com/office/drawing/2014/main" id="{E94F2E89-CB5C-3870-128A-D7591E59B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1628775"/>
            <a:ext cx="3810000" cy="3810000"/>
          </a:xfrm>
          <a:prstGeom prst="roundRect">
            <a:avLst/>
          </a:prstGeom>
          <a:ln>
            <a:solidFill>
              <a:srgbClr val="FFBB73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73" name="Espaço Reservado para Número de Slide 4">
            <a:extLst>
              <a:ext uri="{FF2B5EF4-FFF2-40B4-BE49-F238E27FC236}">
                <a16:creationId xmlns:a16="http://schemas.microsoft.com/office/drawing/2014/main" id="{BE4DA855-896B-8040-A0BF-1467C00178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4F3A46D8-9306-B540-93ED-E2B467E2FC06}" type="slidenum">
              <a:rPr lang="en-GB" altLang="en-US" sz="1000"/>
              <a:pPr eaLnBrk="1" hangingPunct="1"/>
              <a:t>13</a:t>
            </a:fld>
            <a:r>
              <a:rPr lang="en-GB" altLang="en-US" sz="900"/>
              <a:t>/22</a:t>
            </a:r>
          </a:p>
        </p:txBody>
      </p:sp>
      <p:sp>
        <p:nvSpPr>
          <p:cNvPr id="7174" name="Espaço Reservado para Rodapé 5">
            <a:extLst>
              <a:ext uri="{FF2B5EF4-FFF2-40B4-BE49-F238E27FC236}">
                <a16:creationId xmlns:a16="http://schemas.microsoft.com/office/drawing/2014/main" id="{8F3D4ABD-27B3-9381-119B-24EF641105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858" name="Rectangle 2">
            <a:extLst>
              <a:ext uri="{FF2B5EF4-FFF2-40B4-BE49-F238E27FC236}">
                <a16:creationId xmlns:a16="http://schemas.microsoft.com/office/drawing/2014/main" id="{A807CD13-E76D-9F69-A197-CAAD2910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General Spiral</a:t>
            </a:r>
            <a:endParaRPr lang="pt-BR" dirty="0"/>
          </a:p>
        </p:txBody>
      </p:sp>
      <p:sp>
        <p:nvSpPr>
          <p:cNvPr id="8196" name="Espaço Reservado para Conteúdo 5">
            <a:extLst>
              <a:ext uri="{FF2B5EF4-FFF2-40B4-BE49-F238E27FC236}">
                <a16:creationId xmlns:a16="http://schemas.microsoft.com/office/drawing/2014/main" id="{5F1705E3-FC5D-C0BD-E75F-74CBF3FE7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733800"/>
            <a:ext cx="9036050" cy="21685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/>
              <a:t>General spiral with zero projective curvature:</a:t>
            </a:r>
          </a:p>
          <a:p>
            <a:pPr eaLnBrk="1" hangingPunct="1">
              <a:buFont typeface="Wingdings" pitchFamily="2" charset="2"/>
              <a:buNone/>
            </a:pPr>
            <a:endParaRPr lang="fr-FR" altLang="en-US"/>
          </a:p>
          <a:p>
            <a:pPr eaLnBrk="1" hangingPunct="1">
              <a:buFont typeface="Wingdings" pitchFamily="2" charset="2"/>
              <a:buNone/>
            </a:pPr>
            <a:endParaRPr lang="fr-FR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r>
              <a:rPr lang="en-US" altLang="en-US"/>
              <a:t>Assuming </a:t>
            </a:r>
            <a:r>
              <a:rPr lang="en-US" altLang="en-US" i="0"/>
              <a:t>det T=1 → 8 parameters</a:t>
            </a:r>
            <a:endParaRPr lang="pt-BR" altLang="en-US"/>
          </a:p>
        </p:txBody>
      </p:sp>
      <p:graphicFrame>
        <p:nvGraphicFramePr>
          <p:cNvPr id="8194" name="Object 2">
            <a:extLst>
              <a:ext uri="{FF2B5EF4-FFF2-40B4-BE49-F238E27FC236}">
                <a16:creationId xmlns:a16="http://schemas.microsoft.com/office/drawing/2014/main" id="{9C730A72-971D-8060-D044-7ED5681368B9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1931988" y="3254375"/>
          <a:ext cx="5230812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3" imgW="48272700" imgH="16383000" progId="Equation.3">
                  <p:embed/>
                </p:oleObj>
              </mc:Choice>
              <mc:Fallback>
                <p:oleObj name="Equação" r:id="rId3" imgW="48272700" imgH="16383000" progId="Equation.3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3254375"/>
                        <a:ext cx="5230812" cy="177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6" descr="espiral">
            <a:extLst>
              <a:ext uri="{FF2B5EF4-FFF2-40B4-BE49-F238E27FC236}">
                <a16:creationId xmlns:a16="http://schemas.microsoft.com/office/drawing/2014/main" id="{9DFF95BC-4ECE-DDDD-CFC6-474FF545C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52400"/>
            <a:ext cx="2141537" cy="2141537"/>
          </a:xfrm>
          <a:prstGeom prst="roundRect">
            <a:avLst/>
          </a:prstGeom>
          <a:ln>
            <a:solidFill>
              <a:srgbClr val="FFBB73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198" name="Espaço Reservado para Número de Slide 8">
            <a:extLst>
              <a:ext uri="{FF2B5EF4-FFF2-40B4-BE49-F238E27FC236}">
                <a16:creationId xmlns:a16="http://schemas.microsoft.com/office/drawing/2014/main" id="{647499BA-D3F6-1BF6-4A86-45D7D8A779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2D9FFAE5-B613-8E43-B4C3-216B4F64C97F}" type="slidenum">
              <a:rPr lang="en-GB" altLang="en-US" sz="1000"/>
              <a:pPr eaLnBrk="1" hangingPunct="1"/>
              <a:t>14</a:t>
            </a:fld>
            <a:r>
              <a:rPr lang="en-GB" altLang="en-US" sz="900"/>
              <a:t>/22</a:t>
            </a:r>
          </a:p>
        </p:txBody>
      </p:sp>
      <p:sp>
        <p:nvSpPr>
          <p:cNvPr id="8199" name="Espaço Reservado para Rodapé 9">
            <a:extLst>
              <a:ext uri="{FF2B5EF4-FFF2-40B4-BE49-F238E27FC236}">
                <a16:creationId xmlns:a16="http://schemas.microsoft.com/office/drawing/2014/main" id="{85F7BA8A-46C0-2220-1DEA-56CEC1907A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62" name="Rectangle 2">
            <a:extLst>
              <a:ext uri="{FF2B5EF4-FFF2-40B4-BE49-F238E27FC236}">
                <a16:creationId xmlns:a16="http://schemas.microsoft.com/office/drawing/2014/main" id="{C84B836E-4D3B-ADDC-A8DE-E643533ACB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Adapting spirals to three point/tangent pairs</a:t>
            </a:r>
            <a:endParaRPr lang="pt-BR" dirty="0"/>
          </a:p>
        </p:txBody>
      </p:sp>
      <p:sp>
        <p:nvSpPr>
          <p:cNvPr id="22531" name="Espaço Reservado para Conteúdo 6">
            <a:extLst>
              <a:ext uri="{FF2B5EF4-FFF2-40B4-BE49-F238E27FC236}">
                <a16:creationId xmlns:a16="http://schemas.microsoft.com/office/drawing/2014/main" id="{EBF716BE-5FA2-2F57-16A7-64A130E46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38400"/>
            <a:ext cx="9036050" cy="3844925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r>
              <a:rPr lang="en-US" altLang="en-US"/>
              <a:t>Unknowns: 8 parameters + 2 projective lengths </a:t>
            </a:r>
            <a:r>
              <a:rPr lang="el-GR" altLang="en-US"/>
              <a:t>σ</a:t>
            </a:r>
            <a:r>
              <a:rPr lang="en-US" altLang="en-US"/>
              <a:t>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/>
              <a:t>Knowns: 3 points + 3 tangents</a:t>
            </a:r>
            <a:r>
              <a:rPr lang="en-US" altLang="en-US" sz="2400" i="0"/>
              <a:t> → </a:t>
            </a:r>
            <a:r>
              <a:rPr lang="en-US" altLang="en-US" sz="2400"/>
              <a:t>9 data</a:t>
            </a:r>
            <a:endParaRPr lang="en-US" altLang="en-US"/>
          </a:p>
          <a:p>
            <a:pPr eaLnBrk="1" hangingPunct="1">
              <a:buFont typeface="Wingdings" pitchFamily="2" charset="2"/>
              <a:buNone/>
            </a:pPr>
            <a:r>
              <a:rPr lang="en-US" altLang="en-US" i="0"/>
              <a:t>Underdetermined system !!</a:t>
            </a:r>
            <a:endParaRPr lang="fr-FR" altLang="en-US"/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/>
              <a:t>We must estimate first the projective legths. Options:</a:t>
            </a:r>
            <a:r>
              <a:rPr lang="en-US" altLang="en-US"/>
              <a:t> </a:t>
            </a:r>
          </a:p>
          <a:p>
            <a:pPr lvl="1" eaLnBrk="1" hangingPunct="1">
              <a:buFontTx/>
              <a:buAutoNum type="arabicParenR"/>
            </a:pPr>
            <a:r>
              <a:rPr lang="en-US" altLang="en-US"/>
              <a:t>Use the affine estimator for projective lengths. </a:t>
            </a:r>
          </a:p>
          <a:p>
            <a:pPr lvl="1" eaLnBrk="1" hangingPunct="1">
              <a:buFontTx/>
              <a:buAutoNum type="arabicParenR"/>
            </a:pPr>
            <a:r>
              <a:rPr lang="en-US" altLang="en-US"/>
              <a:t>Projective estimation by geometric methods (on going work).</a:t>
            </a:r>
          </a:p>
        </p:txBody>
      </p:sp>
      <p:sp>
        <p:nvSpPr>
          <p:cNvPr id="22532" name="Text Box 6">
            <a:extLst>
              <a:ext uri="{FF2B5EF4-FFF2-40B4-BE49-F238E27FC236}">
                <a16:creationId xmlns:a16="http://schemas.microsoft.com/office/drawing/2014/main" id="{4C73BB87-72BD-4AD9-4C09-E9E8B912B5EA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1763713" y="3789363"/>
            <a:ext cx="56213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3" name="Espaço Reservado para Número de Slide 7">
            <a:extLst>
              <a:ext uri="{FF2B5EF4-FFF2-40B4-BE49-F238E27FC236}">
                <a16:creationId xmlns:a16="http://schemas.microsoft.com/office/drawing/2014/main" id="{F0A0D45E-DBAB-9EED-D500-CA9BAEB8BB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BFC0C8C2-5ADA-1441-B2CF-9B3ACBC98A7F}" type="slidenum">
              <a:rPr lang="en-GB" altLang="en-US" sz="1000"/>
              <a:pPr eaLnBrk="1" hangingPunct="1"/>
              <a:t>15</a:t>
            </a:fld>
            <a:r>
              <a:rPr lang="en-GB" altLang="en-US" sz="900"/>
              <a:t>/22</a:t>
            </a:r>
          </a:p>
        </p:txBody>
      </p:sp>
      <p:sp>
        <p:nvSpPr>
          <p:cNvPr id="22534" name="Espaço Reservado para Rodapé 8">
            <a:extLst>
              <a:ext uri="{FF2B5EF4-FFF2-40B4-BE49-F238E27FC236}">
                <a16:creationId xmlns:a16="http://schemas.microsoft.com/office/drawing/2014/main" id="{FB6BB1AC-A1C8-1419-396E-E41A998E4B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pic>
        <p:nvPicPr>
          <p:cNvPr id="10" name="Picture 6" descr="C:\Documents and Settings\toto\Desktop\spiral.gif">
            <a:extLst>
              <a:ext uri="{FF2B5EF4-FFF2-40B4-BE49-F238E27FC236}">
                <a16:creationId xmlns:a16="http://schemas.microsoft.com/office/drawing/2014/main" id="{EC77915E-DB41-7ABF-8551-8DA7E32D6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325" y="212725"/>
            <a:ext cx="2133600" cy="2133601"/>
          </a:xfrm>
          <a:prstGeom prst="roundRect">
            <a:avLst/>
          </a:prstGeom>
          <a:ln>
            <a:solidFill>
              <a:srgbClr val="FFBB73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170" name="Rectangle 2">
            <a:extLst>
              <a:ext uri="{FF2B5EF4-FFF2-40B4-BE49-F238E27FC236}">
                <a16:creationId xmlns:a16="http://schemas.microsoft.com/office/drawing/2014/main" id="{ADE8053C-9A1E-14F0-0356-D8075CFBC7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Adapting spirals to three point/tangent pairs</a:t>
            </a:r>
            <a:endParaRPr lang="pt-BR" dirty="0"/>
          </a:p>
        </p:txBody>
      </p:sp>
      <p:sp>
        <p:nvSpPr>
          <p:cNvPr id="23555" name="Espaço Reservado para Rodapé 6">
            <a:extLst>
              <a:ext uri="{FF2B5EF4-FFF2-40B4-BE49-F238E27FC236}">
                <a16:creationId xmlns:a16="http://schemas.microsoft.com/office/drawing/2014/main" id="{3D44D41C-EA67-D435-9D79-B5DF4F28C5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sp>
        <p:nvSpPr>
          <p:cNvPr id="23556" name="Espaço Reservado para Número de Slide 5">
            <a:extLst>
              <a:ext uri="{FF2B5EF4-FFF2-40B4-BE49-F238E27FC236}">
                <a16:creationId xmlns:a16="http://schemas.microsoft.com/office/drawing/2014/main" id="{5EA26636-41D6-44A1-DF7E-5E352A4560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49048735-C75C-7948-8D89-6A87A258471F}" type="slidenum">
              <a:rPr lang="en-GB" altLang="en-US" sz="1000"/>
              <a:pPr eaLnBrk="1" hangingPunct="1"/>
              <a:t>16</a:t>
            </a:fld>
            <a:r>
              <a:rPr lang="en-GB" altLang="en-US" sz="1000"/>
              <a:t>/22</a:t>
            </a:r>
          </a:p>
        </p:txBody>
      </p:sp>
      <p:pic>
        <p:nvPicPr>
          <p:cNvPr id="12" name="Picture 6" descr="C:\Documents and Settings\toto\Desktop\spiral.gif">
            <a:extLst>
              <a:ext uri="{FF2B5EF4-FFF2-40B4-BE49-F238E27FC236}">
                <a16:creationId xmlns:a16="http://schemas.microsoft.com/office/drawing/2014/main" id="{DFDAE042-3ECF-3231-A427-9EB86E5BC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29000" cy="3429002"/>
          </a:xfrm>
          <a:prstGeom prst="roundRect">
            <a:avLst/>
          </a:prstGeom>
          <a:ln>
            <a:solidFill>
              <a:srgbClr val="FFBB73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558" name="Rectangle 3">
            <a:extLst>
              <a:ext uri="{FF2B5EF4-FFF2-40B4-BE49-F238E27FC236}">
                <a16:creationId xmlns:a16="http://schemas.microsoft.com/office/drawing/2014/main" id="{0E749A02-96C2-4628-26F1-3B3A5071F4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0600" y="3657600"/>
            <a:ext cx="8045450" cy="21685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/>
              <a:t>After estimating 2 projective lengths</a:t>
            </a:r>
            <a:br>
              <a:rPr lang="en-US" altLang="en-US"/>
            </a:br>
            <a:r>
              <a:rPr lang="en-US" altLang="en-US"/>
              <a:t> </a:t>
            </a:r>
            <a:r>
              <a:rPr lang="en-US" altLang="en-US" i="0"/>
              <a:t>→ </a:t>
            </a:r>
            <a:r>
              <a:rPr lang="en-US" altLang="en-US"/>
              <a:t>8 parameters and 9 data</a:t>
            </a:r>
          </a:p>
          <a:p>
            <a:pPr eaLnBrk="1" hangingPunct="1"/>
            <a:endParaRPr lang="fr-FR" altLang="en-US"/>
          </a:p>
          <a:p>
            <a:pPr eaLnBrk="1" hangingPunct="1">
              <a:buFont typeface="Wingdings" pitchFamily="2" charset="2"/>
              <a:buNone/>
            </a:pPr>
            <a:r>
              <a:rPr lang="en-US" altLang="en-US"/>
              <a:t>We drop the middle tangency condition</a:t>
            </a:r>
            <a:endParaRPr lang="pt-BR" altLang="en-US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978" name="Rectangle 2">
            <a:extLst>
              <a:ext uri="{FF2B5EF4-FFF2-40B4-BE49-F238E27FC236}">
                <a16:creationId xmlns:a16="http://schemas.microsoft.com/office/drawing/2014/main" id="{A13177FC-0D2C-1784-C709-E7494B8948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Linear equations for the fitting problem</a:t>
            </a:r>
            <a:endParaRPr lang="pt-BR" dirty="0"/>
          </a:p>
        </p:txBody>
      </p:sp>
      <p:sp>
        <p:nvSpPr>
          <p:cNvPr id="9221" name="Espaço Reservado para Conteúdo 7">
            <a:extLst>
              <a:ext uri="{FF2B5EF4-FFF2-40B4-BE49-F238E27FC236}">
                <a16:creationId xmlns:a16="http://schemas.microsoft.com/office/drawing/2014/main" id="{025AB5CA-CF2F-332D-C141-09C51A2F8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343400"/>
            <a:ext cx="9036050" cy="16144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/>
              <a:t>Known projective lengths </a:t>
            </a:r>
            <a:r>
              <a:rPr lang="el-GR" altLang="en-US"/>
              <a:t>σ</a:t>
            </a:r>
            <a:r>
              <a:rPr lang="fr-FR" altLang="en-US" sz="1800"/>
              <a:t>j</a:t>
            </a:r>
          </a:p>
          <a:p>
            <a:pPr lvl="1" eaLnBrk="1" hangingPunct="1"/>
            <a:r>
              <a:rPr lang="en-US" altLang="en-US"/>
              <a:t>15 unknowns and </a:t>
            </a:r>
          </a:p>
          <a:p>
            <a:pPr lvl="1" eaLnBrk="1" hangingPunct="1"/>
            <a:r>
              <a:rPr lang="en-US" altLang="en-US"/>
              <a:t>15 linear equations.</a:t>
            </a:r>
            <a:endParaRPr lang="fr-FR" altLang="en-US" sz="1400"/>
          </a:p>
        </p:txBody>
      </p:sp>
      <p:sp>
        <p:nvSpPr>
          <p:cNvPr id="9222" name="Espaço Reservado para Rodapé 6">
            <a:extLst>
              <a:ext uri="{FF2B5EF4-FFF2-40B4-BE49-F238E27FC236}">
                <a16:creationId xmlns:a16="http://schemas.microsoft.com/office/drawing/2014/main" id="{FCC5FC14-EB2B-BC76-C5FA-0BF9960B54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sp>
        <p:nvSpPr>
          <p:cNvPr id="9223" name="Espaço Reservado para Número de Slide 5">
            <a:extLst>
              <a:ext uri="{FF2B5EF4-FFF2-40B4-BE49-F238E27FC236}">
                <a16:creationId xmlns:a16="http://schemas.microsoft.com/office/drawing/2014/main" id="{C21D9938-F3A6-D74C-A570-6A64905DCD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80914628-2358-4D4E-AF40-34B42B643185}" type="slidenum">
              <a:rPr lang="en-GB" altLang="en-US" sz="1000"/>
              <a:pPr eaLnBrk="1" hangingPunct="1"/>
              <a:t>17</a:t>
            </a:fld>
            <a:r>
              <a:rPr lang="en-GB" altLang="en-US" sz="900"/>
              <a:t>/22</a:t>
            </a:r>
          </a:p>
        </p:txBody>
      </p:sp>
      <p:graphicFrame>
        <p:nvGraphicFramePr>
          <p:cNvPr id="9218" name="Object 2">
            <a:extLst>
              <a:ext uri="{FF2B5EF4-FFF2-40B4-BE49-F238E27FC236}">
                <a16:creationId xmlns:a16="http://schemas.microsoft.com/office/drawing/2014/main" id="{071792A2-1F8B-CF2C-8290-5E5264593AE5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1979613" y="1125538"/>
          <a:ext cx="4752975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4711600" imgH="16967200" progId="Equation.3">
                  <p:embed/>
                </p:oleObj>
              </mc:Choice>
              <mc:Fallback>
                <p:oleObj name="Equation" r:id="rId3" imgW="54711600" imgH="16967200" progId="Equation.3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125538"/>
                        <a:ext cx="4752975" cy="1474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>
            <a:extLst>
              <a:ext uri="{FF2B5EF4-FFF2-40B4-BE49-F238E27FC236}">
                <a16:creationId xmlns:a16="http://schemas.microsoft.com/office/drawing/2014/main" id="{84C9DA0E-59DE-CD65-8746-6386160C1F06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1763713" y="2781300"/>
          <a:ext cx="5256212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4947800" imgH="16967200" progId="Equation.3">
                  <p:embed/>
                </p:oleObj>
              </mc:Choice>
              <mc:Fallback>
                <p:oleObj name="Equation" r:id="rId5" imgW="64947800" imgH="16967200" progId="Equation.3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2781300"/>
                        <a:ext cx="5256212" cy="1373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34" name="Rectangle 2">
            <a:extLst>
              <a:ext uri="{FF2B5EF4-FFF2-40B4-BE49-F238E27FC236}">
                <a16:creationId xmlns:a16="http://schemas.microsoft.com/office/drawing/2014/main" id="{DF7FC70B-6B38-0320-36A0-479D26B102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Curvature Estimator</a:t>
            </a:r>
            <a:endParaRPr lang="pt-BR" dirty="0"/>
          </a:p>
        </p:txBody>
      </p:sp>
      <p:sp>
        <p:nvSpPr>
          <p:cNvPr id="10246" name="Espaço Reservado para Conteúdo 12">
            <a:extLst>
              <a:ext uri="{FF2B5EF4-FFF2-40B4-BE49-F238E27FC236}">
                <a16:creationId xmlns:a16="http://schemas.microsoft.com/office/drawing/2014/main" id="{E60EFDB6-94D2-8470-9F8F-82D9DF65E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738313"/>
            <a:ext cx="6781800" cy="3671887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r>
              <a:rPr lang="en-US" altLang="en-US"/>
              <a:t>From the Frenet thriedron at each sample, one can estimate the curvature k by:</a:t>
            </a:r>
            <a:endParaRPr lang="pt-BR" altLang="en-US"/>
          </a:p>
          <a:p>
            <a:pPr eaLnBrk="1" hangingPunct="1">
              <a:buFont typeface="Wingdings" pitchFamily="2" charset="2"/>
              <a:buNone/>
            </a:pPr>
            <a:endParaRPr lang="fr-FR" altLang="en-US"/>
          </a:p>
          <a:p>
            <a:pPr eaLnBrk="1" hangingPunct="1">
              <a:buFont typeface="Wingdings" pitchFamily="2" charset="2"/>
              <a:buNone/>
            </a:pPr>
            <a:endParaRPr lang="fr-FR" altLang="en-US"/>
          </a:p>
          <a:p>
            <a:pPr eaLnBrk="1" hangingPunct="1">
              <a:buFont typeface="Wingdings" pitchFamily="2" charset="2"/>
              <a:buNone/>
            </a:pPr>
            <a:endParaRPr lang="fr-FR" altLang="en-US"/>
          </a:p>
          <a:p>
            <a:pPr eaLnBrk="1" hangingPunct="1">
              <a:buFont typeface="Wingdings" pitchFamily="2" charset="2"/>
              <a:buNone/>
            </a:pPr>
            <a:endParaRPr lang="fr-FR" altLang="en-US"/>
          </a:p>
          <a:p>
            <a:pPr lvl="1" eaLnBrk="1" hangingPunct="1">
              <a:buFont typeface="Wingdings" pitchFamily="2" charset="2"/>
              <a:buNone/>
            </a:pPr>
            <a:r>
              <a:rPr lang="fr-FR" altLang="en-US"/>
              <a:t>where</a:t>
            </a:r>
            <a:endParaRPr lang="en-US" altLang="en-US"/>
          </a:p>
        </p:txBody>
      </p:sp>
      <p:sp>
        <p:nvSpPr>
          <p:cNvPr id="10247" name="Espaço Reservado para Número de Slide 8">
            <a:extLst>
              <a:ext uri="{FF2B5EF4-FFF2-40B4-BE49-F238E27FC236}">
                <a16:creationId xmlns:a16="http://schemas.microsoft.com/office/drawing/2014/main" id="{EA2FD7E3-064E-EBEE-9B38-F6B6559F1E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0AE573A6-A41D-954E-B9D0-0F9181D9FFA9}" type="slidenum">
              <a:rPr lang="en-GB" altLang="en-US" sz="1000"/>
              <a:pPr eaLnBrk="1" hangingPunct="1"/>
              <a:t>18</a:t>
            </a:fld>
            <a:r>
              <a:rPr lang="en-GB" altLang="en-US" sz="900"/>
              <a:t>/22</a:t>
            </a:r>
          </a:p>
        </p:txBody>
      </p:sp>
      <p:sp>
        <p:nvSpPr>
          <p:cNvPr id="10248" name="Text Box 4">
            <a:extLst>
              <a:ext uri="{FF2B5EF4-FFF2-40B4-BE49-F238E27FC236}">
                <a16:creationId xmlns:a16="http://schemas.microsoft.com/office/drawing/2014/main" id="{24026A89-C3A2-3F13-7F53-AB1EC191D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2606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2400" i="1"/>
              <a:t>Frenet Formulas</a:t>
            </a:r>
            <a:endParaRPr lang="pt-BR" altLang="en-US" sz="2400" i="1"/>
          </a:p>
        </p:txBody>
      </p:sp>
      <p:graphicFrame>
        <p:nvGraphicFramePr>
          <p:cNvPr id="10242" name="Object 2">
            <a:extLst>
              <a:ext uri="{FF2B5EF4-FFF2-40B4-BE49-F238E27FC236}">
                <a16:creationId xmlns:a16="http://schemas.microsoft.com/office/drawing/2014/main" id="{C61CCEF9-0C8F-9038-D9A1-CBF03896F6B0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293688" y="1066800"/>
          <a:ext cx="2068512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237700" imgH="16383000" progId="Equation.3">
                  <p:embed/>
                </p:oleObj>
              </mc:Choice>
              <mc:Fallback>
                <p:oleObj name="Equation" r:id="rId3" imgW="22237700" imgH="16383000" progId="Equation.3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88" y="1066800"/>
                        <a:ext cx="2068512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>
            <a:extLst>
              <a:ext uri="{FF2B5EF4-FFF2-40B4-BE49-F238E27FC236}">
                <a16:creationId xmlns:a16="http://schemas.microsoft.com/office/drawing/2014/main" id="{C970E32D-047C-EF18-1B6F-4537798012E2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4570413" y="2971800"/>
          <a:ext cx="2519362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4866600" imgH="10528300" progId="Equation.3">
                  <p:embed/>
                </p:oleObj>
              </mc:Choice>
              <mc:Fallback>
                <p:oleObj name="Equation" r:id="rId5" imgW="24866600" imgH="10528300" progId="Equation.3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0413" y="2971800"/>
                        <a:ext cx="2519362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>
            <a:extLst>
              <a:ext uri="{FF2B5EF4-FFF2-40B4-BE49-F238E27FC236}">
                <a16:creationId xmlns:a16="http://schemas.microsoft.com/office/drawing/2014/main" id="{413B9787-55F9-A4AD-8EEC-77D76BBAAB2D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4567238" y="4652963"/>
          <a:ext cx="2524125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3698200" imgH="11404600" progId="Equation.3">
                  <p:embed/>
                </p:oleObj>
              </mc:Choice>
              <mc:Fallback>
                <p:oleObj name="Equation" r:id="rId7" imgW="23698200" imgH="114046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7238" y="4652963"/>
                        <a:ext cx="2524125" cy="1214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>
            <a:extLst>
              <a:ext uri="{FF2B5EF4-FFF2-40B4-BE49-F238E27FC236}">
                <a16:creationId xmlns:a16="http://schemas.microsoft.com/office/drawing/2014/main" id="{AED68BD9-1BC1-9584-78D3-DBB78F6EF9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Results</a:t>
            </a:r>
            <a:endParaRPr lang="pt-BR" dirty="0"/>
          </a:p>
        </p:txBody>
      </p:sp>
      <p:pic>
        <p:nvPicPr>
          <p:cNvPr id="24579" name="Picture 4" descr="spiral_k_n30_0">
            <a:extLst>
              <a:ext uri="{FF2B5EF4-FFF2-40B4-BE49-F238E27FC236}">
                <a16:creationId xmlns:a16="http://schemas.microsoft.com/office/drawing/2014/main" id="{56783A2F-64C1-151E-4CA8-37D888327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84538"/>
            <a:ext cx="3455987" cy="261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7" descr="spiral_kl_n30_0">
            <a:extLst>
              <a:ext uri="{FF2B5EF4-FFF2-40B4-BE49-F238E27FC236}">
                <a16:creationId xmlns:a16="http://schemas.microsoft.com/office/drawing/2014/main" id="{B9FB5F46-C516-72B1-BE88-FFC19E437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1663"/>
            <a:ext cx="3671888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8" descr="spiral_l_n30_0">
            <a:extLst>
              <a:ext uri="{FF2B5EF4-FFF2-40B4-BE49-F238E27FC236}">
                <a16:creationId xmlns:a16="http://schemas.microsoft.com/office/drawing/2014/main" id="{C14503B9-3A6B-FF16-470D-2DDF95D34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60350"/>
            <a:ext cx="3455988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10">
            <a:extLst>
              <a:ext uri="{FF2B5EF4-FFF2-40B4-BE49-F238E27FC236}">
                <a16:creationId xmlns:a16="http://schemas.microsoft.com/office/drawing/2014/main" id="{61AD51ED-AEA4-2BC1-2FC7-514D3697B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76225"/>
            <a:ext cx="1662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/>
              <a:t>Length estimator</a:t>
            </a:r>
            <a:endParaRPr lang="pt-BR" altLang="en-US" sz="1800"/>
          </a:p>
        </p:txBody>
      </p:sp>
      <p:sp>
        <p:nvSpPr>
          <p:cNvPr id="24583" name="Text Box 11">
            <a:extLst>
              <a:ext uri="{FF2B5EF4-FFF2-40B4-BE49-F238E27FC236}">
                <a16:creationId xmlns:a16="http://schemas.microsoft.com/office/drawing/2014/main" id="{5E82652E-B553-D3F7-8D56-874114836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352675"/>
            <a:ext cx="2133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/>
              <a:t>Curvature estimator with exact length</a:t>
            </a:r>
            <a:endParaRPr lang="pt-BR" altLang="en-US" sz="1800"/>
          </a:p>
        </p:txBody>
      </p:sp>
      <p:sp>
        <p:nvSpPr>
          <p:cNvPr id="24584" name="Rectangle 12">
            <a:extLst>
              <a:ext uri="{FF2B5EF4-FFF2-40B4-BE49-F238E27FC236}">
                <a16:creationId xmlns:a16="http://schemas.microsoft.com/office/drawing/2014/main" id="{EDFEF795-2154-A6A4-846E-00A93845A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7575" y="2493963"/>
            <a:ext cx="24114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/>
              <a:t>Curvature estimator with estimated length</a:t>
            </a:r>
            <a:endParaRPr lang="pt-BR" altLang="en-US" sz="1800"/>
          </a:p>
        </p:txBody>
      </p:sp>
      <p:sp>
        <p:nvSpPr>
          <p:cNvPr id="24585" name="Espaço Reservado para Número de Slide 8">
            <a:extLst>
              <a:ext uri="{FF2B5EF4-FFF2-40B4-BE49-F238E27FC236}">
                <a16:creationId xmlns:a16="http://schemas.microsoft.com/office/drawing/2014/main" id="{FF562B4A-2229-56A7-0AAF-231643C1AA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CD995BBF-67A4-0C49-AD85-2E0CF71DF619}" type="slidenum">
              <a:rPr lang="en-GB" altLang="en-US" sz="1000"/>
              <a:pPr eaLnBrk="1" hangingPunct="1"/>
              <a:t>19</a:t>
            </a:fld>
            <a:r>
              <a:rPr lang="en-GB" altLang="en-US" sz="900"/>
              <a:t>/22</a:t>
            </a:r>
          </a:p>
        </p:txBody>
      </p:sp>
      <p:sp>
        <p:nvSpPr>
          <p:cNvPr id="24586" name="Espaço Reservado para Rodapé 9">
            <a:extLst>
              <a:ext uri="{FF2B5EF4-FFF2-40B4-BE49-F238E27FC236}">
                <a16:creationId xmlns:a16="http://schemas.microsoft.com/office/drawing/2014/main" id="{2CBB2E9E-9330-F7CE-E85E-0EAE480A00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8AA51D7-DC9A-0B7C-F660-E5AB02670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152400"/>
            <a:ext cx="2667000" cy="2362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BB73">
                  <a:shade val="30000"/>
                  <a:satMod val="115000"/>
                </a:srgbClr>
              </a:gs>
              <a:gs pos="50000">
                <a:srgbClr val="FFBB73">
                  <a:shade val="67500"/>
                  <a:satMod val="115000"/>
                </a:srgbClr>
              </a:gs>
              <a:gs pos="100000">
                <a:srgbClr val="FFBB73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17411" name="Picture 8" descr="aspect.ratio.gif">
            <a:extLst>
              <a:ext uri="{FF2B5EF4-FFF2-40B4-BE49-F238E27FC236}">
                <a16:creationId xmlns:a16="http://schemas.microsoft.com/office/drawing/2014/main" id="{D731E6B5-7DA8-ABF5-0893-7F35E6253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41063">
            <a:off x="528638" y="2867025"/>
            <a:ext cx="47625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9" descr="Picture 1.png">
            <a:extLst>
              <a:ext uri="{FF2B5EF4-FFF2-40B4-BE49-F238E27FC236}">
                <a16:creationId xmlns:a16="http://schemas.microsoft.com/office/drawing/2014/main" id="{1FA32096-7EED-3E94-CA25-F44159991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8088" y="304800"/>
            <a:ext cx="2043112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0" descr="Picture 2.png">
            <a:extLst>
              <a:ext uri="{FF2B5EF4-FFF2-40B4-BE49-F238E27FC236}">
                <a16:creationId xmlns:a16="http://schemas.microsoft.com/office/drawing/2014/main" id="{15E02D70-0B2B-862A-A86E-B433794B99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1946275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1" descr="Picture 3.png">
            <a:extLst>
              <a:ext uri="{FF2B5EF4-FFF2-40B4-BE49-F238E27FC236}">
                <a16:creationId xmlns:a16="http://schemas.microsoft.com/office/drawing/2014/main" id="{8E81A125-E156-7822-6E9F-46075E6072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1188" y="3656013"/>
            <a:ext cx="3201987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2" descr="aspect.ratio.gif">
            <a:extLst>
              <a:ext uri="{FF2B5EF4-FFF2-40B4-BE49-F238E27FC236}">
                <a16:creationId xmlns:a16="http://schemas.microsoft.com/office/drawing/2014/main" id="{232486D5-DEF8-8179-8FC0-26B6CFC6B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01350" flipH="1">
            <a:off x="7837488" y="5907088"/>
            <a:ext cx="6413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Curved Connector 22">
            <a:extLst>
              <a:ext uri="{FF2B5EF4-FFF2-40B4-BE49-F238E27FC236}">
                <a16:creationId xmlns:a16="http://schemas.microsoft.com/office/drawing/2014/main" id="{2AD4842E-EC71-A5E2-8B8C-0D676A24204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2686050" y="3409950"/>
            <a:ext cx="1905000" cy="1790700"/>
          </a:xfrm>
          <a:prstGeom prst="curvedConnector3">
            <a:avLst>
              <a:gd name="adj1" fmla="val 138741"/>
            </a:avLst>
          </a:prstGeom>
          <a:noFill/>
          <a:ln w="25400">
            <a:solidFill>
              <a:schemeClr val="accent1"/>
            </a:solidFill>
            <a:round/>
            <a:headEnd type="arrow" w="med" len="med"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7417" name="TextBox 43">
            <a:extLst>
              <a:ext uri="{FF2B5EF4-FFF2-40B4-BE49-F238E27FC236}">
                <a16:creationId xmlns:a16="http://schemas.microsoft.com/office/drawing/2014/main" id="{D86C91DB-9C61-D300-BFD7-3906C6D47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7912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defTabSz="4572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defTabSz="4572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defTabSz="4572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defTabSz="4572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>
                <a:latin typeface="Calibri" panose="020F0502020204030204" pitchFamily="34" charset="0"/>
                <a:ea typeface="ＭＳ Ｐゴシック" panose="020B0600070205080204" pitchFamily="34" charset="-128"/>
              </a:rPr>
              <a:t>T</a:t>
            </a:r>
          </a:p>
        </p:txBody>
      </p:sp>
      <p:sp>
        <p:nvSpPr>
          <p:cNvPr id="17418" name="Espaço Reservado para Número de Slide 9">
            <a:extLst>
              <a:ext uri="{FF2B5EF4-FFF2-40B4-BE49-F238E27FC236}">
                <a16:creationId xmlns:a16="http://schemas.microsoft.com/office/drawing/2014/main" id="{68C2175C-2D81-7FF9-DA8C-24EEE6F387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24560E64-C812-0D40-A888-85B9A2A76BFB}" type="slidenum">
              <a:rPr lang="en-GB" altLang="en-US" sz="1000"/>
              <a:pPr eaLnBrk="1" hangingPunct="1"/>
              <a:t>2</a:t>
            </a:fld>
            <a:r>
              <a:rPr lang="en-GB" altLang="en-US" sz="900"/>
              <a:t>/22</a:t>
            </a:r>
          </a:p>
        </p:txBody>
      </p:sp>
      <p:sp>
        <p:nvSpPr>
          <p:cNvPr id="17419" name="Espaço Reservado para Rodapé 10">
            <a:extLst>
              <a:ext uri="{FF2B5EF4-FFF2-40B4-BE49-F238E27FC236}">
                <a16:creationId xmlns:a16="http://schemas.microsoft.com/office/drawing/2014/main" id="{7B8E99CE-E876-D9C0-EEC4-2DEABF9CAA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602" name="Rectangle 2">
            <a:extLst>
              <a:ext uri="{FF2B5EF4-FFF2-40B4-BE49-F238E27FC236}">
                <a16:creationId xmlns:a16="http://schemas.microsoft.com/office/drawing/2014/main" id="{81A3AD62-18A0-22B6-3B49-9F5AFC7D69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Convergence</a:t>
            </a:r>
            <a:endParaRPr lang="pt-BR" dirty="0"/>
          </a:p>
        </p:txBody>
      </p:sp>
      <p:pic>
        <p:nvPicPr>
          <p:cNvPr id="25603" name="Picture 4" descr="linterr_id">
            <a:extLst>
              <a:ext uri="{FF2B5EF4-FFF2-40B4-BE49-F238E27FC236}">
                <a16:creationId xmlns:a16="http://schemas.microsoft.com/office/drawing/2014/main" id="{E3432C53-DE4D-6FF5-E73E-0D2D40096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04813"/>
            <a:ext cx="3581400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5" descr="kinterr_id">
            <a:extLst>
              <a:ext uri="{FF2B5EF4-FFF2-40B4-BE49-F238E27FC236}">
                <a16:creationId xmlns:a16="http://schemas.microsoft.com/office/drawing/2014/main" id="{E4AA1291-2B54-ADE7-AC53-8423978AB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213100"/>
            <a:ext cx="374332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klinterr_id">
            <a:extLst>
              <a:ext uri="{FF2B5EF4-FFF2-40B4-BE49-F238E27FC236}">
                <a16:creationId xmlns:a16="http://schemas.microsoft.com/office/drawing/2014/main" id="{D39F404C-F5E9-1882-1526-B97512F6E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141663"/>
            <a:ext cx="3887787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754BC396-3D63-2263-C09D-7CDF7EAF0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476250"/>
            <a:ext cx="13668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/>
              <a:t>Length estimator</a:t>
            </a:r>
            <a:endParaRPr lang="pt-BR" altLang="en-US" sz="1800"/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BC6B1E91-FF6F-35A2-3DA8-E3EB28AD7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362200"/>
            <a:ext cx="23050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/>
              <a:t>Curvature estimator with exact length</a:t>
            </a:r>
            <a:endParaRPr lang="pt-BR" altLang="en-US" sz="1800"/>
          </a:p>
        </p:txBody>
      </p:sp>
      <p:sp>
        <p:nvSpPr>
          <p:cNvPr id="25608" name="Text Box 9">
            <a:extLst>
              <a:ext uri="{FF2B5EF4-FFF2-40B4-BE49-F238E27FC236}">
                <a16:creationId xmlns:a16="http://schemas.microsoft.com/office/drawing/2014/main" id="{AB877D0B-B91A-3286-B45F-1EFC08E35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2286000"/>
            <a:ext cx="23050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/>
              <a:t>Curvature estimator with estimated length</a:t>
            </a:r>
            <a:endParaRPr lang="pt-BR" altLang="en-US" sz="1800"/>
          </a:p>
        </p:txBody>
      </p:sp>
      <p:sp>
        <p:nvSpPr>
          <p:cNvPr id="25609" name="Espaço Reservado para Número de Slide 8">
            <a:extLst>
              <a:ext uri="{FF2B5EF4-FFF2-40B4-BE49-F238E27FC236}">
                <a16:creationId xmlns:a16="http://schemas.microsoft.com/office/drawing/2014/main" id="{E7092F96-A628-47FB-8D2F-2641106663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C90165B8-C4B8-704C-837A-93476CB40938}" type="slidenum">
              <a:rPr lang="en-GB" altLang="en-US" sz="1000"/>
              <a:pPr eaLnBrk="1" hangingPunct="1"/>
              <a:t>20</a:t>
            </a:fld>
            <a:r>
              <a:rPr lang="en-GB" altLang="en-US" sz="900"/>
              <a:t>/22</a:t>
            </a:r>
          </a:p>
        </p:txBody>
      </p:sp>
      <p:sp>
        <p:nvSpPr>
          <p:cNvPr id="25610" name="Espaço Reservado para Rodapé 9">
            <a:extLst>
              <a:ext uri="{FF2B5EF4-FFF2-40B4-BE49-F238E27FC236}">
                <a16:creationId xmlns:a16="http://schemas.microsoft.com/office/drawing/2014/main" id="{8DCFAD0E-923D-6A67-CFEE-F3220C72FD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650" name="Rectangle 2">
            <a:extLst>
              <a:ext uri="{FF2B5EF4-FFF2-40B4-BE49-F238E27FC236}">
                <a16:creationId xmlns:a16="http://schemas.microsoft.com/office/drawing/2014/main" id="{3280D13B-51CD-A429-41FD-3B7CE37E2F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Projective Invariance</a:t>
            </a:r>
            <a:endParaRPr lang="pt-BR" dirty="0"/>
          </a:p>
        </p:txBody>
      </p:sp>
      <p:pic>
        <p:nvPicPr>
          <p:cNvPr id="26627" name="Picture 4" descr="linterr_trans">
            <a:extLst>
              <a:ext uri="{FF2B5EF4-FFF2-40B4-BE49-F238E27FC236}">
                <a16:creationId xmlns:a16="http://schemas.microsoft.com/office/drawing/2014/main" id="{3C5F8186-2FB0-58EB-A8F3-5ECDF8D98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322262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5" descr="kinterr_trans">
            <a:extLst>
              <a:ext uri="{FF2B5EF4-FFF2-40B4-BE49-F238E27FC236}">
                <a16:creationId xmlns:a16="http://schemas.microsoft.com/office/drawing/2014/main" id="{723DEBB5-9286-9EDA-BD31-B8BE5C93D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752850"/>
            <a:ext cx="3240087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6" descr="linterr_trans">
            <a:extLst>
              <a:ext uri="{FF2B5EF4-FFF2-40B4-BE49-F238E27FC236}">
                <a16:creationId xmlns:a16="http://schemas.microsoft.com/office/drawing/2014/main" id="{BB4F15BA-231D-0D9A-4E61-428D1B225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729038"/>
            <a:ext cx="331152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Rectangle 7">
            <a:extLst>
              <a:ext uri="{FF2B5EF4-FFF2-40B4-BE49-F238E27FC236}">
                <a16:creationId xmlns:a16="http://schemas.microsoft.com/office/drawing/2014/main" id="{0DB149B6-F7CF-5C02-A54C-8AED3F30A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8388" y="1325563"/>
            <a:ext cx="4959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/>
              <a:t>Length estimator of the transformed curve</a:t>
            </a:r>
            <a:endParaRPr lang="pt-BR" altLang="en-US" sz="1800"/>
          </a:p>
        </p:txBody>
      </p:sp>
      <p:sp>
        <p:nvSpPr>
          <p:cNvPr id="26631" name="Rectangle 8">
            <a:extLst>
              <a:ext uri="{FF2B5EF4-FFF2-40B4-BE49-F238E27FC236}">
                <a16:creationId xmlns:a16="http://schemas.microsoft.com/office/drawing/2014/main" id="{8CB7EAB8-6718-F14B-D9F9-9F67E82D6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886075"/>
            <a:ext cx="3816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/>
              <a:t>Curvature estimator of the transformed curve </a:t>
            </a:r>
          </a:p>
          <a:p>
            <a:pPr eaLnBrk="1" hangingPunct="1"/>
            <a:r>
              <a:rPr lang="en-US" altLang="en-US" sz="1800"/>
              <a:t>from exact lengths</a:t>
            </a:r>
            <a:endParaRPr lang="pt-BR" altLang="en-US" sz="1800"/>
          </a:p>
        </p:txBody>
      </p:sp>
      <p:sp>
        <p:nvSpPr>
          <p:cNvPr id="26632" name="Rectangle 9">
            <a:extLst>
              <a:ext uri="{FF2B5EF4-FFF2-40B4-BE49-F238E27FC236}">
                <a16:creationId xmlns:a16="http://schemas.microsoft.com/office/drawing/2014/main" id="{8524D020-5B07-62FC-0EFD-5ADB3906C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3438" y="2886075"/>
            <a:ext cx="4032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800"/>
              <a:t>Curvature estimator of the transformed curve </a:t>
            </a:r>
          </a:p>
          <a:p>
            <a:pPr eaLnBrk="1" hangingPunct="1"/>
            <a:r>
              <a:rPr lang="en-US" altLang="en-US" sz="1800"/>
              <a:t>from estimated lengths</a:t>
            </a:r>
            <a:endParaRPr lang="pt-BR" altLang="en-US" sz="1800"/>
          </a:p>
        </p:txBody>
      </p:sp>
      <p:sp>
        <p:nvSpPr>
          <p:cNvPr id="26633" name="Espaço Reservado para Número de Slide 8">
            <a:extLst>
              <a:ext uri="{FF2B5EF4-FFF2-40B4-BE49-F238E27FC236}">
                <a16:creationId xmlns:a16="http://schemas.microsoft.com/office/drawing/2014/main" id="{AF76260D-1DB5-BFD9-7EE0-7E73F3AB6B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ED85E241-2628-2D4B-AB2C-EFB5F67046AA}" type="slidenum">
              <a:rPr lang="en-GB" altLang="en-US" sz="1000"/>
              <a:pPr eaLnBrk="1" hangingPunct="1"/>
              <a:t>21</a:t>
            </a:fld>
            <a:r>
              <a:rPr lang="en-GB" altLang="en-US" sz="900"/>
              <a:t>/22</a:t>
            </a:r>
          </a:p>
        </p:txBody>
      </p:sp>
      <p:sp>
        <p:nvSpPr>
          <p:cNvPr id="26634" name="Espaço Reservado para Rodapé 9">
            <a:extLst>
              <a:ext uri="{FF2B5EF4-FFF2-40B4-BE49-F238E27FC236}">
                <a16:creationId xmlns:a16="http://schemas.microsoft.com/office/drawing/2014/main" id="{8414B3E9-EABB-C4AC-7EB5-C28F298BC1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7A700-281B-7700-1F5C-F425943B5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/>
              <a:t>On-going works</a:t>
            </a:r>
            <a:endParaRPr lang="en-US" dirty="0"/>
          </a:p>
        </p:txBody>
      </p:sp>
      <p:sp>
        <p:nvSpPr>
          <p:cNvPr id="27651" name="Espaço Reservado para Conteúdo 2">
            <a:extLst>
              <a:ext uri="{FF2B5EF4-FFF2-40B4-BE49-F238E27FC236}">
                <a16:creationId xmlns:a16="http://schemas.microsoft.com/office/drawing/2014/main" id="{ACBF5BB2-60F1-F330-FCC3-65AE04EF3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038600"/>
            <a:ext cx="9036050" cy="1919288"/>
          </a:xfrm>
        </p:spPr>
        <p:txBody>
          <a:bodyPr/>
          <a:lstStyle/>
          <a:p>
            <a:pPr lvl="1" eaLnBrk="1" hangingPunct="1"/>
            <a:r>
              <a:rPr lang="fr-FR" altLang="en-US"/>
              <a:t>Estimators guaranteeing invariance more than convergence (projective spline).</a:t>
            </a:r>
          </a:p>
          <a:p>
            <a:pPr lvl="1" eaLnBrk="1" hangingPunct="1"/>
            <a:r>
              <a:rPr lang="fr-FR" altLang="en-US"/>
              <a:t>Direct geometric construction.</a:t>
            </a:r>
          </a:p>
          <a:p>
            <a:pPr lvl="1" eaLnBrk="1" hangingPunct="1"/>
            <a:r>
              <a:rPr lang="fr-FR" altLang="en-US"/>
              <a:t>Statistical scheme to cope with noise.</a:t>
            </a:r>
            <a:endParaRPr lang="en-US" altLang="en-US"/>
          </a:p>
        </p:txBody>
      </p:sp>
      <p:sp>
        <p:nvSpPr>
          <p:cNvPr id="27652" name="Espaço Reservado para Rodapé 3">
            <a:extLst>
              <a:ext uri="{FF2B5EF4-FFF2-40B4-BE49-F238E27FC236}">
                <a16:creationId xmlns:a16="http://schemas.microsoft.com/office/drawing/2014/main" id="{7056A18B-B04D-DE00-0FBC-1A34DFB01D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sp>
        <p:nvSpPr>
          <p:cNvPr id="27653" name="Espaço Reservado para Número de Slide 4">
            <a:extLst>
              <a:ext uri="{FF2B5EF4-FFF2-40B4-BE49-F238E27FC236}">
                <a16:creationId xmlns:a16="http://schemas.microsoft.com/office/drawing/2014/main" id="{3A565435-C086-9FD8-E27C-367FBE050C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16FC57BA-F4CF-4F46-BBBE-E79C7D3A0ABA}" type="slidenum">
              <a:rPr lang="en-GB" altLang="en-US" sz="1000"/>
              <a:pPr eaLnBrk="1" hangingPunct="1"/>
              <a:t>22</a:t>
            </a:fld>
            <a:r>
              <a:rPr lang="en-GB" altLang="en-US" sz="900"/>
              <a:t>/22</a:t>
            </a:r>
          </a:p>
        </p:txBody>
      </p:sp>
      <p:pic>
        <p:nvPicPr>
          <p:cNvPr id="64519" name="Picture 7" descr="C:\Documents and Settings\toto\Desktop\spiral_proj.gif">
            <a:extLst>
              <a:ext uri="{FF2B5EF4-FFF2-40B4-BE49-F238E27FC236}">
                <a16:creationId xmlns:a16="http://schemas.microsoft.com/office/drawing/2014/main" id="{0DAFDC5A-F591-4839-CAA7-C80862D09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28600"/>
            <a:ext cx="3810000" cy="3810000"/>
          </a:xfrm>
          <a:prstGeom prst="roundRect">
            <a:avLst/>
          </a:prstGeom>
          <a:ln>
            <a:solidFill>
              <a:srgbClr val="FFBB73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6" name="Rectangle 8">
            <a:extLst>
              <a:ext uri="{FF2B5EF4-FFF2-40B4-BE49-F238E27FC236}">
                <a16:creationId xmlns:a16="http://schemas.microsoft.com/office/drawing/2014/main" id="{9CA81B14-54F7-B700-13C8-03DB2C9BACF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1773238"/>
            <a:ext cx="7620000" cy="2057400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dirty="0"/>
              <a:t>Thank you for your attention!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970" name="Rectangle 2">
            <a:extLst>
              <a:ext uri="{FF2B5EF4-FFF2-40B4-BE49-F238E27FC236}">
                <a16:creationId xmlns:a16="http://schemas.microsoft.com/office/drawing/2014/main" id="{224F7BD0-B7EC-B6D7-5AFD-87F019029E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Projective Geometry</a:t>
            </a:r>
            <a:endParaRPr lang="pt-BR" dirty="0"/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AE7AD1BC-A362-6A27-0E56-F46935659A6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609600"/>
            <a:ext cx="4038600" cy="2201863"/>
          </a:xfrm>
          <a:noFill/>
        </p:spPr>
      </p:pic>
      <p:pic>
        <p:nvPicPr>
          <p:cNvPr id="18436" name="Picture 4" descr="projective">
            <a:extLst>
              <a:ext uri="{FF2B5EF4-FFF2-40B4-BE49-F238E27FC236}">
                <a16:creationId xmlns:a16="http://schemas.microsoft.com/office/drawing/2014/main" id="{03580A46-80DA-E278-F4C7-C2EAAC461D2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6463" y="2362200"/>
            <a:ext cx="4038600" cy="1768475"/>
          </a:xfrm>
        </p:spPr>
      </p:pic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EF01684E-CBC5-FF26-32F5-C479AEFF08D0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t-BR" dirty="0" err="1"/>
              <a:t>Projective</a:t>
            </a:r>
            <a:r>
              <a:rPr lang="pt-BR" dirty="0"/>
              <a:t> </a:t>
            </a:r>
            <a:r>
              <a:rPr lang="pt-BR" dirty="0" err="1"/>
              <a:t>Geometry</a:t>
            </a:r>
            <a:r>
              <a:rPr lang="pt-BR" dirty="0"/>
              <a:t> :</a:t>
            </a:r>
            <a:endParaRPr lang="en-US" dirty="0"/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pt-BR" dirty="0" err="1">
                <a:ea typeface="+mn-ea"/>
                <a:cs typeface="+mn-cs"/>
              </a:rPr>
              <a:t>Invariance</a:t>
            </a:r>
            <a:r>
              <a:rPr lang="pt-BR" dirty="0">
                <a:ea typeface="+mn-ea"/>
                <a:cs typeface="+mn-cs"/>
              </a:rPr>
              <a:t> </a:t>
            </a:r>
            <a:r>
              <a:rPr lang="pt-BR" dirty="0" err="1">
                <a:ea typeface="+mn-ea"/>
                <a:cs typeface="+mn-cs"/>
              </a:rPr>
              <a:t>by</a:t>
            </a:r>
            <a:r>
              <a:rPr lang="pt-BR" dirty="0">
                <a:ea typeface="+mn-ea"/>
                <a:cs typeface="+mn-cs"/>
              </a:rPr>
              <a:t> </a:t>
            </a:r>
            <a:r>
              <a:rPr lang="pt-BR" dirty="0" err="1">
                <a:ea typeface="+mn-ea"/>
                <a:cs typeface="+mn-cs"/>
              </a:rPr>
              <a:t>translations</a:t>
            </a:r>
            <a:r>
              <a:rPr lang="pt-BR" dirty="0">
                <a:ea typeface="+mn-ea"/>
                <a:cs typeface="+mn-cs"/>
              </a:rPr>
              <a:t>, </a:t>
            </a:r>
            <a:r>
              <a:rPr lang="pt-BR" dirty="0" err="1">
                <a:ea typeface="+mn-ea"/>
                <a:cs typeface="+mn-cs"/>
              </a:rPr>
              <a:t>rotations</a:t>
            </a:r>
            <a:r>
              <a:rPr lang="pt-BR" dirty="0">
                <a:ea typeface="+mn-ea"/>
                <a:cs typeface="+mn-cs"/>
              </a:rPr>
              <a:t>, </a:t>
            </a:r>
            <a:r>
              <a:rPr lang="pt-BR" dirty="0" err="1">
                <a:ea typeface="+mn-ea"/>
                <a:cs typeface="+mn-cs"/>
              </a:rPr>
              <a:t>shearing</a:t>
            </a:r>
            <a:r>
              <a:rPr lang="pt-BR" dirty="0">
                <a:ea typeface="+mn-ea"/>
                <a:cs typeface="+mn-cs"/>
              </a:rPr>
              <a:t> </a:t>
            </a:r>
            <a:r>
              <a:rPr lang="pt-BR" dirty="0" err="1">
                <a:ea typeface="+mn-ea"/>
                <a:cs typeface="+mn-cs"/>
              </a:rPr>
              <a:t>and</a:t>
            </a:r>
            <a:r>
              <a:rPr lang="pt-BR" dirty="0">
                <a:ea typeface="+mn-ea"/>
                <a:cs typeface="+mn-cs"/>
              </a:rPr>
              <a:t> </a:t>
            </a:r>
            <a:r>
              <a:rPr lang="pt-BR" dirty="0" err="1">
                <a:ea typeface="+mn-ea"/>
                <a:cs typeface="+mn-cs"/>
              </a:rPr>
              <a:t>projections</a:t>
            </a:r>
            <a:r>
              <a:rPr lang="pt-BR" dirty="0"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18438" name="Espaço Reservado para Número de Slide 6">
            <a:extLst>
              <a:ext uri="{FF2B5EF4-FFF2-40B4-BE49-F238E27FC236}">
                <a16:creationId xmlns:a16="http://schemas.microsoft.com/office/drawing/2014/main" id="{F6596690-AEB8-DC68-9158-FAE0F6DC4B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82B828E3-B610-D74F-A2CA-56C748DDB8AB}" type="slidenum">
              <a:rPr lang="en-GB" altLang="en-US" sz="1000"/>
              <a:pPr eaLnBrk="1" hangingPunct="1"/>
              <a:t>3</a:t>
            </a:fld>
            <a:r>
              <a:rPr lang="en-GB" altLang="en-US" sz="900"/>
              <a:t>/22</a:t>
            </a:r>
          </a:p>
        </p:txBody>
      </p:sp>
      <p:sp>
        <p:nvSpPr>
          <p:cNvPr id="18439" name="Espaço Reservado para Rodapé 7">
            <a:extLst>
              <a:ext uri="{FF2B5EF4-FFF2-40B4-BE49-F238E27FC236}">
                <a16:creationId xmlns:a16="http://schemas.microsoft.com/office/drawing/2014/main" id="{D8AD0509-5BF3-877E-9D74-56302B9A0A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922" name="Rectangle 2">
            <a:extLst>
              <a:ext uri="{FF2B5EF4-FFF2-40B4-BE49-F238E27FC236}">
                <a16:creationId xmlns:a16="http://schemas.microsoft.com/office/drawing/2014/main" id="{22513CED-2540-8B8D-A2C1-8E6524626A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err="1"/>
              <a:t>Euclidean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br>
              <a:rPr lang="pt-BR" dirty="0"/>
            </a:br>
            <a:r>
              <a:rPr lang="pt-BR" dirty="0" err="1"/>
              <a:t>Affine</a:t>
            </a:r>
            <a:r>
              <a:rPr lang="pt-BR" dirty="0"/>
              <a:t> </a:t>
            </a:r>
            <a:r>
              <a:rPr lang="pt-BR" dirty="0" err="1"/>
              <a:t>Geometry</a:t>
            </a:r>
            <a:endParaRPr lang="pt-BR" dirty="0"/>
          </a:p>
        </p:txBody>
      </p:sp>
      <p:sp>
        <p:nvSpPr>
          <p:cNvPr id="19459" name="Espaço Reservado para Conteúdo 7">
            <a:extLst>
              <a:ext uri="{FF2B5EF4-FFF2-40B4-BE49-F238E27FC236}">
                <a16:creationId xmlns:a16="http://schemas.microsoft.com/office/drawing/2014/main" id="{24EE0FAF-F94A-E29F-EA4B-E47490BCE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789363"/>
            <a:ext cx="4419600" cy="21685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pt-BR" altLang="en-US"/>
              <a:t>Euclidean Geometry:</a:t>
            </a:r>
            <a:endParaRPr lang="en-US" altLang="en-US"/>
          </a:p>
          <a:p>
            <a:pPr lvl="1" eaLnBrk="1" hangingPunct="1"/>
            <a:r>
              <a:rPr lang="pt-BR" altLang="en-US"/>
              <a:t>Invariance by translations and rotations.</a:t>
            </a:r>
          </a:p>
          <a:p>
            <a:pPr lvl="1" eaLnBrk="1" hangingPunct="1"/>
            <a:endParaRPr lang="pt-BR" altLang="en-US"/>
          </a:p>
          <a:p>
            <a:pPr eaLnBrk="1" hangingPunct="1">
              <a:buFont typeface="Wingdings" pitchFamily="2" charset="2"/>
              <a:buNone/>
            </a:pPr>
            <a:r>
              <a:rPr lang="pt-BR" altLang="en-US"/>
              <a:t>Affine Geometry:</a:t>
            </a:r>
            <a:endParaRPr lang="en-US" altLang="en-US"/>
          </a:p>
          <a:p>
            <a:pPr lvl="1" eaLnBrk="1" hangingPunct="1"/>
            <a:r>
              <a:rPr lang="pt-BR" altLang="en-US"/>
              <a:t>Invariance by translations, rotations and shearing.</a:t>
            </a:r>
            <a:endParaRPr lang="en-US" altLang="en-US"/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53B20955-8F89-F8D2-8635-103B9E0CC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1371600"/>
            <a:ext cx="4716462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>
            <a:extLst>
              <a:ext uri="{FF2B5EF4-FFF2-40B4-BE49-F238E27FC236}">
                <a16:creationId xmlns:a16="http://schemas.microsoft.com/office/drawing/2014/main" id="{0BFA8DA3-4555-DE19-1CC8-1E47BA2FC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025" y="4071938"/>
            <a:ext cx="2535238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>
            <a:extLst>
              <a:ext uri="{FF2B5EF4-FFF2-40B4-BE49-F238E27FC236}">
                <a16:creationId xmlns:a16="http://schemas.microsoft.com/office/drawing/2014/main" id="{6BDFBF23-AFAE-976D-FF1D-C6B1ECE51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4070350"/>
            <a:ext cx="2574925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Espaço Reservado para Número de Slide 6">
            <a:extLst>
              <a:ext uri="{FF2B5EF4-FFF2-40B4-BE49-F238E27FC236}">
                <a16:creationId xmlns:a16="http://schemas.microsoft.com/office/drawing/2014/main" id="{8BDF1B27-3276-47D9-D2AD-F9B5115586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EC0D6DEB-2C4C-EF42-8028-8211076342E4}" type="slidenum">
              <a:rPr lang="en-GB" altLang="en-US" sz="1000"/>
              <a:pPr eaLnBrk="1" hangingPunct="1"/>
              <a:t>4</a:t>
            </a:fld>
            <a:r>
              <a:rPr lang="en-GB" altLang="en-US" sz="900"/>
              <a:t>/22</a:t>
            </a:r>
          </a:p>
        </p:txBody>
      </p:sp>
      <p:sp>
        <p:nvSpPr>
          <p:cNvPr id="19464" name="Espaço Reservado para Rodapé 7">
            <a:extLst>
              <a:ext uri="{FF2B5EF4-FFF2-40B4-BE49-F238E27FC236}">
                <a16:creationId xmlns:a16="http://schemas.microsoft.com/office/drawing/2014/main" id="{2FA91C8E-6325-A680-D2CE-87A7199774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</p:spTree>
    <p:custDataLst>
      <p:tags r:id="rId1"/>
    </p:custDataLst>
  </p:cSld>
  <p:clrMapOvr>
    <a:masterClrMapping/>
  </p:clrMapOvr>
  <p:transition advTm="41218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362" name="Rectangle 2">
            <a:extLst>
              <a:ext uri="{FF2B5EF4-FFF2-40B4-BE49-F238E27FC236}">
                <a16:creationId xmlns:a16="http://schemas.microsoft.com/office/drawing/2014/main" id="{7062C8B2-D2A0-2FC5-E73E-1F10EC9C56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Projective Transformations in homogeneous coordinates</a:t>
            </a:r>
            <a:endParaRPr lang="pt-BR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C2B13B1-AB95-0A80-D37D-836B985FAF47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39000" y="2268538"/>
            <a:ext cx="1544638" cy="2625725"/>
          </a:xfrm>
          <a:noFill/>
        </p:spPr>
      </p:pic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id="{25A8159A-7796-5ED7-13C9-91C0AA0DBF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5650" y="2205038"/>
          <a:ext cx="4392613" cy="190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7744400" imgH="16383000" progId="Equation.3">
                  <p:embed/>
                </p:oleObj>
              </mc:Choice>
              <mc:Fallback>
                <p:oleObj name="Equation" r:id="rId4" imgW="37744400" imgH="16383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205038"/>
                        <a:ext cx="4392613" cy="190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9" name="Picture 4">
            <a:extLst>
              <a:ext uri="{FF2B5EF4-FFF2-40B4-BE49-F238E27FC236}">
                <a16:creationId xmlns:a16="http://schemas.microsoft.com/office/drawing/2014/main" id="{3A0E15E5-9ADC-CBDD-0EC6-77BB1E88A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2268538"/>
            <a:ext cx="2916238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Espaço Reservado para Número de Slide 5">
            <a:extLst>
              <a:ext uri="{FF2B5EF4-FFF2-40B4-BE49-F238E27FC236}">
                <a16:creationId xmlns:a16="http://schemas.microsoft.com/office/drawing/2014/main" id="{BFEBB32C-B618-770B-592F-A2201A5773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BCA9045E-B674-6B49-A1BC-94CD801EE3A7}" type="slidenum">
              <a:rPr lang="en-GB" altLang="en-US" sz="1000"/>
              <a:pPr eaLnBrk="1" hangingPunct="1"/>
              <a:t>5</a:t>
            </a:fld>
            <a:r>
              <a:rPr lang="en-GB" altLang="en-US" sz="900"/>
              <a:t>/22</a:t>
            </a:r>
          </a:p>
        </p:txBody>
      </p:sp>
      <p:sp>
        <p:nvSpPr>
          <p:cNvPr id="1031" name="Espaço Reservado para Rodapé 6">
            <a:extLst>
              <a:ext uri="{FF2B5EF4-FFF2-40B4-BE49-F238E27FC236}">
                <a16:creationId xmlns:a16="http://schemas.microsoft.com/office/drawing/2014/main" id="{0BCD5E24-0EB2-8FD1-190E-D3F8C1773A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FF89E226-7409-1E27-6B9E-FDD63CA60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5029200"/>
            <a:ext cx="70326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en-US" i="1"/>
              <a:t>Assuming </a:t>
            </a:r>
            <a:r>
              <a:rPr lang="en-US" altLang="en-US"/>
              <a:t>det T=1 → 8 parameters</a:t>
            </a:r>
            <a:endParaRPr lang="pt-BR" altLang="en-US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018" name="Rectangle 2">
            <a:extLst>
              <a:ext uri="{FF2B5EF4-FFF2-40B4-BE49-F238E27FC236}">
                <a16:creationId xmlns:a16="http://schemas.microsoft.com/office/drawing/2014/main" id="{C0469911-D6D5-DD49-178F-EEA6876F4F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Affine and Euclidean Transformations</a:t>
            </a:r>
            <a:endParaRPr lang="pt-BR" dirty="0"/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56E277C6-4B59-068B-590D-252BFB02593B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38800" y="990600"/>
            <a:ext cx="2916238" cy="2187575"/>
          </a:xfrm>
          <a:noFill/>
        </p:spPr>
      </p:pic>
      <p:graphicFrame>
        <p:nvGraphicFramePr>
          <p:cNvPr id="2050" name="Object 3">
            <a:extLst>
              <a:ext uri="{FF2B5EF4-FFF2-40B4-BE49-F238E27FC236}">
                <a16:creationId xmlns:a16="http://schemas.microsoft.com/office/drawing/2014/main" id="{39062190-1A13-D6BA-1741-A4DA60F6C89A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304800" y="1143000"/>
          <a:ext cx="3960813" cy="176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68100" imgH="16383000" progId="Equation.3">
                  <p:embed/>
                </p:oleObj>
              </mc:Choice>
              <mc:Fallback>
                <p:oleObj name="Equation" r:id="rId4" imgW="36868100" imgH="16383000" progId="Equation.3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143000"/>
                        <a:ext cx="3960813" cy="1760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2">
            <a:extLst>
              <a:ext uri="{FF2B5EF4-FFF2-40B4-BE49-F238E27FC236}">
                <a16:creationId xmlns:a16="http://schemas.microsoft.com/office/drawing/2014/main" id="{CA0BA729-2AA8-7383-CC6A-063BA7F8C1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3733800"/>
          <a:ext cx="4945063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980600" imgH="16383000" progId="Equation.3">
                  <p:embed/>
                </p:oleObj>
              </mc:Choice>
              <mc:Fallback>
                <p:oleObj name="Equation" r:id="rId6" imgW="47980600" imgH="16383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733800"/>
                        <a:ext cx="4945063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4" name="Picture 14">
            <a:extLst>
              <a:ext uri="{FF2B5EF4-FFF2-40B4-BE49-F238E27FC236}">
                <a16:creationId xmlns:a16="http://schemas.microsoft.com/office/drawing/2014/main" id="{32F19C77-13D4-7035-F3FF-88D2760C7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3429000"/>
            <a:ext cx="2644775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Espaço Reservado para Número de Slide 6">
            <a:extLst>
              <a:ext uri="{FF2B5EF4-FFF2-40B4-BE49-F238E27FC236}">
                <a16:creationId xmlns:a16="http://schemas.microsoft.com/office/drawing/2014/main" id="{32817ECC-C322-9BBB-94B4-9408AB352C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41D6F541-9BA1-2C40-98E8-8ECF67057782}" type="slidenum">
              <a:rPr lang="en-GB" altLang="en-US" sz="1000"/>
              <a:pPr eaLnBrk="1" hangingPunct="1"/>
              <a:t>6</a:t>
            </a:fld>
            <a:r>
              <a:rPr lang="en-GB" altLang="en-US" sz="900"/>
              <a:t>/22</a:t>
            </a:r>
          </a:p>
        </p:txBody>
      </p:sp>
      <p:sp>
        <p:nvSpPr>
          <p:cNvPr id="2056" name="Espaço Reservado para Rodapé 7">
            <a:extLst>
              <a:ext uri="{FF2B5EF4-FFF2-40B4-BE49-F238E27FC236}">
                <a16:creationId xmlns:a16="http://schemas.microsoft.com/office/drawing/2014/main" id="{99A95614-9A6A-10E4-88BA-A568AD9765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9130F2BF-6D41-9D27-6B64-D9889DC93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048000"/>
            <a:ext cx="6792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en-US" sz="2800" i="1"/>
              <a:t>Assuming </a:t>
            </a:r>
            <a:r>
              <a:rPr lang="en-US" altLang="en-US" sz="2800"/>
              <a:t>det T=1 → 5 parameters</a:t>
            </a:r>
            <a:endParaRPr lang="pt-BR" altLang="en-US" sz="2800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3D38EACF-DC3C-5797-B636-B09577797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638800"/>
            <a:ext cx="6792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en-US" sz="2800" i="1"/>
              <a:t>Assuming </a:t>
            </a:r>
            <a:r>
              <a:rPr lang="en-US" altLang="en-US" sz="2800"/>
              <a:t>det T=1 → 3 parameters</a:t>
            </a:r>
            <a:endParaRPr lang="pt-BR" altLang="en-US" sz="280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44A83A-DE41-D3FB-5C47-D7CE20E0C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Euclidean and Affine Invariants</a:t>
            </a:r>
          </a:p>
        </p:txBody>
      </p:sp>
      <p:sp>
        <p:nvSpPr>
          <p:cNvPr id="3083" name="Espaço Reservado para Conteúdo 2">
            <a:extLst>
              <a:ext uri="{FF2B5EF4-FFF2-40B4-BE49-F238E27FC236}">
                <a16:creationId xmlns:a16="http://schemas.microsoft.com/office/drawing/2014/main" id="{1F662443-FCBB-0923-737D-1D764DA6D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762000"/>
            <a:ext cx="4441825" cy="99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/>
              <a:t>Euclidean length and curvature</a:t>
            </a:r>
            <a:endParaRPr lang="pt-BR" altLang="en-US"/>
          </a:p>
        </p:txBody>
      </p:sp>
      <p:sp>
        <p:nvSpPr>
          <p:cNvPr id="3084" name="Espaço Reservado para Conteúdo 3">
            <a:extLst>
              <a:ext uri="{FF2B5EF4-FFF2-40B4-BE49-F238E27FC236}">
                <a16:creationId xmlns:a16="http://schemas.microsoft.com/office/drawing/2014/main" id="{388720EA-EB82-B9D1-54D9-84A818AF52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400" y="1066800"/>
            <a:ext cx="4441825" cy="914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/>
              <a:t>Affine length and curvature</a:t>
            </a:r>
            <a:endParaRPr lang="pt-BR" altLang="en-US"/>
          </a:p>
        </p:txBody>
      </p:sp>
      <p:sp>
        <p:nvSpPr>
          <p:cNvPr id="3085" name="Espaço Reservado para Número de Slide 4">
            <a:extLst>
              <a:ext uri="{FF2B5EF4-FFF2-40B4-BE49-F238E27FC236}">
                <a16:creationId xmlns:a16="http://schemas.microsoft.com/office/drawing/2014/main" id="{69C86B4C-0C78-861D-E42D-A89ADB78A0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6B82783A-A8DB-7A41-9513-B625D1845E2B}" type="slidenum">
              <a:rPr lang="en-GB" altLang="en-US" sz="1000"/>
              <a:pPr eaLnBrk="1" hangingPunct="1"/>
              <a:t>7</a:t>
            </a:fld>
            <a:r>
              <a:rPr lang="en-GB" altLang="en-US" sz="900"/>
              <a:t>/22</a:t>
            </a:r>
          </a:p>
        </p:txBody>
      </p:sp>
      <p:graphicFrame>
        <p:nvGraphicFramePr>
          <p:cNvPr id="3074" name="Object 10">
            <a:extLst>
              <a:ext uri="{FF2B5EF4-FFF2-40B4-BE49-F238E27FC236}">
                <a16:creationId xmlns:a16="http://schemas.microsoft.com/office/drawing/2014/main" id="{333D38F7-C61C-D3B9-A8A5-934A59F0844D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1295400" y="2057400"/>
          <a:ext cx="1511300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506700" imgH="6438900" progId="Equation.3">
                  <p:embed/>
                </p:oleObj>
              </mc:Choice>
              <mc:Fallback>
                <p:oleObj name="Equation" r:id="rId3" imgW="15506700" imgH="6438900" progId="Equation.3">
                  <p:embed/>
                  <p:pic>
                    <p:nvPicPr>
                      <p:cNvPr id="0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057400"/>
                        <a:ext cx="1511300" cy="62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1">
            <a:extLst>
              <a:ext uri="{FF2B5EF4-FFF2-40B4-BE49-F238E27FC236}">
                <a16:creationId xmlns:a16="http://schemas.microsoft.com/office/drawing/2014/main" id="{5ED7625F-A79D-D1B2-87C3-7D3DCF857B35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762000" y="2971800"/>
          <a:ext cx="1152525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775700" imgH="5270500" progId="Equation.3">
                  <p:embed/>
                </p:oleObj>
              </mc:Choice>
              <mc:Fallback>
                <p:oleObj name="Equation" r:id="rId5" imgW="8775700" imgH="5270500" progId="Equation.3">
                  <p:embed/>
                  <p:pic>
                    <p:nvPicPr>
                      <p:cNvPr id="0" name="Object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971800"/>
                        <a:ext cx="1152525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2">
            <a:extLst>
              <a:ext uri="{FF2B5EF4-FFF2-40B4-BE49-F238E27FC236}">
                <a16:creationId xmlns:a16="http://schemas.microsoft.com/office/drawing/2014/main" id="{5B67BE62-9EA8-DDF3-F38E-FEB6A789CD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2971800"/>
          <a:ext cx="1503363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585700" imgH="5854700" progId="Equation.3">
                  <p:embed/>
                </p:oleObj>
              </mc:Choice>
              <mc:Fallback>
                <p:oleObj name="Equation" r:id="rId7" imgW="12585700" imgH="58547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971800"/>
                        <a:ext cx="1503363" cy="70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13">
            <a:extLst>
              <a:ext uri="{FF2B5EF4-FFF2-40B4-BE49-F238E27FC236}">
                <a16:creationId xmlns:a16="http://schemas.microsoft.com/office/drawing/2014/main" id="{26077F93-9F16-378F-DD47-29F5C0041B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3962400"/>
          <a:ext cx="1944688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6967200" imgH="6438900" progId="Equation.3">
                  <p:embed/>
                </p:oleObj>
              </mc:Choice>
              <mc:Fallback>
                <p:oleObj name="Equation" r:id="rId9" imgW="16967200" imgH="64389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962400"/>
                        <a:ext cx="1944688" cy="73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14">
            <a:extLst>
              <a:ext uri="{FF2B5EF4-FFF2-40B4-BE49-F238E27FC236}">
                <a16:creationId xmlns:a16="http://schemas.microsoft.com/office/drawing/2014/main" id="{CB47E0CE-4432-9BDB-AF90-7343E2DC45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2133600"/>
          <a:ext cx="187325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8676600" imgH="11696700" progId="Equation.3">
                  <p:embed/>
                </p:oleObj>
              </mc:Choice>
              <mc:Fallback>
                <p:oleObj name="Equation" r:id="rId11" imgW="28676600" imgH="116967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133600"/>
                        <a:ext cx="1873250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15">
            <a:extLst>
              <a:ext uri="{FF2B5EF4-FFF2-40B4-BE49-F238E27FC236}">
                <a16:creationId xmlns:a16="http://schemas.microsoft.com/office/drawing/2014/main" id="{3F290C8A-B167-F54F-6CE9-5E97B6670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3048000"/>
          <a:ext cx="1152525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0236200" imgH="9067800" progId="Equation.3">
                  <p:embed/>
                </p:oleObj>
              </mc:Choice>
              <mc:Fallback>
                <p:oleObj name="Equation" r:id="rId13" imgW="10236200" imgH="90678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048000"/>
                        <a:ext cx="1152525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16">
            <a:extLst>
              <a:ext uri="{FF2B5EF4-FFF2-40B4-BE49-F238E27FC236}">
                <a16:creationId xmlns:a16="http://schemas.microsoft.com/office/drawing/2014/main" id="{4C887980-4AD8-2947-81E5-559F7D2C3D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0" y="3124200"/>
          <a:ext cx="1008063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2293600" imgH="9652000" progId="Equation.3">
                  <p:embed/>
                </p:oleObj>
              </mc:Choice>
              <mc:Fallback>
                <p:oleObj name="Equation" r:id="rId15" imgW="12293600" imgH="96520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124200"/>
                        <a:ext cx="1008063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17">
            <a:extLst>
              <a:ext uri="{FF2B5EF4-FFF2-40B4-BE49-F238E27FC236}">
                <a16:creationId xmlns:a16="http://schemas.microsoft.com/office/drawing/2014/main" id="{59F91F47-D028-2452-C7EE-AF05A59357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4038600"/>
          <a:ext cx="151130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23114000" imgH="9652000" progId="Equation.3">
                  <p:embed/>
                </p:oleObj>
              </mc:Choice>
              <mc:Fallback>
                <p:oleObj name="Equation" r:id="rId17" imgW="23114000" imgH="96520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038600"/>
                        <a:ext cx="1511300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6" name="Espaço Reservado para Rodapé 13">
            <a:extLst>
              <a:ext uri="{FF2B5EF4-FFF2-40B4-BE49-F238E27FC236}">
                <a16:creationId xmlns:a16="http://schemas.microsoft.com/office/drawing/2014/main" id="{EB0E751B-9AF8-ED18-E424-CF7602C537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sp>
        <p:nvSpPr>
          <p:cNvPr id="3088" name="Text Box 16">
            <a:extLst>
              <a:ext uri="{FF2B5EF4-FFF2-40B4-BE49-F238E27FC236}">
                <a16:creationId xmlns:a16="http://schemas.microsoft.com/office/drawing/2014/main" id="{4BC1547C-E86C-8673-336B-953A582DF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029200"/>
            <a:ext cx="320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 i="1"/>
              <a:t>Differential Invariant of order 2.</a:t>
            </a:r>
            <a:endParaRPr lang="pt-BR" altLang="en-US" sz="2400" i="1"/>
          </a:p>
        </p:txBody>
      </p:sp>
      <p:sp>
        <p:nvSpPr>
          <p:cNvPr id="3089" name="Rectangle 17">
            <a:extLst>
              <a:ext uri="{FF2B5EF4-FFF2-40B4-BE49-F238E27FC236}">
                <a16:creationId xmlns:a16="http://schemas.microsoft.com/office/drawing/2014/main" id="{DC4DD324-D13C-8928-AAB3-492A0EFD6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029200"/>
            <a:ext cx="3124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 i="1"/>
              <a:t>Differential Invariant of order 4!</a:t>
            </a:r>
            <a:endParaRPr lang="pt-BR" altLang="en-US" sz="2400" i="1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0" name="Rectangle 2">
            <a:extLst>
              <a:ext uri="{FF2B5EF4-FFF2-40B4-BE49-F238E27FC236}">
                <a16:creationId xmlns:a16="http://schemas.microsoft.com/office/drawing/2014/main" id="{7794E1A6-3161-CEE3-835F-D0081EFCC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t-BR" dirty="0" err="1"/>
              <a:t>Projective</a:t>
            </a:r>
            <a:r>
              <a:rPr lang="pt-BR" dirty="0"/>
              <a:t> </a:t>
            </a:r>
            <a:r>
              <a:rPr lang="pt-BR" dirty="0" err="1"/>
              <a:t>Length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Curvature</a:t>
            </a:r>
            <a:endParaRPr lang="pt-BR" dirty="0"/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8B782A09-2041-8C7E-F6BD-956205E750D5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4213" y="1484313"/>
            <a:ext cx="7775575" cy="1104900"/>
          </a:xfrm>
          <a:noFill/>
        </p:spPr>
      </p:pic>
      <p:pic>
        <p:nvPicPr>
          <p:cNvPr id="20484" name="Picture 7">
            <a:extLst>
              <a:ext uri="{FF2B5EF4-FFF2-40B4-BE49-F238E27FC236}">
                <a16:creationId xmlns:a16="http://schemas.microsoft.com/office/drawing/2014/main" id="{2131B611-D302-1EA3-9F8B-8DFB2115E2CD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3581400"/>
            <a:ext cx="3581400" cy="1276350"/>
          </a:xfrm>
          <a:noFill/>
        </p:spPr>
      </p:pic>
      <p:grpSp>
        <p:nvGrpSpPr>
          <p:cNvPr id="20485" name="Group 4">
            <a:extLst>
              <a:ext uri="{FF2B5EF4-FFF2-40B4-BE49-F238E27FC236}">
                <a16:creationId xmlns:a16="http://schemas.microsoft.com/office/drawing/2014/main" id="{F5253E4D-86E2-A02C-0FE0-D74DFE97FC88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2841625"/>
            <a:ext cx="6911975" cy="608013"/>
            <a:chOff x="158" y="1850"/>
            <a:chExt cx="4002" cy="352"/>
          </a:xfrm>
        </p:grpSpPr>
        <p:pic>
          <p:nvPicPr>
            <p:cNvPr id="20492" name="Picture 5">
              <a:extLst>
                <a:ext uri="{FF2B5EF4-FFF2-40B4-BE49-F238E27FC236}">
                  <a16:creationId xmlns:a16="http://schemas.microsoft.com/office/drawing/2014/main" id="{DC04D451-95A3-A635-BCC1-20FA661CC2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1850"/>
              <a:ext cx="3594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3" name="Picture 6">
              <a:extLst>
                <a:ext uri="{FF2B5EF4-FFF2-40B4-BE49-F238E27FC236}">
                  <a16:creationId xmlns:a16="http://schemas.microsoft.com/office/drawing/2014/main" id="{CABCA63F-7321-F29C-E10C-9EC0ED2CDA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4" y="1866"/>
              <a:ext cx="42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86" name="Group 12">
            <a:extLst>
              <a:ext uri="{FF2B5EF4-FFF2-40B4-BE49-F238E27FC236}">
                <a16:creationId xmlns:a16="http://schemas.microsoft.com/office/drawing/2014/main" id="{39EEB3A7-4120-3567-07A8-CBF779676296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4114800"/>
            <a:ext cx="3095625" cy="504825"/>
            <a:chOff x="3424" y="3113"/>
            <a:chExt cx="1951" cy="408"/>
          </a:xfrm>
        </p:grpSpPr>
        <p:pic>
          <p:nvPicPr>
            <p:cNvPr id="20489" name="Picture 13">
              <a:extLst>
                <a:ext uri="{FF2B5EF4-FFF2-40B4-BE49-F238E27FC236}">
                  <a16:creationId xmlns:a16="http://schemas.microsoft.com/office/drawing/2014/main" id="{DCDB3B40-824D-EBE3-7534-6C69F40A7F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" y="3113"/>
              <a:ext cx="700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0" name="Picture 14">
              <a:extLst>
                <a:ext uri="{FF2B5EF4-FFF2-40B4-BE49-F238E27FC236}">
                  <a16:creationId xmlns:a16="http://schemas.microsoft.com/office/drawing/2014/main" id="{3411E2C8-0D99-A1D8-E6EF-1F1081C95D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3144"/>
              <a:ext cx="866" cy="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1" name="Picture 15">
              <a:extLst>
                <a:ext uri="{FF2B5EF4-FFF2-40B4-BE49-F238E27FC236}">
                  <a16:creationId xmlns:a16="http://schemas.microsoft.com/office/drawing/2014/main" id="{53E628E5-BAE5-CC4D-9666-7E7BFE7140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6" y="3113"/>
              <a:ext cx="318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7" name="Espaço Reservado para Número de Slide 11">
            <a:extLst>
              <a:ext uri="{FF2B5EF4-FFF2-40B4-BE49-F238E27FC236}">
                <a16:creationId xmlns:a16="http://schemas.microsoft.com/office/drawing/2014/main" id="{BDE135E0-3B00-5950-9E6B-38F770FCCC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6D4D0925-0BBB-F54E-B8F3-BC7AB368BB69}" type="slidenum">
              <a:rPr lang="en-GB" altLang="en-US" sz="1000"/>
              <a:pPr eaLnBrk="1" hangingPunct="1"/>
              <a:t>8</a:t>
            </a:fld>
            <a:r>
              <a:rPr lang="en-GB" altLang="en-US" sz="900"/>
              <a:t>/22</a:t>
            </a:r>
          </a:p>
        </p:txBody>
      </p:sp>
      <p:sp>
        <p:nvSpPr>
          <p:cNvPr id="20488" name="Espaço Reservado para Rodapé 12">
            <a:extLst>
              <a:ext uri="{FF2B5EF4-FFF2-40B4-BE49-F238E27FC236}">
                <a16:creationId xmlns:a16="http://schemas.microsoft.com/office/drawing/2014/main" id="{5A16A088-BA7A-879B-D855-2202136A8F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909301EF-92B0-3DE6-C765-96405E126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153025"/>
            <a:ext cx="571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i="1"/>
              <a:t>Differential Invariant of order 7!!</a:t>
            </a:r>
            <a:endParaRPr lang="pt-BR" altLang="en-US" sz="2800" i="1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>
            <a:extLst>
              <a:ext uri="{FF2B5EF4-FFF2-40B4-BE49-F238E27FC236}">
                <a16:creationId xmlns:a16="http://schemas.microsoft.com/office/drawing/2014/main" id="{5DCF1F8B-0BAD-38B4-1BAC-A5402A4C3740}"/>
              </a:ext>
            </a:extLst>
          </p:cNvPr>
          <p:cNvSpPr/>
          <p:nvPr/>
        </p:nvSpPr>
        <p:spPr bwMode="auto">
          <a:xfrm>
            <a:off x="609600" y="1143000"/>
            <a:ext cx="3657600" cy="2362200"/>
          </a:xfrm>
          <a:prstGeom prst="roundRect">
            <a:avLst/>
          </a:prstGeom>
          <a:ln>
            <a:solidFill>
              <a:srgbClr val="FFBB73"/>
            </a:solidFill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728066" name="Rectangle 2">
            <a:extLst>
              <a:ext uri="{FF2B5EF4-FFF2-40B4-BE49-F238E27FC236}">
                <a16:creationId xmlns:a16="http://schemas.microsoft.com/office/drawing/2014/main" id="{75FBC94D-C9A8-9D78-62CE-1DA7987D79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err="1"/>
              <a:t>Euclidean</a:t>
            </a:r>
            <a:r>
              <a:rPr lang="pt-BR" dirty="0"/>
              <a:t> </a:t>
            </a:r>
            <a:r>
              <a:rPr lang="pt-BR" dirty="0" err="1"/>
              <a:t>Estimators</a:t>
            </a:r>
            <a:r>
              <a:rPr lang="pt-BR" dirty="0"/>
              <a:t> 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738B8FE0-90DC-412B-5C3D-ADB2AC393CA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4114800"/>
            <a:ext cx="9036050" cy="1787525"/>
          </a:xfrm>
        </p:spPr>
        <p:txBody>
          <a:bodyPr/>
          <a:lstStyle/>
          <a:p>
            <a:pPr lvl="1" indent="-342900" algn="ctr" eaLnBrk="1" hangingPunct="1">
              <a:buClr>
                <a:schemeClr val="hlink"/>
              </a:buClr>
              <a:buFont typeface="Wingdings" pitchFamily="2" charset="2"/>
              <a:buNone/>
            </a:pPr>
            <a:r>
              <a:rPr lang="pt-BR" altLang="en-US"/>
              <a:t>Example: The euclidean length of a polygon is the sum of the lengths of its sides. And the total curvature of a polygon is the sum of its external angles. </a:t>
            </a:r>
            <a:endParaRPr lang="en-US" altLang="en-US"/>
          </a:p>
        </p:txBody>
      </p:sp>
      <p:sp>
        <p:nvSpPr>
          <p:cNvPr id="21510" name="Espaço Reservado para Número de Slide 6">
            <a:extLst>
              <a:ext uri="{FF2B5EF4-FFF2-40B4-BE49-F238E27FC236}">
                <a16:creationId xmlns:a16="http://schemas.microsoft.com/office/drawing/2014/main" id="{5006D697-E498-77EE-81B0-55D0255D59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fld id="{4E15DD6B-C8FC-6D47-A4E1-1ABF7791AF5C}" type="slidenum">
              <a:rPr lang="en-GB" altLang="en-US" sz="1000"/>
              <a:pPr eaLnBrk="1" hangingPunct="1"/>
              <a:t>9</a:t>
            </a:fld>
            <a:r>
              <a:rPr lang="en-GB" altLang="en-US" sz="900"/>
              <a:t>/22</a:t>
            </a:r>
          </a:p>
        </p:txBody>
      </p:sp>
      <p:sp>
        <p:nvSpPr>
          <p:cNvPr id="21511" name="Espaço Reservado para Rodapé 8">
            <a:extLst>
              <a:ext uri="{FF2B5EF4-FFF2-40B4-BE49-F238E27FC236}">
                <a16:creationId xmlns:a16="http://schemas.microsoft.com/office/drawing/2014/main" id="{868830B2-437A-2391-525F-4B43459A92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lang="en-US" altLang="en-US" sz="1000"/>
              <a:t>Projective Estimators for Planar Curves - T. Lewiner &amp; M. Craizer</a:t>
            </a:r>
            <a:endParaRPr lang="en-GB" altLang="en-US" sz="1000"/>
          </a:p>
        </p:txBody>
      </p:sp>
      <p:pic>
        <p:nvPicPr>
          <p:cNvPr id="21513" name="Picture 9">
            <a:extLst>
              <a:ext uri="{FF2B5EF4-FFF2-40B4-BE49-F238E27FC236}">
                <a16:creationId xmlns:a16="http://schemas.microsoft.com/office/drawing/2014/main" id="{BC935DE5-E8C9-226C-4F6B-5F1FCC3FA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1" b="15384"/>
          <a:stretch>
            <a:fillRect/>
          </a:stretch>
        </p:blipFill>
        <p:spPr bwMode="auto">
          <a:xfrm>
            <a:off x="914400" y="1219200"/>
            <a:ext cx="3276600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4" name="Text Box 10">
            <a:extLst>
              <a:ext uri="{FF2B5EF4-FFF2-40B4-BE49-F238E27FC236}">
                <a16:creationId xmlns:a16="http://schemas.microsoft.com/office/drawing/2014/main" id="{3524CB9A-B296-1E1C-74EF-371506754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5" y="1825625"/>
            <a:ext cx="3749675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800" i="1"/>
              <a:t>Plenty of estimators proposed in the literature.</a:t>
            </a:r>
            <a:endParaRPr lang="pt-BR" altLang="en-US" sz="2800" i="1"/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3|1.6|0.5|9.2|14.3"/>
</p:tagLst>
</file>

<file path=ppt/theme/theme1.xml><?xml version="1.0" encoding="utf-8"?>
<a:theme xmlns:a="http://schemas.openxmlformats.org/drawingml/2006/main" name="Matmidia">
  <a:themeElements>
    <a:clrScheme name="Matmidi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Matmidia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man Old Style" pitchFamily="18" charset="0"/>
          </a:defRPr>
        </a:defPPr>
      </a:lstStyle>
    </a:lnDef>
  </a:objectDefaults>
  <a:extraClrSchemeLst>
    <a:extraClrScheme>
      <a:clrScheme name="Matmidi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midi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midi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Matmidia</Template>
  <TotalTime>180</TotalTime>
  <Words>744</Words>
  <Application>Microsoft Macintosh PowerPoint</Application>
  <PresentationFormat>On-screen Show (4:3)</PresentationFormat>
  <Paragraphs>147</Paragraphs>
  <Slides>23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Bookman Old Style</vt:lpstr>
      <vt:lpstr>Arial</vt:lpstr>
      <vt:lpstr>Wingdings</vt:lpstr>
      <vt:lpstr>Calibri</vt:lpstr>
      <vt:lpstr>ＭＳ Ｐゴシック</vt:lpstr>
      <vt:lpstr>Matmidia</vt:lpstr>
      <vt:lpstr>Microsoft Equation 3.0</vt:lpstr>
      <vt:lpstr>Projective Estimators for Point/Tangent Representations of Planar Curves </vt:lpstr>
      <vt:lpstr>PowerPoint Presentation</vt:lpstr>
      <vt:lpstr>Projective Geometry</vt:lpstr>
      <vt:lpstr>Euclidean and  Affine Geometry</vt:lpstr>
      <vt:lpstr>Projective Transformations in homogeneous coordinates</vt:lpstr>
      <vt:lpstr>Affine and Euclidean Transformations</vt:lpstr>
      <vt:lpstr>Euclidean and Affine Invariants</vt:lpstr>
      <vt:lpstr>Projective Length and Curvature</vt:lpstr>
      <vt:lpstr>Euclidean Estimators </vt:lpstr>
      <vt:lpstr>Parabolic Polygons</vt:lpstr>
      <vt:lpstr>Affine Estimators-Signature</vt:lpstr>
      <vt:lpstr>Projective length estimator</vt:lpstr>
      <vt:lpstr>Curves with constant projective curvature: Spirals</vt:lpstr>
      <vt:lpstr>General Spiral</vt:lpstr>
      <vt:lpstr>Adapting spirals to three point/tangent pairs</vt:lpstr>
      <vt:lpstr>Adapting spirals to three point/tangent pairs</vt:lpstr>
      <vt:lpstr>Linear equations for the fitting problem</vt:lpstr>
      <vt:lpstr>Curvature Estimator</vt:lpstr>
      <vt:lpstr>Results</vt:lpstr>
      <vt:lpstr>Convergence</vt:lpstr>
      <vt:lpstr>Projective Invariance</vt:lpstr>
      <vt:lpstr>On-going works</vt:lpstr>
      <vt:lpstr>Thank you for your attention!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Projective Estimators for Point/Tangent Representations of Planar Curves </dc:title>
  <dc:creator>tomlew</dc:creator>
  <cp:lastModifiedBy>Thomas LEWINER</cp:lastModifiedBy>
  <cp:revision>39</cp:revision>
  <dcterms:created xsi:type="dcterms:W3CDTF">2008-10-11T11:10:07Z</dcterms:created>
  <dcterms:modified xsi:type="dcterms:W3CDTF">2026-07-30T21:22:32Z</dcterms:modified>
</cp:coreProperties>
</file>