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51" r:id="rId1"/>
    <p:sldMasterId id="2147483652" r:id="rId2"/>
    <p:sldMasterId id="2147483653" r:id="rId3"/>
  </p:sldMasterIdLst>
  <p:notesMasterIdLst>
    <p:notesMasterId r:id="rId26"/>
  </p:notesMasterIdLst>
  <p:sldIdLst>
    <p:sldId id="305" r:id="rId4"/>
    <p:sldId id="28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75" r:id="rId16"/>
    <p:sldId id="277" r:id="rId17"/>
    <p:sldId id="278" r:id="rId18"/>
    <p:sldId id="279" r:id="rId19"/>
    <p:sldId id="307" r:id="rId20"/>
    <p:sldId id="280" r:id="rId21"/>
    <p:sldId id="281" r:id="rId22"/>
    <p:sldId id="303" r:id="rId23"/>
    <p:sldId id="306" r:id="rId24"/>
    <p:sldId id="304" r:id="rId2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38" autoAdjust="0"/>
  </p:normalViewPr>
  <p:slideViewPr>
    <p:cSldViewPr>
      <p:cViewPr varScale="1">
        <p:scale>
          <a:sx n="109" d="100"/>
          <a:sy n="109" d="100"/>
        </p:scale>
        <p:origin x="12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17FEA5A6-FB0C-BF76-20E9-7ECFDB292F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A6E7ABAA-C07E-5338-738B-D28598C3767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2E1D17AA-9824-7A7F-34E2-DE192495884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D82277CE-BDF5-D027-07DF-298827D336E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9F742056-B076-6F3B-7924-3A8086C0494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223239" name="Rectangle 7">
            <a:extLst>
              <a:ext uri="{FF2B5EF4-FFF2-40B4-BE49-F238E27FC236}">
                <a16:creationId xmlns:a16="http://schemas.microsoft.com/office/drawing/2014/main" id="{FE42EE8A-B518-8F1A-8625-3E97FF4C11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2D76B81-9BC8-EB4F-B30A-8766D384688B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D47251-9670-B870-5DCA-8B7871EF5A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97B2EF-A64B-5349-A088-23DEE2836138}" type="slidenum">
              <a:rPr lang="pt-BR" altLang="en-US"/>
              <a:pPr/>
              <a:t>3</a:t>
            </a:fld>
            <a:endParaRPr lang="pt-BR" altLang="en-US"/>
          </a:p>
        </p:txBody>
      </p:sp>
      <p:sp>
        <p:nvSpPr>
          <p:cNvPr id="248834" name="Rectangle 2">
            <a:extLst>
              <a:ext uri="{FF2B5EF4-FFF2-40B4-BE49-F238E27FC236}">
                <a16:creationId xmlns:a16="http://schemas.microsoft.com/office/drawing/2014/main" id="{E3C0C838-5A05-E603-99CB-E5DCA63D721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2BAEF2E1-348E-EBC4-1B3A-FDA0F2B2E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E9E8CCF-C0B2-0362-F9E8-91A44D3AAE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11433-E768-284F-ABBC-2F818F4179C8}" type="slidenum">
              <a:rPr lang="pt-BR" altLang="en-US"/>
              <a:pPr/>
              <a:t>4</a:t>
            </a:fld>
            <a:endParaRPr lang="pt-BR" altLang="en-US"/>
          </a:p>
        </p:txBody>
      </p:sp>
      <p:sp>
        <p:nvSpPr>
          <p:cNvPr id="250882" name="Rectangle 2">
            <a:extLst>
              <a:ext uri="{FF2B5EF4-FFF2-40B4-BE49-F238E27FC236}">
                <a16:creationId xmlns:a16="http://schemas.microsoft.com/office/drawing/2014/main" id="{97CB1465-3096-56C3-710C-94F3E9A2902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50883" name="Rectangle 3">
            <a:extLst>
              <a:ext uri="{FF2B5EF4-FFF2-40B4-BE49-F238E27FC236}">
                <a16:creationId xmlns:a16="http://schemas.microsoft.com/office/drawing/2014/main" id="{27BF4958-BAB1-23C2-7D94-D84593249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04D0D40-B948-97F7-C308-E76473AC5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863B0A-6B77-B348-A3AE-D8ADD920389C}" type="slidenum">
              <a:rPr lang="pt-BR" altLang="en-US"/>
              <a:pPr/>
              <a:t>5</a:t>
            </a:fld>
            <a:endParaRPr lang="pt-BR" altLang="en-US"/>
          </a:p>
        </p:txBody>
      </p:sp>
      <p:sp>
        <p:nvSpPr>
          <p:cNvPr id="252930" name="Rectangle 2">
            <a:extLst>
              <a:ext uri="{FF2B5EF4-FFF2-40B4-BE49-F238E27FC236}">
                <a16:creationId xmlns:a16="http://schemas.microsoft.com/office/drawing/2014/main" id="{F9CB1AC2-5E78-5FF9-AFB7-691B0B0AE1B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DC6C9329-9236-C6D1-6E80-5855D3EFF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397C93A-DB2D-3ABA-1820-F216EA9B1B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94EF2-21B3-7D45-A250-263747383616}" type="slidenum">
              <a:rPr lang="pt-BR" altLang="en-US"/>
              <a:pPr/>
              <a:t>6</a:t>
            </a:fld>
            <a:endParaRPr lang="pt-BR" altLang="en-US"/>
          </a:p>
        </p:txBody>
      </p:sp>
      <p:sp>
        <p:nvSpPr>
          <p:cNvPr id="254978" name="Rectangle 2">
            <a:extLst>
              <a:ext uri="{FF2B5EF4-FFF2-40B4-BE49-F238E27FC236}">
                <a16:creationId xmlns:a16="http://schemas.microsoft.com/office/drawing/2014/main" id="{E74256E7-250E-F27C-DCAE-9138F7D784A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E7FB73C8-1D2D-DFEA-40D5-06D0915D60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5EA4D2F-7E09-16E4-D5D9-6B9A9E6DF3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6620D5-2D0A-7340-AE5D-FC2A0719FF1F}" type="slidenum">
              <a:rPr lang="pt-BR" altLang="en-US"/>
              <a:pPr/>
              <a:t>19</a:t>
            </a:fld>
            <a:endParaRPr lang="pt-BR" altLang="en-US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1102D68D-6B05-AB9F-B367-B0355B7D86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7C5870B4-25A6-73F1-780E-D0C96DFCF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C08649D-4DEE-FC4D-7400-7521DB321E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E2A752-D09B-8E40-9990-745BBE6CDFD9}" type="slidenum">
              <a:rPr lang="pt-BR" altLang="en-US"/>
              <a:pPr/>
              <a:t>20</a:t>
            </a:fld>
            <a:endParaRPr lang="pt-BR" altLang="en-US"/>
          </a:p>
        </p:txBody>
      </p:sp>
      <p:sp>
        <p:nvSpPr>
          <p:cNvPr id="299010" name="Rectangle 2">
            <a:extLst>
              <a:ext uri="{FF2B5EF4-FFF2-40B4-BE49-F238E27FC236}">
                <a16:creationId xmlns:a16="http://schemas.microsoft.com/office/drawing/2014/main" id="{84BE4FB8-6EEF-2B8C-9ECC-B40434F6815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299011" name="Rectangle 3">
            <a:extLst>
              <a:ext uri="{FF2B5EF4-FFF2-40B4-BE49-F238E27FC236}">
                <a16:creationId xmlns:a16="http://schemas.microsoft.com/office/drawing/2014/main" id="{68E0AD55-4B88-1BCB-0E54-55F4D3F122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FCBFD-72D2-A34B-3A75-73BB7E7A8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819890-218F-FD10-3763-21AA150EB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FB8074-ADDC-89B8-4899-B4E185EB50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5005519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62A71-293D-4B4F-521D-54A892BA6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6E524-B1F1-20A6-94B3-2710CFAF3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13094-5550-2A44-5392-190C8CCBAB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8195427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E71BE-DDB3-0C2D-BD89-C8E9BF02BA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300" y="-26988"/>
            <a:ext cx="1790700" cy="61229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04F0A1-FBFF-11D1-116D-6F60FC476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79613" y="-26988"/>
            <a:ext cx="5221287" cy="61229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71FA2-53C0-5C68-583D-9536298D73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5426369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A3701-C72F-504A-6CB9-742DD67714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82C89-5038-FC6C-CF08-78522B7BD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4DCA4-CCA6-CF66-D68C-0B021C016B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427675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2B28F-B99D-6310-764D-DCBC1E256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1786-BC5E-3322-15CA-BE1B072E2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1D649E-274F-C2CD-9DB5-5057C7A029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3159345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E939-7902-AA98-E6F7-BE02141C0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E3D86-1C67-FFD7-DA03-AFFA3A4ED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A4F29C-0357-EC88-B3A4-BDA99FB388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2621929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1E55C-02AF-B9EF-559F-D00B4F53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C6DE0-4F58-2045-010D-E81B7C883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F05C7B-0F5A-353E-A54B-F84921440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B1196-057D-6538-2A28-B7265C4DC3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2563395"/>
      </p:ext>
    </p:extLst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94316-EDF4-BFE9-8304-8C274A886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2CA37-A97E-56EB-AB83-5A451C363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FD138-0CA3-6D1A-82CF-E9D4C6095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CC4C6F-0A3F-4A76-11FA-708AAC0F1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9CCF1-CB1C-BA2B-2F27-294DD8612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941542-06AA-AAD8-92D2-FF6CB0CD30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6867860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4EE6-A011-DCFD-E64B-828EA36F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796CD9-27C3-D743-46CB-A1A52942F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1088997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E1B34F-E479-9F4F-6E1F-168143FF46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7699690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DB56-C79A-18D5-7F51-6058306F9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F91AD-E26B-FBC4-DF3F-68225B869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DB373-D347-6275-5F19-8940BAFF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A8B44-4EDD-BE9C-5868-52FB5E920E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7346178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F2667-1EE0-86B1-9F92-88E970B9A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3854F-EE40-0E76-B18A-F56D44CB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E71D22-7ECC-85AF-327E-4E284EEB2C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6940785"/>
      </p:ext>
    </p:extLst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12069-243A-5690-8B77-2411C14F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EAB397-1506-F9F0-345C-28F8A575B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4861D-9E9A-63B0-258E-99C21FAB0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E88C3-8333-ECAB-D8F0-EED05BEA3C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633644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3F244-6957-80A3-DCC5-BF0C7FA3F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B0DA99-06DE-C256-511A-2594BD07A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C1C2D-7B5D-9AF6-EB30-50DC7442C0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254035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728C17-165B-94D5-8B30-C6A7445A2C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0641D-DE34-93C5-E95C-E63DF1B5D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485BE-3202-ADE8-A626-8136BAD138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0005619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06" name="Picture 2">
            <a:extLst>
              <a:ext uri="{FF2B5EF4-FFF2-40B4-BE49-F238E27FC236}">
                <a16:creationId xmlns:a16="http://schemas.microsoft.com/office/drawing/2014/main" id="{8B93ABF1-9D8D-7128-3227-096B1426C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8707" name="Rectangle 3">
            <a:extLst>
              <a:ext uri="{FF2B5EF4-FFF2-40B4-BE49-F238E27FC236}">
                <a16:creationId xmlns:a16="http://schemas.microsoft.com/office/drawing/2014/main" id="{9EE2C0C9-3B89-F60A-474D-DE20C9E4EBD3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95288" y="4076700"/>
            <a:ext cx="6400800" cy="14478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lIns="91440" rIns="91440" anchor="ctr"/>
          <a:lstStyle>
            <a:lvl1pPr marL="0" indent="0">
              <a:defRPr/>
            </a:lvl1pPr>
          </a:lstStyle>
          <a:p>
            <a:pPr lvl="0"/>
            <a:r>
              <a:rPr lang="en-GB" altLang="en-US" noProof="0"/>
              <a:t>Clique para editar o estilo do subtítulo mestre</a:t>
            </a:r>
          </a:p>
        </p:txBody>
      </p:sp>
      <p:sp>
        <p:nvSpPr>
          <p:cNvPr id="328708" name="Rectangle 4">
            <a:extLst>
              <a:ext uri="{FF2B5EF4-FFF2-40B4-BE49-F238E27FC236}">
                <a16:creationId xmlns:a16="http://schemas.microsoft.com/office/drawing/2014/main" id="{7C1FD8E0-C18D-EF00-BA17-D38945AF035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508000"/>
            <a:ext cx="7620000" cy="20574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tIns="0" bIns="0"/>
          <a:lstStyle>
            <a:lvl1pPr algn="ctr">
              <a:defRPr sz="5400"/>
            </a:lvl1pPr>
          </a:lstStyle>
          <a:p>
            <a:pPr lvl="0"/>
            <a:r>
              <a:rPr lang="en-GB" altLang="en-US" noProof="0"/>
              <a:t>Clique para editar o estilo do título mestre</a:t>
            </a:r>
          </a:p>
        </p:txBody>
      </p:sp>
      <p:pic>
        <p:nvPicPr>
          <p:cNvPr id="328709" name="Picture 5">
            <a:extLst>
              <a:ext uri="{FF2B5EF4-FFF2-40B4-BE49-F238E27FC236}">
                <a16:creationId xmlns:a16="http://schemas.microsoft.com/office/drawing/2014/main" id="{F961CA55-7683-CF50-D76B-F1FB68B97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5427663"/>
            <a:ext cx="3786188" cy="14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0" name="Picture 6">
            <a:extLst>
              <a:ext uri="{FF2B5EF4-FFF2-40B4-BE49-F238E27FC236}">
                <a16:creationId xmlns:a16="http://schemas.microsoft.com/office/drawing/2014/main" id="{8DDC86B0-E64B-8F72-3B71-754012C3E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4652963"/>
            <a:ext cx="109696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1" name="Picture 7">
            <a:extLst>
              <a:ext uri="{FF2B5EF4-FFF2-40B4-BE49-F238E27FC236}">
                <a16:creationId xmlns:a16="http://schemas.microsoft.com/office/drawing/2014/main" id="{9B292EF4-90B4-3F7C-F388-EE24B5802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8693E-5C4F-C9DE-E107-7829D0617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E1C8A-203D-535A-48F8-F88FE6979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12F3BC-BB83-B14B-45EA-28801B25E3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03DD1-55D5-D803-D9D9-C467BBF8D4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FFA582-AA4F-484B-87CB-46FEB1108932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34044360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29937-5C08-B737-D5FE-52A10B6F9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6B2C4-24BD-F1B8-AB65-5949F31AD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D321B2-3B31-E649-0647-65DFAE725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4C778E-639C-B47B-1D0D-B39681D303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4795A7-04D4-5848-805F-AF330E5F1CED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533613483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4B6AD-C52F-DE27-A135-BAB5A31B8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9B9A9-1CB6-9679-DF32-1A6FA5BD1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0948D-18B6-9926-A319-E3AF61EEF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DC73C-9FA6-3E78-5A20-59501D56D1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03B1C-DF92-04C9-E391-9F506647C1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BA11AD-9DD8-8A46-BF37-F15113150E4E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98437065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6B667-54DE-C2E6-464B-335264A4B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213DB-04B6-3249-ED6B-EB6E3EFCE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2D9C9-3537-3BAB-8E5F-7C11BBEAD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C8364-0AB6-69BD-9CEE-FA11549C79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454452-4DDB-8A88-0E45-8C028BC6C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F4F396D-87BC-1EB8-B5D3-7292E2A20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990C-269B-2AB1-1124-C5D8A782E3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C981F1-4823-C349-A6F5-0B92B697D0AB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33211481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2E6C4-4AA5-87FE-13AA-A21406D45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4F7422-2A10-259B-7933-FDBA5356F7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7FA44-4AC0-B7BB-957B-46A0DA6978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14BA8A-3B74-5949-894E-D6C91A5ABD38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87166359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DC2CBB-4607-59D7-4252-27F2A9692C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FF1E84-D28E-9D02-3556-69420AE66E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9F1793-0FF8-CD42-8CD8-C0A575C41D26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67370388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AF029-F8BB-A164-39CD-7D9AFEEA2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60A14-5986-F137-2CB9-1B39945D8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309E9E-B957-1856-F1B9-831A4EDCE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0185483"/>
      </p:ext>
    </p:extLst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171B6-FA43-4DDE-5D13-4AB8D79D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2BFA4-5919-DAC3-722A-A1127ED31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92071-E661-7223-422F-DC4DFC32C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01FAA-40E0-FD32-38BD-3B17AE62D9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4A699-BC03-AB4D-DE5E-992CD7A660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382EA8-840B-AA40-A91A-F5D57B8CA0BD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04968899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F814F-09B3-2561-FEB0-9E42793EB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6BEF67-023F-33BD-9E6A-3B1592C62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36355-8AB9-98B7-1910-278526E06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FA44F-1A4C-06E6-AC4E-153851ABBE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93FD4-9271-5FDE-473A-7B5973D2E4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1D9F87E-78DA-BC44-B502-B58E1AAA9A83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22566054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A0DBB-25A0-7EDD-1E13-0789C3AC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8BC2A-C7F5-AF52-2092-4177A2CD9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B5973-7C65-633B-390C-CC7563B274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89A89-E2F2-0C25-7A5E-AD77B89B67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031B0C-CC81-8C44-95F5-7FAB1443498A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467917851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A15A46-52F1-7CE6-DB64-12D932F0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CBE7D-4843-8384-4E64-C580D65CB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6C7F5-014A-6F40-6E4C-FFB8BDFF46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D3A409-48E0-9622-9B28-36E0CE822F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6187F9-BBA0-C24E-B870-39E2F02C6285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28147578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B1880-9230-C7C6-55A2-6BDA74FD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2B882-FA21-1DDC-4A92-4CBC6EC5E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9613" y="3440113"/>
            <a:ext cx="3451225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231C2-249C-2A60-E05E-E45FF74BA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3238" y="3440113"/>
            <a:ext cx="3452812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FBFD3-3203-1BE1-D5FF-D5ABCA984A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0726156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DDE9C-84DD-54A3-A636-501247F7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CF714-889A-69DD-A83D-82C3A5CB5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27FB9-BE7D-AE44-506D-2D90C9ACE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D7ED66-86F3-690D-A41D-99AC480DA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F8952F-3AB0-7357-C97F-4D5A45709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14C3280-6C44-F7B7-6C88-2501CF0525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535526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550F-504D-8BDE-29A5-806A7600F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B195A6-756F-85ED-E48D-66B4D38E8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5959252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57E0D3-2ED0-5EB8-0AFD-5A730DC69F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5785579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896E6-CD72-73BF-3BF9-F09C0A4A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174D3-FDE5-DA6C-1C45-C3E3ED0C3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A2BF8-A8BF-E920-2C34-E41978D3D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E9C-A3CF-B06C-2C4B-14C94F7529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468704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376D7-8E4D-0F56-58AC-D6B3D1A45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DF24A-F033-EEE0-9D0B-E8DFA8701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F4BFA-FFC7-39CB-BE23-7F491A81C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11CBC-3C35-3C2B-2FDC-15EB5049E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16400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90FAC252-55AC-82D0-5BEC-30808C77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8" name="Picture 4">
            <a:extLst>
              <a:ext uri="{FF2B5EF4-FFF2-40B4-BE49-F238E27FC236}">
                <a16:creationId xmlns:a16="http://schemas.microsoft.com/office/drawing/2014/main" id="{69E141A1-2A54-2DBB-B7FF-6C684B76D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0" name="Rectangle 6">
            <a:extLst>
              <a:ext uri="{FF2B5EF4-FFF2-40B4-BE49-F238E27FC236}">
                <a16:creationId xmlns:a16="http://schemas.microsoft.com/office/drawing/2014/main" id="{06FF0A23-C932-0A0E-B3D6-3202B968F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BDE4384D-B042-FACE-0F22-0AB6029A6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79613" y="3440113"/>
            <a:ext cx="7056437" cy="26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6DDE50F7-B51B-DF0B-3439-4F64B8E08E2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endParaRPr lang="en-GB" altLang="en-US"/>
          </a:p>
        </p:txBody>
      </p:sp>
      <p:sp>
        <p:nvSpPr>
          <p:cNvPr id="123920" name="Rectangle 16">
            <a:extLst>
              <a:ext uri="{FF2B5EF4-FFF2-40B4-BE49-F238E27FC236}">
                <a16:creationId xmlns:a16="http://schemas.microsoft.com/office/drawing/2014/main" id="{1EB5712A-4874-D30F-9261-302932A86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1E1876CF-AC4C-D548-8EF4-EC440B084E71}" type="slidenum">
              <a:rPr lang="en-GB" altLang="en-US" sz="1000" i="1"/>
              <a:pPr/>
              <a:t>‹#›</a:t>
            </a:fld>
            <a:r>
              <a:rPr lang="en-GB" altLang="en-US" sz="900" i="1"/>
              <a:t>/22</a:t>
            </a:r>
          </a:p>
        </p:txBody>
      </p:sp>
      <p:pic>
        <p:nvPicPr>
          <p:cNvPr id="123923" name="Picture 19">
            <a:extLst>
              <a:ext uri="{FF2B5EF4-FFF2-40B4-BE49-F238E27FC236}">
                <a16:creationId xmlns:a16="http://schemas.microsoft.com/office/drawing/2014/main" id="{0D6A1E60-FE73-3298-A767-A754B58F5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4" name="Picture 20">
            <a:extLst>
              <a:ext uri="{FF2B5EF4-FFF2-40B4-BE49-F238E27FC236}">
                <a16:creationId xmlns:a16="http://schemas.microsoft.com/office/drawing/2014/main" id="{32A09F22-E9EC-F16F-9E2A-FDA509CA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5" name="Picture 21">
            <a:extLst>
              <a:ext uri="{FF2B5EF4-FFF2-40B4-BE49-F238E27FC236}">
                <a16:creationId xmlns:a16="http://schemas.microsoft.com/office/drawing/2014/main" id="{3BE534D3-2106-A68C-48B9-25C79EA35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0F182334-A70A-4D9D-41EB-8B27CF5E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>
            <a:extLst>
              <a:ext uri="{FF2B5EF4-FFF2-40B4-BE49-F238E27FC236}">
                <a16:creationId xmlns:a16="http://schemas.microsoft.com/office/drawing/2014/main" id="{0656F8D0-138E-DDE9-6CED-74968B6C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Rectangle 6">
            <a:extLst>
              <a:ext uri="{FF2B5EF4-FFF2-40B4-BE49-F238E27FC236}">
                <a16:creationId xmlns:a16="http://schemas.microsoft.com/office/drawing/2014/main" id="{D341FEF6-5ECC-A483-7979-2C1B7EC970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E758AE73-AA26-E710-33ED-2CEFA7A16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126984" name="Rectangle 8">
            <a:extLst>
              <a:ext uri="{FF2B5EF4-FFF2-40B4-BE49-F238E27FC236}">
                <a16:creationId xmlns:a16="http://schemas.microsoft.com/office/drawing/2014/main" id="{A12CDF34-6674-FFF0-2B23-B3D46EA01B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endParaRPr lang="en-GB" altLang="en-US"/>
          </a:p>
        </p:txBody>
      </p:sp>
      <p:pic>
        <p:nvPicPr>
          <p:cNvPr id="126987" name="Picture 11">
            <a:extLst>
              <a:ext uri="{FF2B5EF4-FFF2-40B4-BE49-F238E27FC236}">
                <a16:creationId xmlns:a16="http://schemas.microsoft.com/office/drawing/2014/main" id="{B75F1D42-5AA4-443F-E29A-79C80DB27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8" name="Picture 12">
            <a:extLst>
              <a:ext uri="{FF2B5EF4-FFF2-40B4-BE49-F238E27FC236}">
                <a16:creationId xmlns:a16="http://schemas.microsoft.com/office/drawing/2014/main" id="{DABAFE89-FF8E-B5F9-8A58-8DD1136F4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9" name="Rectangle 13">
            <a:extLst>
              <a:ext uri="{FF2B5EF4-FFF2-40B4-BE49-F238E27FC236}">
                <a16:creationId xmlns:a16="http://schemas.microsoft.com/office/drawing/2014/main" id="{ADBB2DD7-E209-0B0C-8EA9-387B5A962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08224D71-9351-9E40-A6F4-C9C84CAB5E84}" type="slidenum">
              <a:rPr lang="en-GB" altLang="en-US" sz="1000" i="1"/>
              <a:pPr/>
              <a:t>‹#›</a:t>
            </a:fld>
            <a:r>
              <a:rPr lang="en-GB" altLang="en-US" sz="900" i="1"/>
              <a:t>/22</a:t>
            </a:r>
          </a:p>
        </p:txBody>
      </p:sp>
      <p:pic>
        <p:nvPicPr>
          <p:cNvPr id="126990" name="Picture 14">
            <a:extLst>
              <a:ext uri="{FF2B5EF4-FFF2-40B4-BE49-F238E27FC236}">
                <a16:creationId xmlns:a16="http://schemas.microsoft.com/office/drawing/2014/main" id="{ECA8BEC7-8241-5E55-0D39-696A74B7B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>
            <a:extLst>
              <a:ext uri="{FF2B5EF4-FFF2-40B4-BE49-F238E27FC236}">
                <a16:creationId xmlns:a16="http://schemas.microsoft.com/office/drawing/2014/main" id="{EC9ABF3F-2170-F237-8BA0-34E825117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3" name="Picture 3">
            <a:extLst>
              <a:ext uri="{FF2B5EF4-FFF2-40B4-BE49-F238E27FC236}">
                <a16:creationId xmlns:a16="http://schemas.microsoft.com/office/drawing/2014/main" id="{5D52E14B-8C8A-1F50-A7C1-E381549AE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4" name="Picture 4">
            <a:extLst>
              <a:ext uri="{FF2B5EF4-FFF2-40B4-BE49-F238E27FC236}">
                <a16:creationId xmlns:a16="http://schemas.microsoft.com/office/drawing/2014/main" id="{0F904207-CAB0-0C07-79E2-C771E86D5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5" name="Picture 5">
            <a:extLst>
              <a:ext uri="{FF2B5EF4-FFF2-40B4-BE49-F238E27FC236}">
                <a16:creationId xmlns:a16="http://schemas.microsoft.com/office/drawing/2014/main" id="{D1C9533E-C3CD-732D-F624-5A721A3C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686" name="Rectangle 6">
            <a:extLst>
              <a:ext uri="{FF2B5EF4-FFF2-40B4-BE49-F238E27FC236}">
                <a16:creationId xmlns:a16="http://schemas.microsoft.com/office/drawing/2014/main" id="{1146E8D7-7B33-6F68-D79B-1BCCEF07E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</a:p>
        </p:txBody>
      </p:sp>
      <p:sp>
        <p:nvSpPr>
          <p:cNvPr id="327687" name="Rectangle 7">
            <a:extLst>
              <a:ext uri="{FF2B5EF4-FFF2-40B4-BE49-F238E27FC236}">
                <a16:creationId xmlns:a16="http://schemas.microsoft.com/office/drawing/2014/main" id="{42378A7A-5EED-F184-CFFE-69848726D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327688" name="Rectangle 8">
            <a:extLst>
              <a:ext uri="{FF2B5EF4-FFF2-40B4-BE49-F238E27FC236}">
                <a16:creationId xmlns:a16="http://schemas.microsoft.com/office/drawing/2014/main" id="{4B9C21CF-3EC6-8EE2-123F-E0C011F24FE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endParaRPr lang="en-GB" altLang="en-US"/>
          </a:p>
        </p:txBody>
      </p:sp>
      <p:sp>
        <p:nvSpPr>
          <p:cNvPr id="327689" name="Rectangle 9">
            <a:extLst>
              <a:ext uri="{FF2B5EF4-FFF2-40B4-BE49-F238E27FC236}">
                <a16:creationId xmlns:a16="http://schemas.microsoft.com/office/drawing/2014/main" id="{C1130615-560C-F282-9F44-5DF941F45E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fld id="{FB31CE18-18ED-E249-94FA-D321199B2C91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  <p:pic>
        <p:nvPicPr>
          <p:cNvPr id="327690" name="Picture 10">
            <a:extLst>
              <a:ext uri="{FF2B5EF4-FFF2-40B4-BE49-F238E27FC236}">
                <a16:creationId xmlns:a16="http://schemas.microsoft.com/office/drawing/2014/main" id="{5F331A0C-1921-BC71-34E8-11DD2B9CA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91" name="Picture 11">
            <a:extLst>
              <a:ext uri="{FF2B5EF4-FFF2-40B4-BE49-F238E27FC236}">
                <a16:creationId xmlns:a16="http://schemas.microsoft.com/office/drawing/2014/main" id="{F351566F-024E-E014-02D7-59ED19F2B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>
    <p:fade/>
  </p:transition>
  <p:hf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7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9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Relationship Id="rId1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>
            <a:extLst>
              <a:ext uri="{FF2B5EF4-FFF2-40B4-BE49-F238E27FC236}">
                <a16:creationId xmlns:a16="http://schemas.microsoft.com/office/drawing/2014/main" id="{4B15F3DF-E58E-08BD-41C2-86B21A0FD1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55688" y="404813"/>
            <a:ext cx="7620000" cy="1697037"/>
          </a:xfrm>
          <a:ln w="9525" cap="flat"/>
        </p:spPr>
        <p:txBody>
          <a:bodyPr/>
          <a:lstStyle/>
          <a:p>
            <a:r>
              <a:rPr lang="en-GB" altLang="fr-FR" sz="4400"/>
              <a:t>Point-set compression through BSP quantization</a:t>
            </a:r>
            <a:endParaRPr lang="en-GB" altLang="en-US" sz="4400"/>
          </a:p>
        </p:txBody>
      </p:sp>
      <p:sp>
        <p:nvSpPr>
          <p:cNvPr id="331779" name="Rectangle 3">
            <a:extLst>
              <a:ext uri="{FF2B5EF4-FFF2-40B4-BE49-F238E27FC236}">
                <a16:creationId xmlns:a16="http://schemas.microsoft.com/office/drawing/2014/main" id="{C27F6189-FCFB-DEFB-F64B-96BAF6DA8E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4502150"/>
            <a:ext cx="6697662" cy="1231900"/>
          </a:xfrm>
          <a:ln w="9525" cap="flat"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fr-FR" sz="2800"/>
              <a:t>A. Bordignon, </a:t>
            </a:r>
            <a:r>
              <a:rPr lang="en-GB" altLang="fr-FR" sz="2800" b="1"/>
              <a:t>T. Lewiner</a:t>
            </a:r>
            <a:r>
              <a:rPr lang="en-GB" altLang="fr-FR" sz="2800"/>
              <a:t>, H. Lopes,</a:t>
            </a:r>
            <a:br>
              <a:rPr lang="en-GB" altLang="fr-FR" sz="2800"/>
            </a:br>
            <a:r>
              <a:rPr lang="en-GB" altLang="fr-FR" sz="2800"/>
              <a:t>G. Tavares and R. Castro</a:t>
            </a: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000"/>
              <a:t>Departamento de Matemática – PUC-Rio</a:t>
            </a:r>
          </a:p>
        </p:txBody>
      </p:sp>
      <p:pic>
        <p:nvPicPr>
          <p:cNvPr id="331780" name="Picture 4">
            <a:extLst>
              <a:ext uri="{FF2B5EF4-FFF2-40B4-BE49-F238E27FC236}">
                <a16:creationId xmlns:a16="http://schemas.microsoft.com/office/drawing/2014/main" id="{E3F01228-30AF-7497-9007-8ABEE5C6A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9775" y="1971675"/>
            <a:ext cx="2425700" cy="26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781" name="Picture 5">
            <a:extLst>
              <a:ext uri="{FF2B5EF4-FFF2-40B4-BE49-F238E27FC236}">
                <a16:creationId xmlns:a16="http://schemas.microsoft.com/office/drawing/2014/main" id="{596B1D47-081A-ED01-B719-5CCC722D5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350" y="1971675"/>
            <a:ext cx="2425700" cy="26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782" name="Picture 6">
            <a:extLst>
              <a:ext uri="{FF2B5EF4-FFF2-40B4-BE49-F238E27FC236}">
                <a16:creationId xmlns:a16="http://schemas.microsoft.com/office/drawing/2014/main" id="{A02D0C18-DA1D-3D77-52F0-54A7A5CEE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1970088"/>
            <a:ext cx="2425700" cy="262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21424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>
            <a:extLst>
              <a:ext uri="{FF2B5EF4-FFF2-40B4-BE49-F238E27FC236}">
                <a16:creationId xmlns:a16="http://schemas.microsoft.com/office/drawing/2014/main" id="{05724100-8573-E511-E624-8B1ED11D38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Cost repartition</a:t>
            </a:r>
          </a:p>
        </p:txBody>
      </p:sp>
      <p:pic>
        <p:nvPicPr>
          <p:cNvPr id="259075" name="Picture 3">
            <a:extLst>
              <a:ext uri="{FF2B5EF4-FFF2-40B4-BE49-F238E27FC236}">
                <a16:creationId xmlns:a16="http://schemas.microsoft.com/office/drawing/2014/main" id="{FAFAF5B8-EDD0-9574-FA21-F03C5D85A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8" t="5902" b="2919"/>
          <a:stretch>
            <a:fillRect/>
          </a:stretch>
        </p:blipFill>
        <p:spPr bwMode="auto">
          <a:xfrm>
            <a:off x="539750" y="1268413"/>
            <a:ext cx="6908800" cy="44640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9076" name="Rectangle 4">
            <a:extLst>
              <a:ext uri="{FF2B5EF4-FFF2-40B4-BE49-F238E27FC236}">
                <a16:creationId xmlns:a16="http://schemas.microsoft.com/office/drawing/2014/main" id="{91264059-5AD3-E5C6-2878-B06FA43CC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1417638"/>
            <a:ext cx="2559050" cy="493712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i="0">
                <a:solidFill>
                  <a:srgbClr val="777777"/>
                </a:solidFill>
              </a:rPr>
              <a:t>count</a:t>
            </a:r>
          </a:p>
        </p:txBody>
      </p:sp>
      <p:sp>
        <p:nvSpPr>
          <p:cNvPr id="259077" name="Line 5">
            <a:extLst>
              <a:ext uri="{FF2B5EF4-FFF2-40B4-BE49-F238E27FC236}">
                <a16:creationId xmlns:a16="http://schemas.microsoft.com/office/drawing/2014/main" id="{52387905-ECDD-EA26-4CB9-1F6E872CA7C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56100" y="1484313"/>
            <a:ext cx="1871663" cy="21590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9078" name="Rectangle 6">
            <a:extLst>
              <a:ext uri="{FF2B5EF4-FFF2-40B4-BE49-F238E27FC236}">
                <a16:creationId xmlns:a16="http://schemas.microsoft.com/office/drawing/2014/main" id="{49098942-C135-61F4-199F-0817ABCB7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5949950"/>
            <a:ext cx="2559050" cy="493713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i="0">
                <a:solidFill>
                  <a:srgbClr val="777777"/>
                </a:solidFill>
              </a:rPr>
              <a:t>emptyness</a:t>
            </a:r>
          </a:p>
        </p:txBody>
      </p:sp>
      <p:sp>
        <p:nvSpPr>
          <p:cNvPr id="259079" name="Line 7">
            <a:extLst>
              <a:ext uri="{FF2B5EF4-FFF2-40B4-BE49-F238E27FC236}">
                <a16:creationId xmlns:a16="http://schemas.microsoft.com/office/drawing/2014/main" id="{00F8257A-94BA-372F-7DDF-648F40DBD54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187450" y="5661025"/>
            <a:ext cx="1571625" cy="57150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676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6" grpId="0" animBg="1"/>
      <p:bldP spid="2590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>
            <a:extLst>
              <a:ext uri="{FF2B5EF4-FFF2-40B4-BE49-F238E27FC236}">
                <a16:creationId xmlns:a16="http://schemas.microsoft.com/office/drawing/2014/main" id="{04DBA539-E53F-54E2-0251-C6431E216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Previous blending</a:t>
            </a:r>
          </a:p>
        </p:txBody>
      </p:sp>
      <p:pic>
        <p:nvPicPr>
          <p:cNvPr id="260100" name="Picture 4">
            <a:extLst>
              <a:ext uri="{FF2B5EF4-FFF2-40B4-BE49-F238E27FC236}">
                <a16:creationId xmlns:a16="http://schemas.microsoft.com/office/drawing/2014/main" id="{0491E177-64F5-68EA-D638-236DCA964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172"/>
          <a:stretch>
            <a:fillRect/>
          </a:stretch>
        </p:blipFill>
        <p:spPr bwMode="auto">
          <a:xfrm>
            <a:off x="100013" y="1160463"/>
            <a:ext cx="7064375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0101" name="Picture 5">
            <a:extLst>
              <a:ext uri="{FF2B5EF4-FFF2-40B4-BE49-F238E27FC236}">
                <a16:creationId xmlns:a16="http://schemas.microsoft.com/office/drawing/2014/main" id="{FA1AE741-D0F8-84AC-2415-2EC9EB51C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206"/>
          <a:stretch>
            <a:fillRect/>
          </a:stretch>
        </p:blipFill>
        <p:spPr bwMode="auto">
          <a:xfrm>
            <a:off x="1289050" y="3644900"/>
            <a:ext cx="4581525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0102" name="Rectangle 6">
            <a:extLst>
              <a:ext uri="{FF2B5EF4-FFF2-40B4-BE49-F238E27FC236}">
                <a16:creationId xmlns:a16="http://schemas.microsoft.com/office/drawing/2014/main" id="{BD0725D6-7740-F28E-871D-6891637E7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3789363"/>
            <a:ext cx="2774950" cy="1439862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/>
              <a:t>++   +1   1+  11  +0  0+  10  01 </a:t>
            </a:r>
          </a:p>
        </p:txBody>
      </p:sp>
    </p:spTree>
  </p:cSld>
  <p:clrMapOvr>
    <a:masterClrMapping/>
  </p:clrMapOvr>
  <p:transition spd="slow" advTm="27376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38EC8A4B-CB98-6384-C749-A439161BC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Binary Space Partition</a:t>
            </a:r>
          </a:p>
        </p:txBody>
      </p:sp>
      <p:pic>
        <p:nvPicPr>
          <p:cNvPr id="262147" name="Picture 3">
            <a:extLst>
              <a:ext uri="{FF2B5EF4-FFF2-40B4-BE49-F238E27FC236}">
                <a16:creationId xmlns:a16="http://schemas.microsoft.com/office/drawing/2014/main" id="{4E7C3CC1-DB76-7F58-2451-BE49BD61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7213"/>
            <a:ext cx="3138488" cy="337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2148" name="Picture 4">
            <a:extLst>
              <a:ext uri="{FF2B5EF4-FFF2-40B4-BE49-F238E27FC236}">
                <a16:creationId xmlns:a16="http://schemas.microsoft.com/office/drawing/2014/main" id="{93BD7BF7-0691-8E87-8585-24D984493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1963" y="1741488"/>
            <a:ext cx="3138487" cy="337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2149" name="Picture 5">
            <a:extLst>
              <a:ext uri="{FF2B5EF4-FFF2-40B4-BE49-F238E27FC236}">
                <a16:creationId xmlns:a16="http://schemas.microsoft.com/office/drawing/2014/main" id="{8A9B2771-E19C-944E-4560-D86DB6373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3925" y="2924175"/>
            <a:ext cx="3140075" cy="337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2151" name="Rectangle 7">
            <a:extLst>
              <a:ext uri="{FF2B5EF4-FFF2-40B4-BE49-F238E27FC236}">
                <a16:creationId xmlns:a16="http://schemas.microsoft.com/office/drawing/2014/main" id="{28A45909-5490-CC54-97BD-F497667EAA6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3025" y="3924300"/>
            <a:ext cx="9036050" cy="2168525"/>
          </a:xfrm>
        </p:spPr>
        <p:txBody>
          <a:bodyPr/>
          <a:lstStyle/>
          <a:p>
            <a:pPr algn="l"/>
            <a:r>
              <a:rPr lang="en-GB" altLang="en-US"/>
              <a:t>Bet:</a:t>
            </a:r>
          </a:p>
          <a:p>
            <a:pPr lvl="1"/>
            <a:r>
              <a:rPr lang="en-GB" altLang="en-US"/>
              <a:t>much more information</a:t>
            </a:r>
          </a:p>
          <a:p>
            <a:pPr lvl="1"/>
            <a:r>
              <a:rPr lang="en-GB" altLang="en-US"/>
              <a:t>better distributed</a:t>
            </a:r>
          </a:p>
        </p:txBody>
      </p:sp>
      <p:pic>
        <p:nvPicPr>
          <p:cNvPr id="262153" name="Picture 9">
            <a:extLst>
              <a:ext uri="{FF2B5EF4-FFF2-40B4-BE49-F238E27FC236}">
                <a16:creationId xmlns:a16="http://schemas.microsoft.com/office/drawing/2014/main" id="{4EF0EBB8-499B-045F-41F4-9101C84C2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5445125"/>
            <a:ext cx="1223963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8299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>
            <a:extLst>
              <a:ext uri="{FF2B5EF4-FFF2-40B4-BE49-F238E27FC236}">
                <a16:creationId xmlns:a16="http://schemas.microsoft.com/office/drawing/2014/main" id="{661FBE58-F738-0466-8AB7-E3A602328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BSP construction</a:t>
            </a:r>
          </a:p>
        </p:txBody>
      </p:sp>
      <p:pic>
        <p:nvPicPr>
          <p:cNvPr id="261123" name="Picture 3">
            <a:extLst>
              <a:ext uri="{FF2B5EF4-FFF2-40B4-BE49-F238E27FC236}">
                <a16:creationId xmlns:a16="http://schemas.microsoft.com/office/drawing/2014/main" id="{3A703D4F-9EAB-4086-B50D-E86FD821A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4588" y="1381125"/>
            <a:ext cx="7218362" cy="329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1124" name="Rectangle 4">
            <a:extLst>
              <a:ext uri="{FF2B5EF4-FFF2-40B4-BE49-F238E27FC236}">
                <a16:creationId xmlns:a16="http://schemas.microsoft.com/office/drawing/2014/main" id="{F72226F5-1AD3-4E3A-6887-7B97A2FCD24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-828675" y="4926013"/>
            <a:ext cx="9036050" cy="950912"/>
          </a:xfrm>
        </p:spPr>
        <p:txBody>
          <a:bodyPr/>
          <a:lstStyle/>
          <a:p>
            <a:r>
              <a:rPr lang="en-GB" altLang="en-US"/>
              <a:t>Adapted to local statistic of points</a:t>
            </a:r>
          </a:p>
        </p:txBody>
      </p:sp>
      <p:pic>
        <p:nvPicPr>
          <p:cNvPr id="261125" name="Picture 5">
            <a:extLst>
              <a:ext uri="{FF2B5EF4-FFF2-40B4-BE49-F238E27FC236}">
                <a16:creationId xmlns:a16="http://schemas.microsoft.com/office/drawing/2014/main" id="{6CA58793-7287-0F05-EB8B-3445B9C4A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6900" y="692150"/>
            <a:ext cx="5969000" cy="48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631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C1E8CF36-61C9-92D2-8F52-A13A20617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BSP compression</a:t>
            </a:r>
          </a:p>
        </p:txBody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1B5A50C6-03D4-9BB9-647F-44DF94A37E8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4868863"/>
            <a:ext cx="9036050" cy="900112"/>
          </a:xfrm>
        </p:spPr>
        <p:txBody>
          <a:bodyPr/>
          <a:lstStyle/>
          <a:p>
            <a:r>
              <a:rPr lang="en-GB" altLang="en-US"/>
              <a:t>Cut planes codes:            </a:t>
            </a:r>
            <a:r>
              <a:rPr lang="en-GB" altLang="en-US">
                <a:solidFill>
                  <a:srgbClr val="FF9900"/>
                </a:solidFill>
              </a:rPr>
              <a:t>Euler angles</a:t>
            </a:r>
          </a:p>
          <a:p>
            <a:r>
              <a:rPr lang="en-GB" altLang="en-US"/>
              <a:t>Subdivision codes:      </a:t>
            </a:r>
            <a:r>
              <a:rPr lang="en-GB" altLang="en-US">
                <a:solidFill>
                  <a:srgbClr val="6666FF"/>
                </a:solidFill>
              </a:rPr>
              <a:t>counting symbols</a:t>
            </a:r>
          </a:p>
        </p:txBody>
      </p:sp>
      <p:pic>
        <p:nvPicPr>
          <p:cNvPr id="263172" name="Picture 4">
            <a:extLst>
              <a:ext uri="{FF2B5EF4-FFF2-40B4-BE49-F238E27FC236}">
                <a16:creationId xmlns:a16="http://schemas.microsoft.com/office/drawing/2014/main" id="{E457C887-E979-C5B9-BFB6-C13C8BD5A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1555750"/>
            <a:ext cx="9180513" cy="271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28960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4C679B1E-9C7F-309B-BC07-7E03E5322B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Angles of the cut planes</a:t>
            </a:r>
          </a:p>
        </p:txBody>
      </p:sp>
      <p:pic>
        <p:nvPicPr>
          <p:cNvPr id="264195" name="Picture 3">
            <a:extLst>
              <a:ext uri="{FF2B5EF4-FFF2-40B4-BE49-F238E27FC236}">
                <a16:creationId xmlns:a16="http://schemas.microsoft.com/office/drawing/2014/main" id="{143A7D70-DBFD-E616-5C45-6F8A12EA4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400" y="1341438"/>
            <a:ext cx="6740525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4196" name="Picture 4">
            <a:extLst>
              <a:ext uri="{FF2B5EF4-FFF2-40B4-BE49-F238E27FC236}">
                <a16:creationId xmlns:a16="http://schemas.microsoft.com/office/drawing/2014/main" id="{E7D62B40-9EF6-99A7-F3E4-602D0982B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4963" y="993775"/>
            <a:ext cx="4000500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4197" name="Rectangle 5">
            <a:extLst>
              <a:ext uri="{FF2B5EF4-FFF2-40B4-BE49-F238E27FC236}">
                <a16:creationId xmlns:a16="http://schemas.microsoft.com/office/drawing/2014/main" id="{6A68C7B9-44E9-A013-00DF-E278BDCB0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2420938"/>
            <a:ext cx="2614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i="1">
                <a:solidFill>
                  <a:srgbClr val="FF9900"/>
                </a:solidFill>
              </a:rPr>
              <a:t>Euler angles</a:t>
            </a:r>
            <a:endParaRPr lang="pt-BR" altLang="en-US" i="1">
              <a:solidFill>
                <a:srgbClr val="FF99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Tm="438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6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>
            <a:extLst>
              <a:ext uri="{FF2B5EF4-FFF2-40B4-BE49-F238E27FC236}">
                <a16:creationId xmlns:a16="http://schemas.microsoft.com/office/drawing/2014/main" id="{1B6F424E-E069-C2DB-F000-15072C8FF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Quantization</a:t>
            </a:r>
          </a:p>
        </p:txBody>
      </p:sp>
      <p:pic>
        <p:nvPicPr>
          <p:cNvPr id="265219" name="Picture 3">
            <a:extLst>
              <a:ext uri="{FF2B5EF4-FFF2-40B4-BE49-F238E27FC236}">
                <a16:creationId xmlns:a16="http://schemas.microsoft.com/office/drawing/2014/main" id="{83FAF6AB-3D1E-3723-60E2-F1A1682A1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1580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5220" name="Rectangle 4">
            <a:extLst>
              <a:ext uri="{FF2B5EF4-FFF2-40B4-BE49-F238E27FC236}">
                <a16:creationId xmlns:a16="http://schemas.microsoft.com/office/drawing/2014/main" id="{8D366EB4-EB99-6153-8E84-7DE72A6C2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1513" y="2420938"/>
            <a:ext cx="1409700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i="1">
                <a:solidFill>
                  <a:srgbClr val="FF9900"/>
                </a:solidFill>
              </a:rPr>
              <a:t>a ≈0.5</a:t>
            </a:r>
            <a:br>
              <a:rPr lang="en-GB" altLang="en-US" i="1">
                <a:solidFill>
                  <a:srgbClr val="FF9900"/>
                </a:solidFill>
              </a:rPr>
            </a:br>
            <a:r>
              <a:rPr lang="el-GR" altLang="en-US" i="1">
                <a:solidFill>
                  <a:srgbClr val="FF9900"/>
                </a:solidFill>
              </a:rPr>
              <a:t>φ</a:t>
            </a:r>
            <a:r>
              <a:rPr lang="fr-FR" altLang="en-US" i="1">
                <a:solidFill>
                  <a:srgbClr val="FF9900"/>
                </a:solidFill>
              </a:rPr>
              <a:t> </a:t>
            </a:r>
            <a:r>
              <a:rPr lang="en-GB" altLang="en-US" i="1">
                <a:solidFill>
                  <a:srgbClr val="FF9900"/>
                </a:solidFill>
              </a:rPr>
              <a:t>≈ 0</a:t>
            </a:r>
            <a:br>
              <a:rPr lang="en-GB" altLang="en-US" i="1">
                <a:solidFill>
                  <a:srgbClr val="FF9900"/>
                </a:solidFill>
              </a:rPr>
            </a:br>
            <a:r>
              <a:rPr lang="el-GR" altLang="en-US" i="1">
                <a:solidFill>
                  <a:srgbClr val="FF9900"/>
                </a:solidFill>
              </a:rPr>
              <a:t>ψ</a:t>
            </a:r>
            <a:r>
              <a:rPr lang="fr-FR" altLang="en-US" i="1">
                <a:solidFill>
                  <a:srgbClr val="FF9900"/>
                </a:solidFill>
              </a:rPr>
              <a:t> </a:t>
            </a:r>
            <a:r>
              <a:rPr lang="en-GB" altLang="en-US" i="1">
                <a:solidFill>
                  <a:srgbClr val="FF9900"/>
                </a:solidFill>
              </a:rPr>
              <a:t>≈ 0</a:t>
            </a:r>
            <a:endParaRPr lang="el-GR" altLang="en-US" i="1">
              <a:solidFill>
                <a:srgbClr val="FF9900"/>
              </a:solidFill>
            </a:endParaRPr>
          </a:p>
        </p:txBody>
      </p:sp>
    </p:spTree>
  </p:cSld>
  <p:clrMapOvr>
    <a:masterClrMapping/>
  </p:clrMapOvr>
  <p:transition spd="slow" advTm="19472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>
            <a:extLst>
              <a:ext uri="{FF2B5EF4-FFF2-40B4-BE49-F238E27FC236}">
                <a16:creationId xmlns:a16="http://schemas.microsoft.com/office/drawing/2014/main" id="{D99F9B29-7880-D090-9F0A-C024D9C42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Small cells guarantee</a:t>
            </a:r>
          </a:p>
        </p:txBody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81B61799-B47A-AD7A-13A3-606D01B7A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GB" altLang="en-US"/>
              <a:t>0 bit quantization:</a:t>
            </a:r>
          </a:p>
          <a:p>
            <a:pPr lvl="1"/>
            <a:r>
              <a:rPr lang="en-GB" altLang="en-US"/>
              <a:t>middle orthogonal cut</a:t>
            </a:r>
          </a:p>
          <a:p>
            <a:pPr lvl="1"/>
            <a:r>
              <a:rPr lang="en-GB" altLang="en-US"/>
              <a:t>regular cut to reduce the cell size</a:t>
            </a:r>
          </a:p>
        </p:txBody>
      </p:sp>
      <p:pic>
        <p:nvPicPr>
          <p:cNvPr id="339972" name="Picture 4">
            <a:extLst>
              <a:ext uri="{FF2B5EF4-FFF2-40B4-BE49-F238E27FC236}">
                <a16:creationId xmlns:a16="http://schemas.microsoft.com/office/drawing/2014/main" id="{EAF88CFA-0F40-DFC6-EC74-085E1865C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8" t="5902" b="2919"/>
          <a:stretch>
            <a:fillRect/>
          </a:stretch>
        </p:blipFill>
        <p:spPr bwMode="auto">
          <a:xfrm>
            <a:off x="4643438" y="1484313"/>
            <a:ext cx="4500562" cy="290830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9973" name="Rectangle 5">
            <a:extLst>
              <a:ext uri="{FF2B5EF4-FFF2-40B4-BE49-F238E27FC236}">
                <a16:creationId xmlns:a16="http://schemas.microsoft.com/office/drawing/2014/main" id="{B51D4E44-76B0-3040-E22B-346309C22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5" y="1104900"/>
            <a:ext cx="2559050" cy="739775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sz="2400" i="0">
                <a:solidFill>
                  <a:srgbClr val="777777"/>
                </a:solidFill>
              </a:rPr>
              <a:t>10 bits quantization</a:t>
            </a:r>
          </a:p>
        </p:txBody>
      </p:sp>
      <p:sp>
        <p:nvSpPr>
          <p:cNvPr id="339974" name="Line 6">
            <a:extLst>
              <a:ext uri="{FF2B5EF4-FFF2-40B4-BE49-F238E27FC236}">
                <a16:creationId xmlns:a16="http://schemas.microsoft.com/office/drawing/2014/main" id="{A4757C0A-B310-959E-458A-E42DB9373E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056063" y="1465263"/>
            <a:ext cx="2460625" cy="149225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9975" name="Rectangle 7">
            <a:extLst>
              <a:ext uri="{FF2B5EF4-FFF2-40B4-BE49-F238E27FC236}">
                <a16:creationId xmlns:a16="http://schemas.microsoft.com/office/drawing/2014/main" id="{64432E93-BBBE-DC76-453A-D375AEE2E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2133600"/>
            <a:ext cx="2559050" cy="739775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sz="2400" i="0">
                <a:solidFill>
                  <a:srgbClr val="777777"/>
                </a:solidFill>
              </a:rPr>
              <a:t>5 bits quantization</a:t>
            </a:r>
          </a:p>
        </p:txBody>
      </p:sp>
      <p:sp>
        <p:nvSpPr>
          <p:cNvPr id="339976" name="Line 8">
            <a:extLst>
              <a:ext uri="{FF2B5EF4-FFF2-40B4-BE49-F238E27FC236}">
                <a16:creationId xmlns:a16="http://schemas.microsoft.com/office/drawing/2014/main" id="{BCFA74E4-704B-B8E6-626D-94E8D74C28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9850" y="2493963"/>
            <a:ext cx="2460625" cy="149225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9977" name="Rectangle 9">
            <a:extLst>
              <a:ext uri="{FF2B5EF4-FFF2-40B4-BE49-F238E27FC236}">
                <a16:creationId xmlns:a16="http://schemas.microsoft.com/office/drawing/2014/main" id="{CC86B6DC-E037-EC3A-94CE-1118C0D15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3265488"/>
            <a:ext cx="2559050" cy="739775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sz="2400" i="0">
                <a:solidFill>
                  <a:srgbClr val="777777"/>
                </a:solidFill>
              </a:rPr>
              <a:t>0 bit quantization</a:t>
            </a:r>
          </a:p>
        </p:txBody>
      </p:sp>
      <p:sp>
        <p:nvSpPr>
          <p:cNvPr id="339978" name="Line 10">
            <a:extLst>
              <a:ext uri="{FF2B5EF4-FFF2-40B4-BE49-F238E27FC236}">
                <a16:creationId xmlns:a16="http://schemas.microsoft.com/office/drawing/2014/main" id="{1AA6548F-30D4-21D6-F77D-BC17C5132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9488" y="3625850"/>
            <a:ext cx="2460625" cy="149225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3" grpId="0" animBg="1"/>
      <p:bldP spid="339975" grpId="0" animBg="1"/>
      <p:bldP spid="33997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>
            <a:extLst>
              <a:ext uri="{FF2B5EF4-FFF2-40B4-BE49-F238E27FC236}">
                <a16:creationId xmlns:a16="http://schemas.microsoft.com/office/drawing/2014/main" id="{DD0F104A-675E-F086-0576-E5D7AB096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Adaptation</a:t>
            </a:r>
          </a:p>
        </p:txBody>
      </p:sp>
      <p:pic>
        <p:nvPicPr>
          <p:cNvPr id="266243" name="Picture 3">
            <a:extLst>
              <a:ext uri="{FF2B5EF4-FFF2-40B4-BE49-F238E27FC236}">
                <a16:creationId xmlns:a16="http://schemas.microsoft.com/office/drawing/2014/main" id="{5F705678-2EC6-E019-52B9-65F142B1D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644525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44" name="Picture 4">
            <a:extLst>
              <a:ext uri="{FF2B5EF4-FFF2-40B4-BE49-F238E27FC236}">
                <a16:creationId xmlns:a16="http://schemas.microsoft.com/office/drawing/2014/main" id="{FD37D7B6-A029-7B72-23DC-24723096F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950" y="2708275"/>
            <a:ext cx="1698625" cy="169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81696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410545A0-1A70-29B1-2CAA-56B68C683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Compression Ratios</a:t>
            </a:r>
          </a:p>
        </p:txBody>
      </p:sp>
      <p:pic>
        <p:nvPicPr>
          <p:cNvPr id="267269" name="Picture 5">
            <a:extLst>
              <a:ext uri="{FF2B5EF4-FFF2-40B4-BE49-F238E27FC236}">
                <a16:creationId xmlns:a16="http://schemas.microsoft.com/office/drawing/2014/main" id="{BF20DB26-5B90-D9D9-3113-244390340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7680325" cy="512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270" name="Text Box 6">
            <a:extLst>
              <a:ext uri="{FF2B5EF4-FFF2-40B4-BE49-F238E27FC236}">
                <a16:creationId xmlns:a16="http://schemas.microsoft.com/office/drawing/2014/main" id="{19CCFBA8-D9E5-C66E-6CD1-6AD0EB3F3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946150"/>
            <a:ext cx="995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/>
              <a:t>Empty</a:t>
            </a:r>
          </a:p>
        </p:txBody>
      </p:sp>
      <p:sp>
        <p:nvSpPr>
          <p:cNvPr id="267271" name="Text Box 7">
            <a:extLst>
              <a:ext uri="{FF2B5EF4-FFF2-40B4-BE49-F238E27FC236}">
                <a16:creationId xmlns:a16="http://schemas.microsoft.com/office/drawing/2014/main" id="{6927592D-BA91-B26D-1763-4D82CBFC5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75" y="946150"/>
            <a:ext cx="952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/>
              <a:t>Count</a:t>
            </a:r>
          </a:p>
        </p:txBody>
      </p:sp>
      <p:sp>
        <p:nvSpPr>
          <p:cNvPr id="267272" name="Text Box 8">
            <a:extLst>
              <a:ext uri="{FF2B5EF4-FFF2-40B4-BE49-F238E27FC236}">
                <a16:creationId xmlns:a16="http://schemas.microsoft.com/office/drawing/2014/main" id="{7C20C472-2789-C053-0C89-2EFCA634A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947738"/>
            <a:ext cx="904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/>
              <a:t>Blend</a:t>
            </a:r>
          </a:p>
        </p:txBody>
      </p:sp>
    </p:spTree>
  </p:cSld>
  <p:clrMapOvr>
    <a:masterClrMapping/>
  </p:clrMapOvr>
  <p:transition spd="slow" advTm="41056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>
            <a:extLst>
              <a:ext uri="{FF2B5EF4-FFF2-40B4-BE49-F238E27FC236}">
                <a16:creationId xmlns:a16="http://schemas.microsoft.com/office/drawing/2014/main" id="{4A2DF18C-05A2-2C08-3185-EA7EBE38AA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Point sets</a:t>
            </a:r>
          </a:p>
        </p:txBody>
      </p:sp>
      <p:pic>
        <p:nvPicPr>
          <p:cNvPr id="273412" name="Picture 4">
            <a:extLst>
              <a:ext uri="{FF2B5EF4-FFF2-40B4-BE49-F238E27FC236}">
                <a16:creationId xmlns:a16="http://schemas.microsoft.com/office/drawing/2014/main" id="{7C999B9F-3BFD-30D0-8148-8CDFA5055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2924175"/>
            <a:ext cx="4622800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413" name="Picture 5">
            <a:extLst>
              <a:ext uri="{FF2B5EF4-FFF2-40B4-BE49-F238E27FC236}">
                <a16:creationId xmlns:a16="http://schemas.microsoft.com/office/drawing/2014/main" id="{BB3C8BE1-826B-CB5B-660F-F67505C06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600000">
            <a:off x="684213" y="981075"/>
            <a:ext cx="5372100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414" name="Picture 6">
            <a:extLst>
              <a:ext uri="{FF2B5EF4-FFF2-40B4-BE49-F238E27FC236}">
                <a16:creationId xmlns:a16="http://schemas.microsoft.com/office/drawing/2014/main" id="{805F6332-7B32-5B8F-BEBE-D738FD505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438" y="922338"/>
            <a:ext cx="5576887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595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>
            <a:extLst>
              <a:ext uri="{FF2B5EF4-FFF2-40B4-BE49-F238E27FC236}">
                <a16:creationId xmlns:a16="http://schemas.microsoft.com/office/drawing/2014/main" id="{9E572E37-6BBE-8F0D-8502-0BF5B766A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Progressive</a:t>
            </a:r>
          </a:p>
        </p:txBody>
      </p:sp>
      <p:sp>
        <p:nvSpPr>
          <p:cNvPr id="297992" name="Rectangle 8">
            <a:extLst>
              <a:ext uri="{FF2B5EF4-FFF2-40B4-BE49-F238E27FC236}">
                <a16:creationId xmlns:a16="http://schemas.microsoft.com/office/drawing/2014/main" id="{E2D3F6E4-7DD2-01D5-6B6D-3D5D36FF3A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81650" y="2205038"/>
            <a:ext cx="3311525" cy="32496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>
                <a:solidFill>
                  <a:srgbClr val="777777"/>
                </a:solidFill>
              </a:rPr>
              <a:t>(bpv = bit per vertex)</a:t>
            </a:r>
          </a:p>
          <a:p>
            <a:pPr>
              <a:lnSpc>
                <a:spcPct val="90000"/>
              </a:lnSpc>
            </a:pPr>
            <a:r>
              <a:rPr lang="en-GB" altLang="en-US" i="0"/>
              <a:t>  </a:t>
            </a:r>
            <a:r>
              <a:rPr lang="en-GB" altLang="en-US" sz="2800" i="0"/>
              <a:t>0.33 bpv</a:t>
            </a:r>
          </a:p>
          <a:p>
            <a:pPr>
              <a:lnSpc>
                <a:spcPct val="90000"/>
              </a:lnSpc>
            </a:pPr>
            <a:r>
              <a:rPr lang="en-GB" altLang="en-US" sz="2800" i="0"/>
              <a:t>  1.30 bpv</a:t>
            </a:r>
          </a:p>
          <a:p>
            <a:pPr>
              <a:lnSpc>
                <a:spcPct val="90000"/>
              </a:lnSpc>
            </a:pPr>
            <a:r>
              <a:rPr lang="en-GB" altLang="en-US" sz="2800" i="0"/>
              <a:t>  4.06 bpv</a:t>
            </a:r>
          </a:p>
          <a:p>
            <a:pPr>
              <a:lnSpc>
                <a:spcPct val="90000"/>
              </a:lnSpc>
            </a:pPr>
            <a:r>
              <a:rPr lang="en-GB" altLang="en-US" sz="2800" i="0"/>
              <a:t>  8.52 bpv</a:t>
            </a:r>
          </a:p>
          <a:p>
            <a:pPr>
              <a:lnSpc>
                <a:spcPct val="90000"/>
              </a:lnSpc>
            </a:pPr>
            <a:r>
              <a:rPr lang="en-GB" altLang="en-US" sz="2800" i="0"/>
              <a:t>15.35 bpv</a:t>
            </a:r>
          </a:p>
        </p:txBody>
      </p:sp>
      <p:pic>
        <p:nvPicPr>
          <p:cNvPr id="297987" name="Picture 3">
            <a:extLst>
              <a:ext uri="{FF2B5EF4-FFF2-40B4-BE49-F238E27FC236}">
                <a16:creationId xmlns:a16="http://schemas.microsoft.com/office/drawing/2014/main" id="{FD9A4001-57BD-3D97-810D-CF45315A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525" y="1557338"/>
            <a:ext cx="4340225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8" name="Picture 4">
            <a:extLst>
              <a:ext uri="{FF2B5EF4-FFF2-40B4-BE49-F238E27FC236}">
                <a16:creationId xmlns:a16="http://schemas.microsoft.com/office/drawing/2014/main" id="{7A666CEF-8896-58DE-C78C-B8A26EC1A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6025" y="1557338"/>
            <a:ext cx="4035425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9" name="Picture 5">
            <a:extLst>
              <a:ext uri="{FF2B5EF4-FFF2-40B4-BE49-F238E27FC236}">
                <a16:creationId xmlns:a16="http://schemas.microsoft.com/office/drawing/2014/main" id="{FD1675BC-08CF-A102-6640-60C9BAB80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1557338"/>
            <a:ext cx="396875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0" name="Picture 6">
            <a:extLst>
              <a:ext uri="{FF2B5EF4-FFF2-40B4-BE49-F238E27FC236}">
                <a16:creationId xmlns:a16="http://schemas.microsoft.com/office/drawing/2014/main" id="{4B3AA3DD-69DC-A029-C052-C370805E6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6975" y="1557338"/>
            <a:ext cx="4068763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1" name="Picture 7">
            <a:extLst>
              <a:ext uri="{FF2B5EF4-FFF2-40B4-BE49-F238E27FC236}">
                <a16:creationId xmlns:a16="http://schemas.microsoft.com/office/drawing/2014/main" id="{1FC4499D-55EF-EC0A-7F01-07D7177E5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1557338"/>
            <a:ext cx="408305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19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97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97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9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979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9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97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97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9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>
            <a:extLst>
              <a:ext uri="{FF2B5EF4-FFF2-40B4-BE49-F238E27FC236}">
                <a16:creationId xmlns:a16="http://schemas.microsoft.com/office/drawing/2014/main" id="{BA9F6AD9-506E-214D-A540-B1875D207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For now... and next</a:t>
            </a:r>
          </a:p>
        </p:txBody>
      </p:sp>
      <p:sp>
        <p:nvSpPr>
          <p:cNvPr id="336899" name="Rectangle 3">
            <a:extLst>
              <a:ext uri="{FF2B5EF4-FFF2-40B4-BE49-F238E27FC236}">
                <a16:creationId xmlns:a16="http://schemas.microsoft.com/office/drawing/2014/main" id="{EB0F99C0-49A2-8F57-489E-2E59E2BA2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6375" y="1404938"/>
            <a:ext cx="6408738" cy="45450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Won the bet: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geometric symbols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15% improvement in compression ratio</a:t>
            </a:r>
          </a:p>
          <a:p>
            <a:pPr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Won more: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fast, adapted BSP construction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explicit BSP cell with a local frame</a:t>
            </a:r>
          </a:p>
          <a:p>
            <a:pPr>
              <a:lnSpc>
                <a:spcPct val="80000"/>
              </a:lnSpc>
              <a:buFont typeface="Wingdings" pitchFamily="2" charset="2"/>
              <a:buChar char="n"/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Next bet?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Improve progressivity</a:t>
            </a:r>
          </a:p>
          <a:p>
            <a:pPr lvl="1">
              <a:lnSpc>
                <a:spcPct val="80000"/>
              </a:lnSpc>
            </a:pPr>
            <a:r>
              <a:rPr lang="en-GB" altLang="en-US" sz="2400"/>
              <a:t>Progressive GEncode</a:t>
            </a:r>
          </a:p>
        </p:txBody>
      </p:sp>
      <p:pic>
        <p:nvPicPr>
          <p:cNvPr id="336900" name="Picture 4">
            <a:extLst>
              <a:ext uri="{FF2B5EF4-FFF2-40B4-BE49-F238E27FC236}">
                <a16:creationId xmlns:a16="http://schemas.microsoft.com/office/drawing/2014/main" id="{3CA4C141-9CDA-8579-E673-B95EFAC80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2749550"/>
            <a:ext cx="1547812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6901" name="Picture 5">
            <a:extLst>
              <a:ext uri="{FF2B5EF4-FFF2-40B4-BE49-F238E27FC236}">
                <a16:creationId xmlns:a16="http://schemas.microsoft.com/office/drawing/2014/main" id="{25864F5D-EE25-1CD4-A0C1-E145BC5B8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49550"/>
            <a:ext cx="154781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100720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>
            <a:extLst>
              <a:ext uri="{FF2B5EF4-FFF2-40B4-BE49-F238E27FC236}">
                <a16:creationId xmlns:a16="http://schemas.microsoft.com/office/drawing/2014/main" id="{6F997D84-C0D8-DC47-C618-656D401EFC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55688" y="404813"/>
            <a:ext cx="7620000" cy="1336675"/>
          </a:xfrm>
          <a:ln/>
        </p:spPr>
        <p:txBody>
          <a:bodyPr/>
          <a:lstStyle/>
          <a:p>
            <a:r>
              <a:rPr lang="en-GB" altLang="en-US" sz="4000"/>
              <a:t>Thank you for</a:t>
            </a:r>
            <a:br>
              <a:rPr lang="en-GB" altLang="en-US" sz="4000"/>
            </a:br>
            <a:r>
              <a:rPr lang="en-GB" altLang="en-US" sz="4000"/>
              <a:t>your attention!</a:t>
            </a:r>
          </a:p>
        </p:txBody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257D51AB-2157-F24D-0494-04F91CA34C7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5084763"/>
            <a:ext cx="6400800" cy="800100"/>
          </a:xfrm>
          <a:ln/>
        </p:spPr>
        <p:txBody>
          <a:bodyPr/>
          <a:lstStyle/>
          <a:p>
            <a:r>
              <a:rPr lang="en-GB" altLang="en-US" sz="2400"/>
              <a:t>http://www.mat.puc-rio.br/~tomlew</a:t>
            </a:r>
          </a:p>
        </p:txBody>
      </p:sp>
      <p:pic>
        <p:nvPicPr>
          <p:cNvPr id="329732" name="Picture 4">
            <a:extLst>
              <a:ext uri="{FF2B5EF4-FFF2-40B4-BE49-F238E27FC236}">
                <a16:creationId xmlns:a16="http://schemas.microsoft.com/office/drawing/2014/main" id="{E3FC3E22-A31A-3AB0-2701-FF650D95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3" name="Picture 5">
            <a:extLst>
              <a:ext uri="{FF2B5EF4-FFF2-40B4-BE49-F238E27FC236}">
                <a16:creationId xmlns:a16="http://schemas.microsoft.com/office/drawing/2014/main" id="{E14EC891-FF1D-F4BE-2431-CDD9B62A8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4" name="Picture 6">
            <a:extLst>
              <a:ext uri="{FF2B5EF4-FFF2-40B4-BE49-F238E27FC236}">
                <a16:creationId xmlns:a16="http://schemas.microsoft.com/office/drawing/2014/main" id="{1621F35A-68A6-4D21-76D3-A3B3A231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5" name="Picture 7">
            <a:extLst>
              <a:ext uri="{FF2B5EF4-FFF2-40B4-BE49-F238E27FC236}">
                <a16:creationId xmlns:a16="http://schemas.microsoft.com/office/drawing/2014/main" id="{A37C8EAE-00DD-C488-ABF2-DAF38214C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6" name="Picture 8">
            <a:extLst>
              <a:ext uri="{FF2B5EF4-FFF2-40B4-BE49-F238E27FC236}">
                <a16:creationId xmlns:a16="http://schemas.microsoft.com/office/drawing/2014/main" id="{4A278FD6-8A9C-7C33-51F9-C810D0B5B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7" name="Picture 9">
            <a:extLst>
              <a:ext uri="{FF2B5EF4-FFF2-40B4-BE49-F238E27FC236}">
                <a16:creationId xmlns:a16="http://schemas.microsoft.com/office/drawing/2014/main" id="{6A944552-D494-77CA-518F-EA40BD267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8" name="Picture 10">
            <a:extLst>
              <a:ext uri="{FF2B5EF4-FFF2-40B4-BE49-F238E27FC236}">
                <a16:creationId xmlns:a16="http://schemas.microsoft.com/office/drawing/2014/main" id="{6F36FC59-CB7E-761D-2873-9A0B33A4D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39" name="Picture 11">
            <a:extLst>
              <a:ext uri="{FF2B5EF4-FFF2-40B4-BE49-F238E27FC236}">
                <a16:creationId xmlns:a16="http://schemas.microsoft.com/office/drawing/2014/main" id="{67A99BD5-E958-83E5-AF89-3FC7CE4B6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40" name="Picture 12">
            <a:extLst>
              <a:ext uri="{FF2B5EF4-FFF2-40B4-BE49-F238E27FC236}">
                <a16:creationId xmlns:a16="http://schemas.microsoft.com/office/drawing/2014/main" id="{5E97EDF6-E1DE-34E9-6F62-E1774FBD8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41" name="Picture 13">
            <a:extLst>
              <a:ext uri="{FF2B5EF4-FFF2-40B4-BE49-F238E27FC236}">
                <a16:creationId xmlns:a16="http://schemas.microsoft.com/office/drawing/2014/main" id="{A08D108B-C2ED-4312-CFB9-A0F780749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42" name="Picture 14">
            <a:extLst>
              <a:ext uri="{FF2B5EF4-FFF2-40B4-BE49-F238E27FC236}">
                <a16:creationId xmlns:a16="http://schemas.microsoft.com/office/drawing/2014/main" id="{5182B37D-9814-8C19-634F-6CEDF2ED8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43" name="Picture 15">
            <a:extLst>
              <a:ext uri="{FF2B5EF4-FFF2-40B4-BE49-F238E27FC236}">
                <a16:creationId xmlns:a16="http://schemas.microsoft.com/office/drawing/2014/main" id="{9BD122A7-78F2-B04E-C8BE-1E1DC8F42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446462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129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29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329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29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9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2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29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329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329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2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329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2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29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329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329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>
            <a:extLst>
              <a:ext uri="{FF2B5EF4-FFF2-40B4-BE49-F238E27FC236}">
                <a16:creationId xmlns:a16="http://schemas.microsoft.com/office/drawing/2014/main" id="{5938E516-7291-C14C-EA5A-AA436E737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0450" y="1125538"/>
            <a:ext cx="5576888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1" name="Rectangle 3">
            <a:extLst>
              <a:ext uri="{FF2B5EF4-FFF2-40B4-BE49-F238E27FC236}">
                <a16:creationId xmlns:a16="http://schemas.microsoft.com/office/drawing/2014/main" id="{60CFA870-3E02-CBB9-8DDE-CC64F6DF4F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Compression</a:t>
            </a:r>
          </a:p>
        </p:txBody>
      </p:sp>
      <p:pic>
        <p:nvPicPr>
          <p:cNvPr id="247812" name="Picture 4">
            <a:extLst>
              <a:ext uri="{FF2B5EF4-FFF2-40B4-BE49-F238E27FC236}">
                <a16:creationId xmlns:a16="http://schemas.microsoft.com/office/drawing/2014/main" id="{B11546B1-0066-CED7-05A4-ED9F494BB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21600000">
            <a:off x="5653088" y="4395788"/>
            <a:ext cx="2506662" cy="177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7814" name="Picture 6">
            <a:extLst>
              <a:ext uri="{FF2B5EF4-FFF2-40B4-BE49-F238E27FC236}">
                <a16:creationId xmlns:a16="http://schemas.microsoft.com/office/drawing/2014/main" id="{08943496-7BA8-C7CC-309F-5C1B6DE54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5832475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401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22222E-6 C -0.07327 0.1051 -0.14653 0.21042 -0.11667 0.25926 C -0.08681 0.30811 0.12916 0.28773 0.17916 0.2926 " pathEditMode="relative" ptsTypes="aaA">
                                      <p:cBhvr>
                                        <p:cTn id="10" dur="2000" fill="hold"/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478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31A7D4B7-FA74-26F6-8912-0F7DC5690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Contributions</a:t>
            </a: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6D5293D2-12CE-A001-BC82-F2603243598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84663" y="1700213"/>
            <a:ext cx="4794250" cy="4113212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GB" altLang="en-US" sz="2800"/>
              <a:t>Geometry compression with </a:t>
            </a:r>
            <a:r>
              <a:rPr lang="en-GB" altLang="en-US" sz="2800" b="1" i="0"/>
              <a:t>geometry</a:t>
            </a:r>
            <a:r>
              <a:rPr lang="en-GB" altLang="en-US" sz="2800"/>
              <a:t> instead of combinatorics</a:t>
            </a:r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 algn="l">
              <a:lnSpc>
                <a:spcPct val="80000"/>
              </a:lnSpc>
            </a:pPr>
            <a:r>
              <a:rPr lang="en-GB" altLang="en-US" sz="2800"/>
              <a:t>BSP quantization</a:t>
            </a:r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 algn="l">
              <a:lnSpc>
                <a:spcPct val="80000"/>
              </a:lnSpc>
            </a:pPr>
            <a:r>
              <a:rPr lang="en-GB" altLang="en-US" sz="2800"/>
              <a:t>Progressive compression</a:t>
            </a:r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 algn="l">
              <a:lnSpc>
                <a:spcPct val="80000"/>
              </a:lnSpc>
            </a:pPr>
            <a:r>
              <a:rPr lang="en-GB" altLang="en-US" sz="2800"/>
              <a:t>15% improvements in compression ratios</a:t>
            </a:r>
          </a:p>
        </p:txBody>
      </p:sp>
      <p:pic>
        <p:nvPicPr>
          <p:cNvPr id="249860" name="Picture 4">
            <a:extLst>
              <a:ext uri="{FF2B5EF4-FFF2-40B4-BE49-F238E27FC236}">
                <a16:creationId xmlns:a16="http://schemas.microsoft.com/office/drawing/2014/main" id="{FB1F1A7B-C299-CCBF-D3EB-089EBD041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363" y="3448050"/>
            <a:ext cx="3000375" cy="32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1" name="Picture 5">
            <a:extLst>
              <a:ext uri="{FF2B5EF4-FFF2-40B4-BE49-F238E27FC236}">
                <a16:creationId xmlns:a16="http://schemas.microsoft.com/office/drawing/2014/main" id="{282BDC3D-B565-46EB-8A43-C88E8E931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363" y="260350"/>
            <a:ext cx="3000375" cy="32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80176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0C118E4E-7C09-88D4-1488-44A5B5E8F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Overview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14333C3C-C9EE-C201-1680-68FAFCD7C04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-36513" y="4189413"/>
            <a:ext cx="8921751" cy="1338262"/>
          </a:xfrm>
        </p:spPr>
        <p:txBody>
          <a:bodyPr/>
          <a:lstStyle/>
          <a:p>
            <a:pPr lvl="1"/>
            <a:r>
              <a:rPr lang="en-GB" altLang="en-US"/>
              <a:t>Tree-based compression</a:t>
            </a:r>
          </a:p>
          <a:p>
            <a:pPr lvl="1"/>
            <a:r>
              <a:rPr lang="en-GB" altLang="en-US"/>
              <a:t>Cost repartition</a:t>
            </a:r>
          </a:p>
          <a:p>
            <a:pPr lvl="1"/>
            <a:r>
              <a:rPr lang="en-GB" altLang="en-US"/>
              <a:t>BSP generation</a:t>
            </a:r>
          </a:p>
          <a:p>
            <a:pPr lvl="1"/>
            <a:r>
              <a:rPr lang="en-GB" altLang="en-US"/>
              <a:t>Adaptative quantization</a:t>
            </a:r>
          </a:p>
          <a:p>
            <a:pPr lvl="1"/>
            <a:r>
              <a:rPr lang="en-GB" altLang="en-US"/>
              <a:t>Results</a:t>
            </a:r>
          </a:p>
        </p:txBody>
      </p:sp>
      <p:pic>
        <p:nvPicPr>
          <p:cNvPr id="251908" name="Picture 4">
            <a:extLst>
              <a:ext uri="{FF2B5EF4-FFF2-40B4-BE49-F238E27FC236}">
                <a16:creationId xmlns:a16="http://schemas.microsoft.com/office/drawing/2014/main" id="{AB45CD1F-284A-EBF4-0D17-F40C94444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0763" y="1954213"/>
            <a:ext cx="4475162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1909" name="Picture 5">
            <a:extLst>
              <a:ext uri="{FF2B5EF4-FFF2-40B4-BE49-F238E27FC236}">
                <a16:creationId xmlns:a16="http://schemas.microsoft.com/office/drawing/2014/main" id="{121D0534-34AF-4A93-1B60-C07311FE9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3052762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2780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>
            <a:extLst>
              <a:ext uri="{FF2B5EF4-FFF2-40B4-BE49-F238E27FC236}">
                <a16:creationId xmlns:a16="http://schemas.microsoft.com/office/drawing/2014/main" id="{B9C6DDDE-A3D9-DF61-AF72-59FE21B135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4075" y="0"/>
            <a:ext cx="7019925" cy="1219200"/>
          </a:xfrm>
        </p:spPr>
        <p:txBody>
          <a:bodyPr/>
          <a:lstStyle/>
          <a:p>
            <a:r>
              <a:rPr lang="en-GB" altLang="en-US"/>
              <a:t>Tree-based compression</a:t>
            </a:r>
          </a:p>
        </p:txBody>
      </p:sp>
      <p:pic>
        <p:nvPicPr>
          <p:cNvPr id="253955" name="Picture 3">
            <a:extLst>
              <a:ext uri="{FF2B5EF4-FFF2-40B4-BE49-F238E27FC236}">
                <a16:creationId xmlns:a16="http://schemas.microsoft.com/office/drawing/2014/main" id="{DB058E10-472A-5313-CDC4-097F54168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850" y="1419225"/>
            <a:ext cx="4308475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956" name="Rectangle 4">
            <a:extLst>
              <a:ext uri="{FF2B5EF4-FFF2-40B4-BE49-F238E27FC236}">
                <a16:creationId xmlns:a16="http://schemas.microsoft.com/office/drawing/2014/main" id="{784A9AF7-E156-354C-3E31-808511FD5AC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2343150"/>
            <a:ext cx="3416300" cy="4267200"/>
          </a:xfrm>
        </p:spPr>
        <p:txBody>
          <a:bodyPr/>
          <a:lstStyle/>
          <a:p>
            <a:r>
              <a:rPr lang="en-GB" altLang="en-US"/>
              <a:t>Recursive subdivision</a:t>
            </a:r>
          </a:p>
          <a:p>
            <a:endParaRPr lang="en-GB" altLang="en-US"/>
          </a:p>
          <a:p>
            <a:r>
              <a:rPr lang="en-GB" altLang="en-US"/>
              <a:t>Ambient space combinatorics</a:t>
            </a:r>
          </a:p>
          <a:p>
            <a:endParaRPr lang="en-GB" altLang="en-US"/>
          </a:p>
          <a:p>
            <a:r>
              <a:rPr lang="en-GB" altLang="en-US"/>
              <a:t>Point position</a:t>
            </a:r>
          </a:p>
        </p:txBody>
      </p:sp>
      <p:sp>
        <p:nvSpPr>
          <p:cNvPr id="253963" name="Line 11">
            <a:extLst>
              <a:ext uri="{FF2B5EF4-FFF2-40B4-BE49-F238E27FC236}">
                <a16:creationId xmlns:a16="http://schemas.microsoft.com/office/drawing/2014/main" id="{B47EF6AC-9E24-BCE3-1041-17F6025A0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08150" y="3860800"/>
            <a:ext cx="0" cy="576263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64" name="Line 12">
            <a:extLst>
              <a:ext uri="{FF2B5EF4-FFF2-40B4-BE49-F238E27FC236}">
                <a16:creationId xmlns:a16="http://schemas.microsoft.com/office/drawing/2014/main" id="{85A51D60-8565-3074-EA89-8ABD368C6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08150" y="5445125"/>
            <a:ext cx="0" cy="576263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67" name="Rectangle 15">
            <a:extLst>
              <a:ext uri="{FF2B5EF4-FFF2-40B4-BE49-F238E27FC236}">
                <a16:creationId xmlns:a16="http://schemas.microsoft.com/office/drawing/2014/main" id="{C93C0BDD-CECA-C3A6-5BD5-80BDAE9D8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1341438"/>
            <a:ext cx="4321175" cy="4321175"/>
          </a:xfrm>
          <a:prstGeom prst="rect">
            <a:avLst/>
          </a:prstGeom>
          <a:solidFill>
            <a:srgbClr val="FFCC66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8" name="Line 16">
            <a:extLst>
              <a:ext uri="{FF2B5EF4-FFF2-40B4-BE49-F238E27FC236}">
                <a16:creationId xmlns:a16="http://schemas.microsoft.com/office/drawing/2014/main" id="{0D3857D3-7C77-55B4-675B-B9C91B6B9A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8950" y="1341438"/>
            <a:ext cx="0" cy="4319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69" name="Line 17">
            <a:extLst>
              <a:ext uri="{FF2B5EF4-FFF2-40B4-BE49-F238E27FC236}">
                <a16:creationId xmlns:a16="http://schemas.microsoft.com/office/drawing/2014/main" id="{C93780BE-70F6-AA55-3C83-600F004600C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839744" y="1342231"/>
            <a:ext cx="0" cy="4319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71" name="Text Box 19">
            <a:extLst>
              <a:ext uri="{FF2B5EF4-FFF2-40B4-BE49-F238E27FC236}">
                <a16:creationId xmlns:a16="http://schemas.microsoft.com/office/drawing/2014/main" id="{6ED823B5-5007-7312-686E-29217DF59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5" y="4221163"/>
            <a:ext cx="776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RB</a:t>
            </a:r>
          </a:p>
        </p:txBody>
      </p:sp>
      <p:sp>
        <p:nvSpPr>
          <p:cNvPr id="253972" name="Text Box 20">
            <a:extLst>
              <a:ext uri="{FF2B5EF4-FFF2-40B4-BE49-F238E27FC236}">
                <a16:creationId xmlns:a16="http://schemas.microsoft.com/office/drawing/2014/main" id="{79D60E0D-1377-8225-61DB-2F7E0062D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9238" y="4221163"/>
            <a:ext cx="7286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LB</a:t>
            </a:r>
          </a:p>
        </p:txBody>
      </p:sp>
      <p:sp>
        <p:nvSpPr>
          <p:cNvPr id="253973" name="Text Box 21">
            <a:extLst>
              <a:ext uri="{FF2B5EF4-FFF2-40B4-BE49-F238E27FC236}">
                <a16:creationId xmlns:a16="http://schemas.microsoft.com/office/drawing/2014/main" id="{BF2F6F27-9C8B-DAD8-32AC-B8B9D1C16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463" y="1989138"/>
            <a:ext cx="681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LT</a:t>
            </a:r>
          </a:p>
        </p:txBody>
      </p:sp>
      <p:sp>
        <p:nvSpPr>
          <p:cNvPr id="253974" name="Text Box 22">
            <a:extLst>
              <a:ext uri="{FF2B5EF4-FFF2-40B4-BE49-F238E27FC236}">
                <a16:creationId xmlns:a16="http://schemas.microsoft.com/office/drawing/2014/main" id="{EA651B5B-AED9-720D-87E1-BC686516F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438" y="1989138"/>
            <a:ext cx="7286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/>
              <a:t>RT</a:t>
            </a:r>
          </a:p>
        </p:txBody>
      </p:sp>
      <p:sp>
        <p:nvSpPr>
          <p:cNvPr id="253977" name="Line 25">
            <a:extLst>
              <a:ext uri="{FF2B5EF4-FFF2-40B4-BE49-F238E27FC236}">
                <a16:creationId xmlns:a16="http://schemas.microsoft.com/office/drawing/2014/main" id="{44F2EB0B-3F42-7D79-02F8-3F5CDD1246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2938" y="3502025"/>
            <a:ext cx="0" cy="2160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78" name="Line 26">
            <a:extLst>
              <a:ext uri="{FF2B5EF4-FFF2-40B4-BE49-F238E27FC236}">
                <a16:creationId xmlns:a16="http://schemas.microsoft.com/office/drawing/2014/main" id="{583F11D0-38DB-DE4A-D950-CFF8AAC73554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723732" y="3502819"/>
            <a:ext cx="0" cy="2160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79" name="Text Box 27">
            <a:extLst>
              <a:ext uri="{FF2B5EF4-FFF2-40B4-BE49-F238E27FC236}">
                <a16:creationId xmlns:a16="http://schemas.microsoft.com/office/drawing/2014/main" id="{7453A477-1A23-1ADD-5F0B-A5516A3E4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5" y="5038725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>
                <a:solidFill>
                  <a:schemeClr val="tx2"/>
                </a:solidFill>
              </a:rPr>
              <a:t>RB</a:t>
            </a:r>
          </a:p>
        </p:txBody>
      </p:sp>
      <p:sp>
        <p:nvSpPr>
          <p:cNvPr id="253980" name="Text Box 28">
            <a:extLst>
              <a:ext uri="{FF2B5EF4-FFF2-40B4-BE49-F238E27FC236}">
                <a16:creationId xmlns:a16="http://schemas.microsoft.com/office/drawing/2014/main" id="{6FBDD03B-F8A8-2557-7DFC-83BE487E2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38725"/>
            <a:ext cx="592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>
                <a:solidFill>
                  <a:schemeClr val="tx2"/>
                </a:solidFill>
              </a:rPr>
              <a:t>LB</a:t>
            </a:r>
          </a:p>
        </p:txBody>
      </p:sp>
      <p:sp>
        <p:nvSpPr>
          <p:cNvPr id="253981" name="Text Box 29">
            <a:extLst>
              <a:ext uri="{FF2B5EF4-FFF2-40B4-BE49-F238E27FC236}">
                <a16:creationId xmlns:a16="http://schemas.microsoft.com/office/drawing/2014/main" id="{AE1CF072-D211-E1D5-68CD-C6220474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9988" y="3922713"/>
            <a:ext cx="55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>
                <a:solidFill>
                  <a:schemeClr val="tx2"/>
                </a:solidFill>
              </a:rPr>
              <a:t>LT</a:t>
            </a:r>
          </a:p>
        </p:txBody>
      </p:sp>
      <p:sp>
        <p:nvSpPr>
          <p:cNvPr id="253982" name="Text Box 30">
            <a:extLst>
              <a:ext uri="{FF2B5EF4-FFF2-40B4-BE49-F238E27FC236}">
                <a16:creationId xmlns:a16="http://schemas.microsoft.com/office/drawing/2014/main" id="{FBA2C44E-6768-929D-CEEB-A3743DA97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975" y="3922713"/>
            <a:ext cx="592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>
                <a:solidFill>
                  <a:schemeClr val="tx2"/>
                </a:solidFill>
              </a:rPr>
              <a:t>RT</a:t>
            </a:r>
          </a:p>
        </p:txBody>
      </p:sp>
      <p:sp>
        <p:nvSpPr>
          <p:cNvPr id="253985" name="Line 33">
            <a:extLst>
              <a:ext uri="{FF2B5EF4-FFF2-40B4-BE49-F238E27FC236}">
                <a16:creationId xmlns:a16="http://schemas.microsoft.com/office/drawing/2014/main" id="{C824E427-922B-8F3C-B6FD-654091FCA2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64275" y="3500438"/>
            <a:ext cx="0" cy="1079500"/>
          </a:xfrm>
          <a:prstGeom prst="line">
            <a:avLst/>
          </a:prstGeom>
          <a:noFill/>
          <a:ln w="28575">
            <a:solidFill>
              <a:srgbClr val="77777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86" name="Line 34">
            <a:extLst>
              <a:ext uri="{FF2B5EF4-FFF2-40B4-BE49-F238E27FC236}">
                <a16:creationId xmlns:a16="http://schemas.microsoft.com/office/drawing/2014/main" id="{E440DFC1-8548-2FFA-0690-D2CA48B8B30F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264275" y="3500438"/>
            <a:ext cx="0" cy="1079500"/>
          </a:xfrm>
          <a:prstGeom prst="line">
            <a:avLst/>
          </a:prstGeom>
          <a:noFill/>
          <a:ln w="28575">
            <a:solidFill>
              <a:srgbClr val="77777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3987" name="Text Box 35">
            <a:extLst>
              <a:ext uri="{FF2B5EF4-FFF2-40B4-BE49-F238E27FC236}">
                <a16:creationId xmlns:a16="http://schemas.microsoft.com/office/drawing/2014/main" id="{2EB2EC3A-1819-DD36-3C0C-1E711228A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013" y="4171950"/>
            <a:ext cx="4810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1600">
                <a:solidFill>
                  <a:srgbClr val="777777"/>
                </a:solidFill>
              </a:rPr>
              <a:t>RB</a:t>
            </a:r>
          </a:p>
        </p:txBody>
      </p:sp>
      <p:sp>
        <p:nvSpPr>
          <p:cNvPr id="253988" name="Text Box 36">
            <a:extLst>
              <a:ext uri="{FF2B5EF4-FFF2-40B4-BE49-F238E27FC236}">
                <a16:creationId xmlns:a16="http://schemas.microsoft.com/office/drawing/2014/main" id="{6A9303D0-B5DF-097B-4C1B-4CEF9DC33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813" y="417195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1600">
                <a:solidFill>
                  <a:srgbClr val="777777"/>
                </a:solidFill>
              </a:rPr>
              <a:t>LB</a:t>
            </a:r>
          </a:p>
        </p:txBody>
      </p:sp>
      <p:sp>
        <p:nvSpPr>
          <p:cNvPr id="253989" name="Text Box 37">
            <a:extLst>
              <a:ext uri="{FF2B5EF4-FFF2-40B4-BE49-F238E27FC236}">
                <a16:creationId xmlns:a16="http://schemas.microsoft.com/office/drawing/2014/main" id="{22F0CC7C-413A-4113-0059-1BDF93480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163" y="3614738"/>
            <a:ext cx="431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1600">
                <a:solidFill>
                  <a:srgbClr val="777777"/>
                </a:solidFill>
              </a:rPr>
              <a:t>LT</a:t>
            </a:r>
          </a:p>
        </p:txBody>
      </p:sp>
      <p:sp>
        <p:nvSpPr>
          <p:cNvPr id="253990" name="Text Box 38">
            <a:extLst>
              <a:ext uri="{FF2B5EF4-FFF2-40B4-BE49-F238E27FC236}">
                <a16:creationId xmlns:a16="http://schemas.microsoft.com/office/drawing/2014/main" id="{B35DA787-AF05-D9CA-1AA8-083D17411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363" y="3614738"/>
            <a:ext cx="4556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1600">
                <a:solidFill>
                  <a:srgbClr val="777777"/>
                </a:solidFill>
              </a:rPr>
              <a:t>RT</a:t>
            </a:r>
          </a:p>
        </p:txBody>
      </p:sp>
      <p:sp>
        <p:nvSpPr>
          <p:cNvPr id="253993" name="Rectangle 41">
            <a:extLst>
              <a:ext uri="{FF2B5EF4-FFF2-40B4-BE49-F238E27FC236}">
                <a16:creationId xmlns:a16="http://schemas.microsoft.com/office/drawing/2014/main" id="{2140AADF-583F-DB9E-DEB2-FEA2CB173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1712913"/>
            <a:ext cx="2559050" cy="493712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i="0">
                <a:solidFill>
                  <a:srgbClr val="777777"/>
                </a:solidFill>
              </a:rPr>
              <a:t>LB RT LT</a:t>
            </a:r>
          </a:p>
        </p:txBody>
      </p:sp>
      <p:sp>
        <p:nvSpPr>
          <p:cNvPr id="253994" name="Line 42">
            <a:extLst>
              <a:ext uri="{FF2B5EF4-FFF2-40B4-BE49-F238E27FC236}">
                <a16:creationId xmlns:a16="http://schemas.microsoft.com/office/drawing/2014/main" id="{31F5C386-86A7-5136-36A7-498E67A66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1638" y="2205038"/>
            <a:ext cx="1584325" cy="1368425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5702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3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6" grpId="0" uiExpand="1" build="p"/>
      <p:bldP spid="253971" grpId="0"/>
      <p:bldP spid="253972" grpId="0"/>
      <p:bldP spid="253973" grpId="0"/>
      <p:bldP spid="253974" grpId="0"/>
      <p:bldP spid="253979" grpId="0"/>
      <p:bldP spid="253980" grpId="0"/>
      <p:bldP spid="253981" grpId="0"/>
      <p:bldP spid="253982" grpId="0"/>
      <p:bldP spid="253987" grpId="0"/>
      <p:bldP spid="253988" grpId="0"/>
      <p:bldP spid="253989" grpId="0"/>
      <p:bldP spid="253990" grpId="0"/>
      <p:bldP spid="2539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>
            <a:extLst>
              <a:ext uri="{FF2B5EF4-FFF2-40B4-BE49-F238E27FC236}">
                <a16:creationId xmlns:a16="http://schemas.microsoft.com/office/drawing/2014/main" id="{F9A4F33F-8710-8B4C-7A66-A013C9F96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Subdivision symbols</a:t>
            </a:r>
          </a:p>
        </p:txBody>
      </p:sp>
      <p:pic>
        <p:nvPicPr>
          <p:cNvPr id="256003" name="Picture 3">
            <a:extLst>
              <a:ext uri="{FF2B5EF4-FFF2-40B4-BE49-F238E27FC236}">
                <a16:creationId xmlns:a16="http://schemas.microsoft.com/office/drawing/2014/main" id="{0437C0C7-CF0F-B769-254B-DD9248021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1650" y="1344613"/>
            <a:ext cx="4452938" cy="464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04" name="Picture 4">
            <a:extLst>
              <a:ext uri="{FF2B5EF4-FFF2-40B4-BE49-F238E27FC236}">
                <a16:creationId xmlns:a16="http://schemas.microsoft.com/office/drawing/2014/main" id="{BEDC02B5-D46C-299B-7902-D694AF27D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4813" y="1344613"/>
            <a:ext cx="4630737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05" name="Picture 5">
            <a:extLst>
              <a:ext uri="{FF2B5EF4-FFF2-40B4-BE49-F238E27FC236}">
                <a16:creationId xmlns:a16="http://schemas.microsoft.com/office/drawing/2014/main" id="{19928F40-E951-9B52-F38D-E28458D17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713" y="1268413"/>
            <a:ext cx="4824412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318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>
            <a:extLst>
              <a:ext uri="{FF2B5EF4-FFF2-40B4-BE49-F238E27FC236}">
                <a16:creationId xmlns:a16="http://schemas.microsoft.com/office/drawing/2014/main" id="{BF2BD2CA-DD2F-5FC2-3502-A6CC91728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037"/>
          <a:stretch>
            <a:fillRect/>
          </a:stretch>
        </p:blipFill>
        <p:spPr bwMode="auto">
          <a:xfrm>
            <a:off x="323850" y="1196975"/>
            <a:ext cx="6834188" cy="2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7027" name="Rectangle 3">
            <a:extLst>
              <a:ext uri="{FF2B5EF4-FFF2-40B4-BE49-F238E27FC236}">
                <a16:creationId xmlns:a16="http://schemas.microsoft.com/office/drawing/2014/main" id="{70D1C631-6F1F-6D38-B787-BAD5FA8E0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Emptyness symbols</a:t>
            </a:r>
          </a:p>
        </p:txBody>
      </p:sp>
      <p:sp>
        <p:nvSpPr>
          <p:cNvPr id="257028" name="Rectangle 4">
            <a:extLst>
              <a:ext uri="{FF2B5EF4-FFF2-40B4-BE49-F238E27FC236}">
                <a16:creationId xmlns:a16="http://schemas.microsoft.com/office/drawing/2014/main" id="{E1042137-9D68-64A6-36AB-B72D8DE6757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372225" y="3789363"/>
            <a:ext cx="2559050" cy="1069975"/>
          </a:xfrm>
          <a:solidFill>
            <a:schemeClr val="bg1">
              <a:alpha val="57001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/>
              <a:t>+0 ++ ++  0+   ++ ++ 0+</a:t>
            </a:r>
          </a:p>
        </p:txBody>
      </p:sp>
      <p:pic>
        <p:nvPicPr>
          <p:cNvPr id="257029" name="Picture 5">
            <a:extLst>
              <a:ext uri="{FF2B5EF4-FFF2-40B4-BE49-F238E27FC236}">
                <a16:creationId xmlns:a16="http://schemas.microsoft.com/office/drawing/2014/main" id="{17CAB290-F4B2-B909-9BC9-EBC6A488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922"/>
          <a:stretch>
            <a:fillRect/>
          </a:stretch>
        </p:blipFill>
        <p:spPr bwMode="auto">
          <a:xfrm>
            <a:off x="1331913" y="3573463"/>
            <a:ext cx="4379912" cy="223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20096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>
            <a:extLst>
              <a:ext uri="{FF2B5EF4-FFF2-40B4-BE49-F238E27FC236}">
                <a16:creationId xmlns:a16="http://schemas.microsoft.com/office/drawing/2014/main" id="{19332A18-DF10-189C-B16D-BB3CA82DE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Counting symbols</a:t>
            </a:r>
          </a:p>
        </p:txBody>
      </p:sp>
      <p:pic>
        <p:nvPicPr>
          <p:cNvPr id="258052" name="Picture 4">
            <a:extLst>
              <a:ext uri="{FF2B5EF4-FFF2-40B4-BE49-F238E27FC236}">
                <a16:creationId xmlns:a16="http://schemas.microsoft.com/office/drawing/2014/main" id="{F9A5EAE4-9167-EDBF-B12B-2FDE37A6F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2213"/>
            <a:ext cx="709771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8053" name="Picture 5">
            <a:extLst>
              <a:ext uri="{FF2B5EF4-FFF2-40B4-BE49-F238E27FC236}">
                <a16:creationId xmlns:a16="http://schemas.microsoft.com/office/drawing/2014/main" id="{52CC2EE6-9970-D3B3-05C7-EDBFAB956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3789363"/>
            <a:ext cx="469106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8054" name="Rectangle 6">
            <a:extLst>
              <a:ext uri="{FF2B5EF4-FFF2-40B4-BE49-F238E27FC236}">
                <a16:creationId xmlns:a16="http://schemas.microsoft.com/office/drawing/2014/main" id="{00213E92-F494-58EF-2BB9-B2006E77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365625"/>
            <a:ext cx="2774950" cy="493713"/>
          </a:xfrm>
          <a:prstGeom prst="rect">
            <a:avLst/>
          </a:prstGeom>
          <a:solidFill>
            <a:schemeClr val="bg1">
              <a:alpha val="57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/>
              <a:t>005 5 4 2 1 1</a:t>
            </a:r>
          </a:p>
        </p:txBody>
      </p:sp>
    </p:spTree>
  </p:cSld>
  <p:clrMapOvr>
    <a:masterClrMapping/>
  </p:clrMapOvr>
  <p:transition spd="slow" advTm="6171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7|2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|7.3|9.8|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25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6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9"/>
</p:tagLst>
</file>

<file path=ppt/theme/theme1.xml><?xml version="1.0" encoding="utf-8"?>
<a:theme xmlns:a="http://schemas.openxmlformats.org/drawingml/2006/main" name="1_Proposta">
  <a:themeElements>
    <a:clrScheme name="1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1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lnDef>
  </a:objectDefaults>
  <a:extraClrSchemeLst>
    <a:extraClrScheme>
      <a:clrScheme name="1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Proposta">
  <a:themeElements>
    <a:clrScheme name="2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2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lnDef>
  </a:objectDefaults>
  <a:extraClrSchemeLst>
    <a:extraClrScheme>
      <a:clrScheme name="2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anose="02050604050505020204" pitchFamily="18" charset="0"/>
          </a:defRPr>
        </a:defPPr>
      </a:lst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Matmidia</Template>
  <TotalTime>137</TotalTime>
  <Words>292</Words>
  <Application>Microsoft Macintosh PowerPoint</Application>
  <PresentationFormat>On-screen Show (4:3)</PresentationFormat>
  <Paragraphs>100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Bookman Old Style</vt:lpstr>
      <vt:lpstr>Wingdings</vt:lpstr>
      <vt:lpstr>1_Proposta</vt:lpstr>
      <vt:lpstr>2_Proposta</vt:lpstr>
      <vt:lpstr>Matmidia</vt:lpstr>
      <vt:lpstr>Point-set compression through BSP quantization</vt:lpstr>
      <vt:lpstr>Point sets</vt:lpstr>
      <vt:lpstr>Compression</vt:lpstr>
      <vt:lpstr>Contributions</vt:lpstr>
      <vt:lpstr>Overview</vt:lpstr>
      <vt:lpstr>Tree-based compression</vt:lpstr>
      <vt:lpstr>Subdivision symbols</vt:lpstr>
      <vt:lpstr>Emptyness symbols</vt:lpstr>
      <vt:lpstr>Counting symbols</vt:lpstr>
      <vt:lpstr>Cost repartition</vt:lpstr>
      <vt:lpstr>Previous blending</vt:lpstr>
      <vt:lpstr>Binary Space Partition</vt:lpstr>
      <vt:lpstr>BSP construction</vt:lpstr>
      <vt:lpstr>BSP compression</vt:lpstr>
      <vt:lpstr>Angles of the cut planes</vt:lpstr>
      <vt:lpstr>Quantization</vt:lpstr>
      <vt:lpstr>Small cells guarantee</vt:lpstr>
      <vt:lpstr>Adaptation</vt:lpstr>
      <vt:lpstr>Compression Ratios</vt:lpstr>
      <vt:lpstr>Progressive</vt:lpstr>
      <vt:lpstr>For now... and next</vt:lpstr>
      <vt:lpstr>Thank you for your attention!</vt:lpstr>
    </vt:vector>
  </TitlesOfParts>
  <Company>MatMidia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Paper</dc:title>
  <dc:creator>Antigona</dc:creator>
  <cp:lastModifiedBy>Thomas LEWINER</cp:lastModifiedBy>
  <cp:revision>6</cp:revision>
  <dcterms:created xsi:type="dcterms:W3CDTF">2006-10-05T18:47:26Z</dcterms:created>
  <dcterms:modified xsi:type="dcterms:W3CDTF">2026-07-30T21:22:42Z</dcterms:modified>
</cp:coreProperties>
</file>