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9" r:id="rId1"/>
    <p:sldMasterId id="2147483651" r:id="rId2"/>
    <p:sldMasterId id="2147483652" r:id="rId3"/>
  </p:sldMasterIdLst>
  <p:notesMasterIdLst>
    <p:notesMasterId r:id="rId24"/>
  </p:notesMasterIdLst>
  <p:sldIdLst>
    <p:sldId id="256" r:id="rId4"/>
    <p:sldId id="280" r:id="rId5"/>
    <p:sldId id="281" r:id="rId6"/>
    <p:sldId id="258" r:id="rId7"/>
    <p:sldId id="282" r:id="rId8"/>
    <p:sldId id="284" r:id="rId9"/>
    <p:sldId id="272" r:id="rId10"/>
    <p:sldId id="278" r:id="rId11"/>
    <p:sldId id="264" r:id="rId12"/>
    <p:sldId id="265" r:id="rId13"/>
    <p:sldId id="267" r:id="rId14"/>
    <p:sldId id="268" r:id="rId15"/>
    <p:sldId id="273" r:id="rId16"/>
    <p:sldId id="285" r:id="rId17"/>
    <p:sldId id="270" r:id="rId18"/>
    <p:sldId id="276" r:id="rId19"/>
    <p:sldId id="286" r:id="rId20"/>
    <p:sldId id="275" r:id="rId21"/>
    <p:sldId id="259" r:id="rId22"/>
    <p:sldId id="263" r:id="rId2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8" autoAdjust="0"/>
    <p:restoredTop sz="94589" autoAdjust="0"/>
  </p:normalViewPr>
  <p:slideViewPr>
    <p:cSldViewPr>
      <p:cViewPr varScale="1">
        <p:scale>
          <a:sx n="120" d="100"/>
          <a:sy n="120" d="100"/>
        </p:scale>
        <p:origin x="2168" y="18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54ECE813-8DA5-4B12-07FA-ADC80549DB0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 altLang="en-US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D14DDCC6-A159-BF78-EB32-9753FD51843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 altLang="en-US"/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BF15D98D-EBD3-19B8-6B00-F6299440C71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3237" name="Rectangle 5">
            <a:extLst>
              <a:ext uri="{FF2B5EF4-FFF2-40B4-BE49-F238E27FC236}">
                <a16:creationId xmlns:a16="http://schemas.microsoft.com/office/drawing/2014/main" id="{848355BD-0B3F-E6BF-FF42-2BC24586F0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223238" name="Rectangle 6">
            <a:extLst>
              <a:ext uri="{FF2B5EF4-FFF2-40B4-BE49-F238E27FC236}">
                <a16:creationId xmlns:a16="http://schemas.microsoft.com/office/drawing/2014/main" id="{D844B1DF-CE48-F278-7D1C-7A207856E44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 altLang="en-US"/>
          </a:p>
        </p:txBody>
      </p:sp>
      <p:sp>
        <p:nvSpPr>
          <p:cNvPr id="223239" name="Rectangle 7">
            <a:extLst>
              <a:ext uri="{FF2B5EF4-FFF2-40B4-BE49-F238E27FC236}">
                <a16:creationId xmlns:a16="http://schemas.microsoft.com/office/drawing/2014/main" id="{DD935FE2-59B4-DD70-E8E4-100155E011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CB0272E-D2E0-0547-BB03-F0823BD3A602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433D96A-9310-7E2E-0E08-D778B286DF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BE68A-8BBE-BA46-B5F3-F442F6085364}" type="slidenum">
              <a:rPr lang="pt-BR" altLang="en-US"/>
              <a:pPr/>
              <a:t>1</a:t>
            </a:fld>
            <a:endParaRPr lang="pt-BR" altLang="en-US"/>
          </a:p>
        </p:txBody>
      </p:sp>
      <p:sp>
        <p:nvSpPr>
          <p:cNvPr id="241666" name="Rectangle 2">
            <a:extLst>
              <a:ext uri="{FF2B5EF4-FFF2-40B4-BE49-F238E27FC236}">
                <a16:creationId xmlns:a16="http://schemas.microsoft.com/office/drawing/2014/main" id="{D0712C59-B8A7-9633-9F67-CA85540E6E7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>
            <a:extLst>
              <a:ext uri="{FF2B5EF4-FFF2-40B4-BE49-F238E27FC236}">
                <a16:creationId xmlns:a16="http://schemas.microsoft.com/office/drawing/2014/main" id="{6E3D53D0-E820-B801-C333-A6E6292289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7193968-25B0-DE17-E3E8-82F324A145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031A5D-15F6-9A42-A637-1A5B0BFE9A4E}" type="slidenum">
              <a:rPr lang="pt-BR" altLang="en-US"/>
              <a:pPr/>
              <a:t>13</a:t>
            </a:fld>
            <a:endParaRPr lang="pt-BR" altLang="en-US"/>
          </a:p>
        </p:txBody>
      </p:sp>
      <p:sp>
        <p:nvSpPr>
          <p:cNvPr id="276482" name="Rectangle 2">
            <a:extLst>
              <a:ext uri="{FF2B5EF4-FFF2-40B4-BE49-F238E27FC236}">
                <a16:creationId xmlns:a16="http://schemas.microsoft.com/office/drawing/2014/main" id="{96BF24B3-2668-94C3-8B94-4CA4612E176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>
            <a:extLst>
              <a:ext uri="{FF2B5EF4-FFF2-40B4-BE49-F238E27FC236}">
                <a16:creationId xmlns:a16="http://schemas.microsoft.com/office/drawing/2014/main" id="{61790E19-0968-AEB2-08B8-91EC1491E7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Sampling of an ellipse and a hyperbola</a:t>
            </a:r>
          </a:p>
          <a:p>
            <a:r>
              <a:rPr lang="en-GB" altLang="en-US" i="1"/>
              <a:t>Convergence of the length and affine curvature estimators for a circle of radius 1</a:t>
            </a:r>
            <a:endParaRPr lang="pt-BR" altLang="en-US" i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0029137-2E47-042C-C020-FBA7CAFC87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E2BC2E-04D9-624E-9DF3-6D29085B7EA6}" type="slidenum">
              <a:rPr lang="pt-BR" altLang="en-US"/>
              <a:pPr/>
              <a:t>14</a:t>
            </a:fld>
            <a:endParaRPr lang="pt-BR" altLang="en-US"/>
          </a:p>
        </p:txBody>
      </p:sp>
      <p:sp>
        <p:nvSpPr>
          <p:cNvPr id="313346" name="Rectangle 2">
            <a:extLst>
              <a:ext uri="{FF2B5EF4-FFF2-40B4-BE49-F238E27FC236}">
                <a16:creationId xmlns:a16="http://schemas.microsoft.com/office/drawing/2014/main" id="{16E1AA0D-0C7E-C1B8-3526-FFFF0D349AA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>
            <a:extLst>
              <a:ext uri="{FF2B5EF4-FFF2-40B4-BE49-F238E27FC236}">
                <a16:creationId xmlns:a16="http://schemas.microsoft.com/office/drawing/2014/main" id="{D65F7C5B-DDAF-7231-3109-C40838560D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Convergence of the length and affine curvature estimators for a hyperbola xy=1</a:t>
            </a:r>
            <a:r>
              <a:rPr lang="en-GB" altLang="en-US" sz="1600"/>
              <a:t> </a:t>
            </a:r>
          </a:p>
          <a:p>
            <a:endParaRPr lang="pt-B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06AEFB6-EEE3-4E71-8488-0501437F8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B064B6-7234-9F44-8BFF-1151CCD1ABCA}" type="slidenum">
              <a:rPr lang="pt-BR" altLang="en-US"/>
              <a:pPr/>
              <a:t>15</a:t>
            </a:fld>
            <a:endParaRPr lang="pt-BR" altLang="en-US"/>
          </a:p>
        </p:txBody>
      </p:sp>
      <p:sp>
        <p:nvSpPr>
          <p:cNvPr id="263170" name="Rectangle 2">
            <a:extLst>
              <a:ext uri="{FF2B5EF4-FFF2-40B4-BE49-F238E27FC236}">
                <a16:creationId xmlns:a16="http://schemas.microsoft.com/office/drawing/2014/main" id="{E8DE26E4-CF93-4E98-B584-C3153D99231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>
            <a:extLst>
              <a:ext uri="{FF2B5EF4-FFF2-40B4-BE49-F238E27FC236}">
                <a16:creationId xmlns:a16="http://schemas.microsoft.com/office/drawing/2014/main" id="{F5F8F9DA-7D4C-2AC2-C3C1-345BAFE4EA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The point x_5 is at a small affine distance from x, but the affine curvature at x would be big.</a:t>
            </a:r>
          </a:p>
          <a:p>
            <a:endParaRPr lang="pt-B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5CDD9E1-9C91-524D-5ABD-BC2EC76FA3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0DE0BF-8C15-0241-951F-50AFEBD42C05}" type="slidenum">
              <a:rPr lang="pt-BR" altLang="en-US"/>
              <a:pPr/>
              <a:t>16</a:t>
            </a:fld>
            <a:endParaRPr lang="pt-BR" altLang="en-US"/>
          </a:p>
        </p:txBody>
      </p:sp>
      <p:sp>
        <p:nvSpPr>
          <p:cNvPr id="283650" name="Rectangle 2">
            <a:extLst>
              <a:ext uri="{FF2B5EF4-FFF2-40B4-BE49-F238E27FC236}">
                <a16:creationId xmlns:a16="http://schemas.microsoft.com/office/drawing/2014/main" id="{B1BCC586-7455-3523-8A0B-EE9CFAF38A2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>
            <a:extLst>
              <a:ext uri="{FF2B5EF4-FFF2-40B4-BE49-F238E27FC236}">
                <a16:creationId xmlns:a16="http://schemas.microsoft.com/office/drawing/2014/main" id="{F946DB26-ED8D-B7D4-495C-D8272BAD9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Affine and euclidean reconstruction. The intrinsic use of tangents improves the reconstruction.</a:t>
            </a:r>
            <a:endParaRPr lang="pt-BR" altLang="en-US" i="1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4AEC30D-4554-18B7-BB12-C8D27D5887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F48E82-F6F1-4441-9845-6B89E162C066}" type="slidenum">
              <a:rPr lang="pt-BR" altLang="en-US"/>
              <a:pPr/>
              <a:t>17</a:t>
            </a:fld>
            <a:endParaRPr lang="pt-BR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92D378-9E91-947C-9BEA-14025BE26A8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>
            <a:extLst>
              <a:ext uri="{FF2B5EF4-FFF2-40B4-BE49-F238E27FC236}">
                <a16:creationId xmlns:a16="http://schemas.microsoft.com/office/drawing/2014/main" id="{A4F545C0-EA2C-8B8A-D41E-73036A4BCB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Affine and euclidean reconstruction. The intrinsic use of tangents improves the reconstruction.</a:t>
            </a:r>
            <a:endParaRPr lang="pt-BR" altLang="en-US" i="1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9B97B25-21CB-FE57-DB51-C688066641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58726F-0F1C-9B42-BEBD-ED27E99E43BF}" type="slidenum">
              <a:rPr lang="pt-BR" altLang="en-US"/>
              <a:pPr/>
              <a:t>18</a:t>
            </a:fld>
            <a:endParaRPr lang="pt-BR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6793A574-6FCB-7384-8CC8-AB265AF8840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7BD28C86-AE24-5560-EE13-EA0B77276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Reconstruction close to an inflection point.</a:t>
            </a:r>
            <a:r>
              <a:rPr lang="en-GB" altLang="en-US" sz="1600"/>
              <a:t> </a:t>
            </a:r>
            <a:r>
              <a:rPr lang="en-GB" altLang="en-US" i="1"/>
              <a:t>Three different thresholds for the affine curvature.</a:t>
            </a:r>
            <a:endParaRPr lang="pt-BR" altLang="en-US" i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06F81CD-CCBB-B7ED-F4A1-8120DBF19D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E7E560-B76F-F741-8D83-4789492C4306}" type="slidenum">
              <a:rPr lang="pt-BR" altLang="en-US"/>
              <a:pPr/>
              <a:t>19</a:t>
            </a:fld>
            <a:endParaRPr lang="pt-BR" altLang="en-US"/>
          </a:p>
        </p:txBody>
      </p:sp>
      <p:sp>
        <p:nvSpPr>
          <p:cNvPr id="247810" name="Rectangle 2">
            <a:extLst>
              <a:ext uri="{FF2B5EF4-FFF2-40B4-BE49-F238E27FC236}">
                <a16:creationId xmlns:a16="http://schemas.microsoft.com/office/drawing/2014/main" id="{F6A04666-C62F-C9AE-E857-B560A3CA0CE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>
            <a:extLst>
              <a:ext uri="{FF2B5EF4-FFF2-40B4-BE49-F238E27FC236}">
                <a16:creationId xmlns:a16="http://schemas.microsoft.com/office/drawing/2014/main" id="{6ECD7E5F-31CA-4F55-7E72-759E9036D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2A938E7-A7E7-59A5-2442-30B83AC4B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D45683-EDAD-4444-B809-7A6E23B69304}" type="slidenum">
              <a:rPr lang="pt-BR" altLang="en-US"/>
              <a:pPr/>
              <a:t>20</a:t>
            </a:fld>
            <a:endParaRPr lang="pt-BR" altLang="en-US"/>
          </a:p>
        </p:txBody>
      </p:sp>
      <p:sp>
        <p:nvSpPr>
          <p:cNvPr id="248834" name="Rectangle 2">
            <a:extLst>
              <a:ext uri="{FF2B5EF4-FFF2-40B4-BE49-F238E27FC236}">
                <a16:creationId xmlns:a16="http://schemas.microsoft.com/office/drawing/2014/main" id="{AFE02E88-9BA2-BF23-69CC-40878256EEF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>
            <a:extLst>
              <a:ext uri="{FF2B5EF4-FFF2-40B4-BE49-F238E27FC236}">
                <a16:creationId xmlns:a16="http://schemas.microsoft.com/office/drawing/2014/main" id="{F22F4C58-7961-AC75-1E53-9C3F2262D2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BD150F2-3A20-D9FC-8183-8B9BE13256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FF5E86-C253-E74E-9FE0-83F7907AE547}" type="slidenum">
              <a:rPr lang="pt-BR" altLang="en-US"/>
              <a:pPr/>
              <a:t>4</a:t>
            </a:fld>
            <a:endParaRPr lang="pt-BR" altLang="en-US"/>
          </a:p>
        </p:txBody>
      </p:sp>
      <p:sp>
        <p:nvSpPr>
          <p:cNvPr id="242690" name="Rectangle 2">
            <a:extLst>
              <a:ext uri="{FF2B5EF4-FFF2-40B4-BE49-F238E27FC236}">
                <a16:creationId xmlns:a16="http://schemas.microsoft.com/office/drawing/2014/main" id="{776B3E5F-D4BA-212D-E500-7AFEFA8477F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8ED46401-EC20-2439-620C-0255848C9A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E282F14-AF68-1F2B-2196-1A3288AB0D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4E82BC-53C9-6C48-8E73-A51F9E68B849}" type="slidenum">
              <a:rPr lang="pt-BR" altLang="en-US"/>
              <a:pPr/>
              <a:t>6</a:t>
            </a:fld>
            <a:endParaRPr lang="pt-BR" altLang="en-US"/>
          </a:p>
        </p:txBody>
      </p:sp>
      <p:sp>
        <p:nvSpPr>
          <p:cNvPr id="309250" name="Rectangle 2">
            <a:extLst>
              <a:ext uri="{FF2B5EF4-FFF2-40B4-BE49-F238E27FC236}">
                <a16:creationId xmlns:a16="http://schemas.microsoft.com/office/drawing/2014/main" id="{0F0DBAB2-A5B3-3B1A-D325-529CFDCC7E2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>
            <a:extLst>
              <a:ext uri="{FF2B5EF4-FFF2-40B4-BE49-F238E27FC236}">
                <a16:creationId xmlns:a16="http://schemas.microsoft.com/office/drawing/2014/main" id="{0ED57277-6C6A-17C0-F89D-B1D4E02372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For the affine parameter s, the area of the parallelogram formed by the affine tangent v(s) and the affine normal n(s) is equal to 1.</a:t>
            </a:r>
          </a:p>
          <a:p>
            <a:r>
              <a:rPr lang="en-GB" altLang="en-US" i="1"/>
              <a:t>The affine length is total variation of the affine parameter. The affine curvature at a point x(s) is given by</a:t>
            </a:r>
            <a:r>
              <a:rPr lang="en-GB" altLang="en-US"/>
              <a:t> </a:t>
            </a:r>
          </a:p>
          <a:p>
            <a:r>
              <a:rPr lang="en-GB" altLang="en-US" i="1"/>
              <a:t>[n(s),n’(s)]</a:t>
            </a:r>
          </a:p>
          <a:p>
            <a:endParaRPr lang="en-GB" altLang="en-US" i="1"/>
          </a:p>
          <a:p>
            <a:endParaRPr lang="pt-B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09F716B-2F74-DE2F-5ED2-9944ABD49D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CF1E96-77B4-6244-AC68-87E199ED1883}" type="slidenum">
              <a:rPr lang="pt-BR" altLang="en-US"/>
              <a:pPr/>
              <a:t>7</a:t>
            </a:fld>
            <a:endParaRPr lang="pt-BR" altLang="en-US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2775C73F-C8DF-946E-E987-D33204CC73B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34330D44-3D46-2AE4-6C91-4E89760B7C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The data are sample points and tangents of a smooth plane curve</a:t>
            </a:r>
          </a:p>
          <a:p>
            <a:endParaRPr lang="pt-B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E31ACDE-D771-F9DE-4821-B87C3FCF30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57F676-B30A-594A-B01F-25510C245CB3}" type="slidenum">
              <a:rPr lang="pt-BR" altLang="en-US"/>
              <a:pPr/>
              <a:t>8</a:t>
            </a:fld>
            <a:endParaRPr lang="pt-BR" altLang="en-US"/>
          </a:p>
        </p:txBody>
      </p:sp>
      <p:sp>
        <p:nvSpPr>
          <p:cNvPr id="287746" name="Rectangle 2">
            <a:extLst>
              <a:ext uri="{FF2B5EF4-FFF2-40B4-BE49-F238E27FC236}">
                <a16:creationId xmlns:a16="http://schemas.microsoft.com/office/drawing/2014/main" id="{8C4AB91E-243F-CECF-78D9-0DDE831FF40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>
            <a:extLst>
              <a:ext uri="{FF2B5EF4-FFF2-40B4-BE49-F238E27FC236}">
                <a16:creationId xmlns:a16="http://schemas.microsoft.com/office/drawing/2014/main" id="{DE7D3283-695E-6AAF-CC88-3969A1A56A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Given 2 samples (points and tangents) of a convex curve, one can pass a unique parabola through them.</a:t>
            </a:r>
          </a:p>
          <a:p>
            <a:endParaRPr lang="pt-B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2A2EE34-D329-E5F2-A59F-001D0C74F3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6EF882-6C96-3549-BE72-22F59DA36E84}" type="slidenum">
              <a:rPr lang="pt-BR" altLang="en-US"/>
              <a:pPr/>
              <a:t>9</a:t>
            </a:fld>
            <a:endParaRPr lang="pt-BR" altLang="en-US"/>
          </a:p>
        </p:txBody>
      </p:sp>
      <p:sp>
        <p:nvSpPr>
          <p:cNvPr id="250882" name="Rectangle 2">
            <a:extLst>
              <a:ext uri="{FF2B5EF4-FFF2-40B4-BE49-F238E27FC236}">
                <a16:creationId xmlns:a16="http://schemas.microsoft.com/office/drawing/2014/main" id="{88FB24AC-6A0C-9EC6-C343-AAA5FE0E1DA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>
            <a:extLst>
              <a:ext uri="{FF2B5EF4-FFF2-40B4-BE49-F238E27FC236}">
                <a16:creationId xmlns:a16="http://schemas.microsoft.com/office/drawing/2014/main" id="{6CDA7F8A-5350-4065-E387-E73B2D4BC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Taking toghether the parabolic arcs, one obtain</a:t>
            </a:r>
            <a:r>
              <a:rPr lang="en-GB" altLang="en-US"/>
              <a:t> parabolic polygons</a:t>
            </a:r>
          </a:p>
          <a:p>
            <a:endParaRPr lang="pt-B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48EBB13-7520-9547-0F64-3090208223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9B33BB-7A09-C849-A1D6-6CD11EDCC5C2}" type="slidenum">
              <a:rPr lang="pt-BR" altLang="en-US"/>
              <a:pPr/>
              <a:t>10</a:t>
            </a:fld>
            <a:endParaRPr lang="pt-BR" altLang="en-US"/>
          </a:p>
        </p:txBody>
      </p:sp>
      <p:sp>
        <p:nvSpPr>
          <p:cNvPr id="252930" name="Rectangle 2">
            <a:extLst>
              <a:ext uri="{FF2B5EF4-FFF2-40B4-BE49-F238E27FC236}">
                <a16:creationId xmlns:a16="http://schemas.microsoft.com/office/drawing/2014/main" id="{9335D3C6-D0F5-D187-6A22-42C5AA761F4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>
            <a:extLst>
              <a:ext uri="{FF2B5EF4-FFF2-40B4-BE49-F238E27FC236}">
                <a16:creationId xmlns:a16="http://schemas.microsoft.com/office/drawing/2014/main" id="{F89D6CB0-BCC9-E2F5-E370-0A8372B0D5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The same planar object from 2 different perspectives </a:t>
            </a:r>
          </a:p>
          <a:p>
            <a:r>
              <a:rPr lang="en-GB" altLang="en-US" i="1"/>
              <a:t>The parabolic polygon and its affine normals are affine invariant</a:t>
            </a:r>
          </a:p>
          <a:p>
            <a:endParaRPr lang="pt-B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7E106F8-5882-DC3F-4AD1-4D3FDA55A5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960458-7017-1D47-BDAF-52DACEB42B35}" type="slidenum">
              <a:rPr lang="pt-BR" altLang="en-US"/>
              <a:pPr/>
              <a:t>11</a:t>
            </a:fld>
            <a:endParaRPr lang="pt-BR" altLang="en-US"/>
          </a:p>
        </p:txBody>
      </p:sp>
      <p:sp>
        <p:nvSpPr>
          <p:cNvPr id="257026" name="Rectangle 2">
            <a:extLst>
              <a:ext uri="{FF2B5EF4-FFF2-40B4-BE49-F238E27FC236}">
                <a16:creationId xmlns:a16="http://schemas.microsoft.com/office/drawing/2014/main" id="{CF95B7D7-0B4A-2E44-4DC9-137403B62AC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>
            <a:extLst>
              <a:ext uri="{FF2B5EF4-FFF2-40B4-BE49-F238E27FC236}">
                <a16:creationId xmlns:a16="http://schemas.microsoft.com/office/drawing/2014/main" id="{19E1D7C8-34ED-A5EC-946D-5F3C8EDBC5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One can estimate the affine arc-length of a curve</a:t>
            </a:r>
            <a:r>
              <a:rPr lang="en-GB" altLang="en-US" sz="1400"/>
              <a:t> </a:t>
            </a:r>
            <a:r>
              <a:rPr lang="en-GB" altLang="en-US" i="1"/>
              <a:t>as the sum of the affine lengths of the parabolic arcs.</a:t>
            </a:r>
          </a:p>
          <a:p>
            <a:r>
              <a:rPr lang="pt-BR" altLang="en-US"/>
              <a:t>The affine length of a parabolic </a:t>
            </a:r>
          </a:p>
          <a:p>
            <a:r>
              <a:rPr lang="pt-BR" altLang="en-US"/>
              <a:t>arc is twice the cubic root of the area</a:t>
            </a:r>
          </a:p>
          <a:p>
            <a:r>
              <a:rPr lang="pt-BR" altLang="en-US"/>
              <a:t>of the support triangle.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DC23239-BC08-B68B-429D-0C3148CF58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682BD7-8763-F64D-8718-DD0106D3F0C1}" type="slidenum">
              <a:rPr lang="pt-BR" altLang="en-US"/>
              <a:pPr/>
              <a:t>12</a:t>
            </a:fld>
            <a:endParaRPr lang="pt-BR" altLang="en-US"/>
          </a:p>
        </p:txBody>
      </p:sp>
      <p:sp>
        <p:nvSpPr>
          <p:cNvPr id="259074" name="Rectangle 2">
            <a:extLst>
              <a:ext uri="{FF2B5EF4-FFF2-40B4-BE49-F238E27FC236}">
                <a16:creationId xmlns:a16="http://schemas.microsoft.com/office/drawing/2014/main" id="{0DA5638F-9CFC-C506-F38C-EAC2AE2E17A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>
            <a:extLst>
              <a:ext uri="{FF2B5EF4-FFF2-40B4-BE49-F238E27FC236}">
                <a16:creationId xmlns:a16="http://schemas.microsoft.com/office/drawing/2014/main" id="{7F059A8D-B87A-7814-2B11-662B1EE0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i="1"/>
              <a:t>One can estimate the affine curvature from 3 sample points. Our proposal is to take the area of the parallelogram formed by two consecutive normals.</a:t>
            </a:r>
          </a:p>
          <a:p>
            <a:endParaRPr lang="pt-BR" altLang="en-US"/>
          </a:p>
          <a:p>
            <a:r>
              <a:rPr lang="pt-BR" altLang="en-US"/>
              <a:t>As usual in defining discrete curvatures, </a:t>
            </a:r>
          </a:p>
          <a:p>
            <a:r>
              <a:rPr lang="pt-BR" altLang="en-US"/>
              <a:t>The affine curvature is concentrated </a:t>
            </a:r>
          </a:p>
          <a:p>
            <a:r>
              <a:rPr lang="pt-BR" altLang="en-US"/>
              <a:t>at the vertices.</a:t>
            </a:r>
          </a:p>
          <a:p>
            <a:endParaRPr lang="pt-B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>
            <a:extLst>
              <a:ext uri="{FF2B5EF4-FFF2-40B4-BE49-F238E27FC236}">
                <a16:creationId xmlns:a16="http://schemas.microsoft.com/office/drawing/2014/main" id="{F296D1D6-2C0F-44CF-2837-CEBA1CD24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Rectangle 6">
            <a:extLst>
              <a:ext uri="{FF2B5EF4-FFF2-40B4-BE49-F238E27FC236}">
                <a16:creationId xmlns:a16="http://schemas.microsoft.com/office/drawing/2014/main" id="{DF57337B-B9C6-2558-4876-4E73F66BD13C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9750" y="3429000"/>
            <a:ext cx="6400800" cy="14478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</p:spPr>
        <p:txBody>
          <a:bodyPr lIns="91440" rIns="91440" anchor="ctr"/>
          <a:lstStyle>
            <a:lvl1pPr marL="0" indent="0">
              <a:defRPr/>
            </a:lvl1pPr>
          </a:lstStyle>
          <a:p>
            <a:pPr lvl="0"/>
            <a:r>
              <a:rPr lang="pt-BR" altLang="en-US" noProof="0"/>
              <a:t>Clique para editar o estilo do subtítulo mestre</a:t>
            </a:r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77BE8D2-372F-C4C8-7D00-9191AF994BDC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55688" y="1371600"/>
            <a:ext cx="7620000" cy="20574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  <a:miter lim="800000"/>
            <a:headEnd/>
            <a:tailEnd/>
          </a:ln>
        </p:spPr>
        <p:txBody>
          <a:bodyPr tIns="0" bIns="0"/>
          <a:lstStyle>
            <a:lvl1pPr algn="ctr">
              <a:defRPr sz="5400"/>
            </a:lvl1pPr>
          </a:lstStyle>
          <a:p>
            <a:pPr lvl="0"/>
            <a:r>
              <a:rPr lang="pt-BR" altLang="en-US" noProof="0"/>
              <a:t>Clique para editar o estilo do título mestre</a:t>
            </a:r>
          </a:p>
        </p:txBody>
      </p:sp>
      <p:pic>
        <p:nvPicPr>
          <p:cNvPr id="5130" name="Picture 10">
            <a:extLst>
              <a:ext uri="{FF2B5EF4-FFF2-40B4-BE49-F238E27FC236}">
                <a16:creationId xmlns:a16="http://schemas.microsoft.com/office/drawing/2014/main" id="{B1F4B57E-B549-D9F3-3980-20A3AFC22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5067300"/>
            <a:ext cx="4648200" cy="17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>
            <a:extLst>
              <a:ext uri="{FF2B5EF4-FFF2-40B4-BE49-F238E27FC236}">
                <a16:creationId xmlns:a16="http://schemas.microsoft.com/office/drawing/2014/main" id="{761C106F-70C0-3BE1-AD13-B4397F6ED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4863" y="4221163"/>
            <a:ext cx="1344612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>
            <a:extLst>
              <a:ext uri="{FF2B5EF4-FFF2-40B4-BE49-F238E27FC236}">
                <a16:creationId xmlns:a16="http://schemas.microsoft.com/office/drawing/2014/main" id="{2AA6DA39-6AF7-84B4-C41C-6DB958820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FE1DC-E6A5-EA63-891A-3AADDAB49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87613D-ECEA-6A6A-4642-2118F92F17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5B9875-B2C3-4D4B-5016-1F76CFCA0A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5107E8-D348-D5E2-EEB3-3CCE2C6AA3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A9B2DED-DDCE-DE4D-A7E9-720C2DD37F04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292014737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3FB51F-A432-F3C7-1038-B48D2D556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734DE-1918-1CC3-9AE9-67165AFED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B22637-9D9A-8FFE-87E7-A9D3BB7736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4FDB30-0CC9-B0FC-2EF3-BE54B64BF5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CF2370-CDE6-6445-A315-D767314C8683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294971339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6BB8C-E2AE-30B6-6C80-D752C5BBD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75" y="-26988"/>
            <a:ext cx="7019925" cy="121920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D1130F-74BE-E072-C6EB-408FBA25941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8712F-BE4A-5808-E17F-432534962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64416-9EBA-410F-814A-F0FA2A02A9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6453188"/>
            <a:ext cx="9144000" cy="260350"/>
          </a:xfrm>
        </p:spPr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295F7-C081-6D23-F910-85324FA57C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36513" y="620713"/>
            <a:ext cx="611188" cy="260350"/>
          </a:xfrm>
        </p:spPr>
        <p:txBody>
          <a:bodyPr/>
          <a:lstStyle>
            <a:lvl1pPr>
              <a:defRPr/>
            </a:lvl1pPr>
          </a:lstStyle>
          <a:p>
            <a:fld id="{7198661E-5F3B-9640-AF5A-F01A0FA08AC7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229699787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A3182-DF1B-92B3-4662-9CB6C0D17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DB6186-3D46-DABA-7524-BC4EA377E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8E540-85CC-CE39-36D8-92D4E97246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735687415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B340A-7FF9-C397-5AFB-9DF13F17F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E70BF-B9B9-3CE1-13C7-3A1229E4F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FA27B5-8634-3510-BF88-069CA8B4F7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944599511"/>
      </p:ext>
    </p:extLst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A7F7A-BD6E-3982-19C2-76235A3C2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E7D1C-3EFC-F3CC-31E1-F4CA43D36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B8B7B6-8641-0C92-5881-8BCA80478E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343885187"/>
      </p:ext>
    </p:extLst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3A127-39C8-6736-A1B6-711E8A031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3D426-2AEE-2840-7E65-248C20B75E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79613" y="3440113"/>
            <a:ext cx="3451225" cy="2655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583FC-7FC5-C6E9-0431-DFF12501B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83238" y="3440113"/>
            <a:ext cx="3452812" cy="2655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DBDE6-C936-F46D-3059-410DDB512A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275578187"/>
      </p:ext>
    </p:extLst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B7A5A-20CE-EE7A-03B7-BE940E33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FC5EA-DA74-1090-D513-D7F40EE03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DC2FB3-790A-9AC5-DC10-27329DAF3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D3CFA-7DC1-1BB3-F2D7-3D1B4DD02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7321F0-8C65-D4C6-13B1-457779DC58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5E52A0B-E899-3774-2D70-509434BAB4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624485428"/>
      </p:ext>
    </p:extLst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E97C1-1E70-E7A9-A79E-EC4763209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0333CA-EC44-DA86-3B7D-1F990CBADF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294667481"/>
      </p:ext>
    </p:extLst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170525-7321-CA82-D2F5-4B2A261010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638636778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CF2C1-47BB-630A-3D07-C398C7CA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5B0F5-2E76-3E58-3AFF-1E7795CBF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FA0E40-BA54-FFC2-BC4F-1DD1993223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26C538-AADC-633E-D74D-9F5D4F9D66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3FEBC5-FF5F-9141-B2FB-E6EF58E6EE9C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363235410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148CD-36A1-2348-5E66-1A9B7379D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A5B76-2B13-67E0-60E8-CDCC7AD50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61DB12-D2C6-683D-A8E3-8E8990AE1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2BF4C-2420-D238-FD82-CCF3CDA999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287515174"/>
      </p:ext>
    </p:extLst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0EAFA-AECB-3A05-ED46-CA761BB16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099571-4D2B-3C5D-2862-0ED104CA86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5BB53B-8112-2018-058B-C7032A2CD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CFA0B-AB86-DD90-D80C-FA15175D8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748613347"/>
      </p:ext>
    </p:extLst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339EA-782D-2882-8CA8-8B98964A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843CBF-B14F-7F4A-35A4-C8C7263C9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EFED22-070F-2798-73B0-A5D0227638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912875565"/>
      </p:ext>
    </p:extLst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D548E7-2228-0296-7442-4E9E0837E0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300" y="-26988"/>
            <a:ext cx="1790700" cy="61229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DF5846-75E6-82DA-A7AB-669689E907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979613" y="-26988"/>
            <a:ext cx="5221287" cy="61229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AEA1EE-4499-3EBA-A788-4C5F88AD52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296126586"/>
      </p:ext>
    </p:extLst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DB6B-67B3-C3ED-DE18-CA5125AD04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EAB39-0D8F-5A85-6C5C-BE95F3B02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C2DFA7-A430-26D4-D77D-87F1F0E29D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322898929"/>
      </p:ext>
    </p:extLst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7D97B-DC78-C935-2E11-FA3CA236A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C9BE5-40CF-BA2E-3F99-D47FE5159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2527F5-DAE1-41D1-B2B2-9B40AB99D1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537494234"/>
      </p:ext>
    </p:extLst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12F24-16F6-F6FE-9FC0-411BF0C42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F9BAB-1F0C-79AB-6A4A-14EF32AA3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094F4D-4944-1074-CCC4-B9D6F79006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737346295"/>
      </p:ext>
    </p:extLst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704D1-074F-4CE1-AF68-B7EAB4545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37EA8-6942-B19E-E547-C82CC1E7E6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87B504-0305-D9F2-8CAA-5FA514769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7D9F6-43AB-9518-1F60-505470C5E9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080177588"/>
      </p:ext>
    </p:extLst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7DE35-4DD3-6686-95C7-0C18E1CE7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982B0-D8BC-AFCE-B633-0D863119B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355CEC-0806-770D-1148-C59E529C2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E7514A-CF43-D310-CC49-C1BAE01AC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D64AFD-6C09-8734-08B1-8D5D0E5D7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AF76981-3E16-AD7E-97EB-2EC3C1F177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264277867"/>
      </p:ext>
    </p:extLst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2692E-D8CD-E093-7CB9-AAFE7C74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FDC65-0F41-0A47-E27A-9CF7CF89E8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684027912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FEA89-B210-880D-E7E9-6542F89ED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E7456-705D-0E64-F06F-399A8E836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30CBD0-D806-AF8C-0D22-1D5AC0E142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53C13-5303-F4E4-50A8-68BBEAD1AE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BA095B8-B1A8-1344-BD7D-454B7EB820AA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3153168238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C7A99C-FB66-9FDC-1C49-D41826B8FB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115568075"/>
      </p:ext>
    </p:extLst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C9B96-D388-1ED5-B655-8AC742FF6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B4A1E-E329-CC2B-3FFF-E6E045BB4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95C66-BEFF-6927-17D3-CBC3C2BBE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191E7D-AE29-F5F8-FB4D-4D9F383B21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759721749"/>
      </p:ext>
    </p:extLst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2DF9-B192-C4AD-9B4B-BB34434E5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830EF9-3C7E-BE86-CDA1-0D9856CBA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9137ED-1BC5-47BF-FA7F-603F53CE4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E0A85-F4DD-C954-D259-90E10E8793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409828842"/>
      </p:ext>
    </p:extLst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44E42-8B55-6152-CAB0-A5D4A756B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1189C3-CD9C-36CD-70CB-9977BF4C2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E51CB-4043-D103-16EF-BF7D5EC732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851218744"/>
      </p:ext>
    </p:extLst>
  </p:cSld>
  <p:clrMapOvr>
    <a:masterClrMapping/>
  </p:clrMapOvr>
  <p:transition spd="slow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B4A9FE-41E3-050B-4C78-37CB080DDF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379A21-03E3-77E0-5A72-B76B4E2A1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2E0ACB-FDAB-D3FD-F408-9C0C20BBB6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69621601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72B09-BE16-664A-2175-23213A70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5E9FF-6C14-C6FB-666B-9AFBEDE75D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84C65-75AD-B11A-0D3E-E7D03296C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A6F95-0274-EA06-0A07-BB33C9B6FF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D31CC-E2C0-AC99-4D25-0BE25B50C6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E99E14-FFA5-1641-ADAC-582818BC3481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130336703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70EA5-4236-C5CA-2B9E-0A5A9B96A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DAC3B-0744-F4D3-C420-EDB82673A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39F5F0-06AF-B105-3D48-40ED957B0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DF994C-25E5-C1A6-352D-482D4FECB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5219AB-D077-0A9F-B6A4-75F0C8F148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34819D6-4A8E-1FE3-6BCD-A658DBB8E6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8193934-B000-BAB6-A304-D49448174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8AC0F8-FF19-CA4D-92A5-9DA5C6581816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182037565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2C324-38EC-A799-E9FF-D60A521CC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DA504-B48F-5655-E4DD-F400D4DB01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6E541-DD2C-B985-48BB-25DBF23D0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48ACBA-122D-B849-81E6-2D98BEEDE6F0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34260438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EA663D-8E49-B039-9C5E-523A6E582E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F49F1F-D872-1F8B-91A0-6EADADB908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E1E52D-ECDC-904D-A432-8ABF1D4A77F1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248250990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96471-0988-081D-31B3-69B0ACFCB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5ADA5-5392-68E4-BBDF-C74B08690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A962-2D5B-E7C8-3D24-2B1C4076D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87C35-FD23-E181-9146-DE4CBC35FA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FBC01-BE96-5D6E-9748-209E6576D4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9DEFF0-0801-1548-9017-7DCB85979D9C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48627168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7F6C5-B717-74CB-D588-F79D852B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1C54E1-4261-F018-8BE5-EE6821B14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672D7-7322-BF10-CCAF-EDF9CE248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A3728-2EE4-5AC6-D094-5C97013DE3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EA237-FD3C-4B61-2B30-E0B0E4DA6A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01BAE3-FCDF-B54B-BF02-A1921C145AE7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279305957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8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>
            <a:extLst>
              <a:ext uri="{FF2B5EF4-FFF2-40B4-BE49-F238E27FC236}">
                <a16:creationId xmlns:a16="http://schemas.microsoft.com/office/drawing/2014/main" id="{1E21F735-FDAC-2E78-C6D3-711913738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>
            <a:extLst>
              <a:ext uri="{FF2B5EF4-FFF2-40B4-BE49-F238E27FC236}">
                <a16:creationId xmlns:a16="http://schemas.microsoft.com/office/drawing/2014/main" id="{ABA322EF-3232-AD52-3BD4-3F84221E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>
            <a:extLst>
              <a:ext uri="{FF2B5EF4-FFF2-40B4-BE49-F238E27FC236}">
                <a16:creationId xmlns:a16="http://schemas.microsoft.com/office/drawing/2014/main" id="{6E47D435-EFD5-1891-CEBE-666B69D95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>
            <a:extLst>
              <a:ext uri="{FF2B5EF4-FFF2-40B4-BE49-F238E27FC236}">
                <a16:creationId xmlns:a16="http://schemas.microsoft.com/office/drawing/2014/main" id="{937D8894-8215-7687-E8CB-25A166B71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Rectangle 5">
            <a:extLst>
              <a:ext uri="{FF2B5EF4-FFF2-40B4-BE49-F238E27FC236}">
                <a16:creationId xmlns:a16="http://schemas.microsoft.com/office/drawing/2014/main" id="{8AE45EAC-9166-7651-636E-905F27B8F2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709AA34C-F2BA-8D64-9D86-D2BCBC3D30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0C289B11-37B0-3F89-2143-F1280A63C2B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endParaRPr lang="pt-BR" altLang="en-US"/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2D600697-422A-23A0-5BD9-1AD586F39BE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fld id="{DB3B50E5-E27F-A746-BAB5-910BF6F396F2}" type="slidenum">
              <a:rPr lang="pt-BR" altLang="en-US"/>
              <a:pPr/>
              <a:t>‹#›</a:t>
            </a:fld>
            <a:r>
              <a:rPr lang="pt-BR" altLang="en-US" sz="900"/>
              <a:t>/10</a:t>
            </a:r>
          </a:p>
        </p:txBody>
      </p:sp>
      <p:pic>
        <p:nvPicPr>
          <p:cNvPr id="4113" name="Picture 17">
            <a:extLst>
              <a:ext uri="{FF2B5EF4-FFF2-40B4-BE49-F238E27FC236}">
                <a16:creationId xmlns:a16="http://schemas.microsoft.com/office/drawing/2014/main" id="{5C07C5F3-916C-A9E6-23C9-D308D815F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534277B1-665F-E8E3-DDDF-F552035AC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85" r:id="rId12"/>
  </p:sldLayoutIdLst>
  <p:transition>
    <p:fade/>
  </p:transition>
  <p:hf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B9683E23-EC69-F167-A616-2D4D81908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8" name="Picture 4">
            <a:extLst>
              <a:ext uri="{FF2B5EF4-FFF2-40B4-BE49-F238E27FC236}">
                <a16:creationId xmlns:a16="http://schemas.microsoft.com/office/drawing/2014/main" id="{1F02BD54-68F6-9E96-4B2D-348EFC951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2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10" name="Rectangle 6">
            <a:extLst>
              <a:ext uri="{FF2B5EF4-FFF2-40B4-BE49-F238E27FC236}">
                <a16:creationId xmlns:a16="http://schemas.microsoft.com/office/drawing/2014/main" id="{83686643-6A9F-A4C8-FAE2-5C2B724FB2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23911" name="Rectangle 7">
            <a:extLst>
              <a:ext uri="{FF2B5EF4-FFF2-40B4-BE49-F238E27FC236}">
                <a16:creationId xmlns:a16="http://schemas.microsoft.com/office/drawing/2014/main" id="{8D24C82D-C9CB-8783-D165-268FEE5288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79613" y="3440113"/>
            <a:ext cx="7056437" cy="265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23912" name="Rectangle 8">
            <a:extLst>
              <a:ext uri="{FF2B5EF4-FFF2-40B4-BE49-F238E27FC236}">
                <a16:creationId xmlns:a16="http://schemas.microsoft.com/office/drawing/2014/main" id="{C2784486-D9E1-B5A0-3672-EB801D9FE8A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endParaRPr lang="pt-BR" altLang="en-US"/>
          </a:p>
        </p:txBody>
      </p:sp>
      <p:sp>
        <p:nvSpPr>
          <p:cNvPr id="123920" name="Rectangle 16">
            <a:extLst>
              <a:ext uri="{FF2B5EF4-FFF2-40B4-BE49-F238E27FC236}">
                <a16:creationId xmlns:a16="http://schemas.microsoft.com/office/drawing/2014/main" id="{2AFF0507-F954-58D9-2FB1-E53C24ED9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05C26A58-2F42-CD4F-887B-A71505433EC1}" type="slidenum">
              <a:rPr lang="pt-BR" altLang="en-US" sz="1000" i="1">
                <a:latin typeface="Bookman Old Style" panose="02050604050505020204" pitchFamily="18" charset="0"/>
              </a:rPr>
              <a:pPr/>
              <a:t>‹#›</a:t>
            </a:fld>
            <a:r>
              <a:rPr lang="pt-BR" altLang="en-US" sz="900" i="1">
                <a:latin typeface="Bookman Old Style" panose="02050604050505020204" pitchFamily="18" charset="0"/>
              </a:rPr>
              <a:t>/10</a:t>
            </a:r>
          </a:p>
        </p:txBody>
      </p:sp>
      <p:pic>
        <p:nvPicPr>
          <p:cNvPr id="123923" name="Picture 19">
            <a:extLst>
              <a:ext uri="{FF2B5EF4-FFF2-40B4-BE49-F238E27FC236}">
                <a16:creationId xmlns:a16="http://schemas.microsoft.com/office/drawing/2014/main" id="{72793793-3611-1DD0-B0AD-C31E31CA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4" name="Picture 20">
            <a:extLst>
              <a:ext uri="{FF2B5EF4-FFF2-40B4-BE49-F238E27FC236}">
                <a16:creationId xmlns:a16="http://schemas.microsoft.com/office/drawing/2014/main" id="{638FFF34-E536-E522-4CAF-2B0DBCC37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25" name="Picture 21">
            <a:extLst>
              <a:ext uri="{FF2B5EF4-FFF2-40B4-BE49-F238E27FC236}">
                <a16:creationId xmlns:a16="http://schemas.microsoft.com/office/drawing/2014/main" id="{9119F8DF-2A5C-EE3D-056F-F96CA6901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>
    <p:fade thruBlk="1"/>
  </p:transition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A9FC7ACF-A2B4-B825-53A6-470D39048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1" name="Picture 5">
            <a:extLst>
              <a:ext uri="{FF2B5EF4-FFF2-40B4-BE49-F238E27FC236}">
                <a16:creationId xmlns:a16="http://schemas.microsoft.com/office/drawing/2014/main" id="{7D2BCBB6-B15D-2EA5-6E51-A85984B1F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2" name="Rectangle 6">
            <a:extLst>
              <a:ext uri="{FF2B5EF4-FFF2-40B4-BE49-F238E27FC236}">
                <a16:creationId xmlns:a16="http://schemas.microsoft.com/office/drawing/2014/main" id="{D19220A2-1710-8BD1-CA28-CA4398DF7E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26983" name="Rectangle 7">
            <a:extLst>
              <a:ext uri="{FF2B5EF4-FFF2-40B4-BE49-F238E27FC236}">
                <a16:creationId xmlns:a16="http://schemas.microsoft.com/office/drawing/2014/main" id="{E7AF2770-A259-E9B1-515C-3A5DA28810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126984" name="Rectangle 8">
            <a:extLst>
              <a:ext uri="{FF2B5EF4-FFF2-40B4-BE49-F238E27FC236}">
                <a16:creationId xmlns:a16="http://schemas.microsoft.com/office/drawing/2014/main" id="{6E98F724-8514-5F3F-60C0-E5D3B7EB3E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+mn-lt"/>
              </a:defRPr>
            </a:lvl1pPr>
          </a:lstStyle>
          <a:p>
            <a:endParaRPr lang="pt-BR" altLang="en-US"/>
          </a:p>
        </p:txBody>
      </p:sp>
      <p:pic>
        <p:nvPicPr>
          <p:cNvPr id="126987" name="Picture 11">
            <a:extLst>
              <a:ext uri="{FF2B5EF4-FFF2-40B4-BE49-F238E27FC236}">
                <a16:creationId xmlns:a16="http://schemas.microsoft.com/office/drawing/2014/main" id="{EFFEB772-0A85-89B7-9BA6-9F420DBF1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8" name="Picture 12">
            <a:extLst>
              <a:ext uri="{FF2B5EF4-FFF2-40B4-BE49-F238E27FC236}">
                <a16:creationId xmlns:a16="http://schemas.microsoft.com/office/drawing/2014/main" id="{6B50A48B-6775-F943-1B10-813BDE1ED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9" name="Rectangle 13">
            <a:extLst>
              <a:ext uri="{FF2B5EF4-FFF2-40B4-BE49-F238E27FC236}">
                <a16:creationId xmlns:a16="http://schemas.microsoft.com/office/drawing/2014/main" id="{D41AA3B9-62AB-D2D6-6766-717957133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620713"/>
            <a:ext cx="6111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862964DC-95F7-D54A-BE4F-368A21F74EA0}" type="slidenum">
              <a:rPr lang="pt-BR" altLang="en-US" sz="1000" i="1">
                <a:latin typeface="Bookman Old Style" panose="02050604050505020204" pitchFamily="18" charset="0"/>
              </a:rPr>
              <a:pPr/>
              <a:t>‹#›</a:t>
            </a:fld>
            <a:r>
              <a:rPr lang="pt-BR" altLang="en-US" sz="900" i="1">
                <a:latin typeface="Bookman Old Style" panose="02050604050505020204" pitchFamily="18" charset="0"/>
              </a:rPr>
              <a:t>/10</a:t>
            </a:r>
          </a:p>
        </p:txBody>
      </p:sp>
      <p:pic>
        <p:nvPicPr>
          <p:cNvPr id="126990" name="Picture 14">
            <a:extLst>
              <a:ext uri="{FF2B5EF4-FFF2-40B4-BE49-F238E27FC236}">
                <a16:creationId xmlns:a16="http://schemas.microsoft.com/office/drawing/2014/main" id="{1CA20848-AD9B-4892-2DC0-EEA957C43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200025"/>
            <a:ext cx="1476375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fade thruBlk="1"/>
  </p:transition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anose="02050604050505020204" pitchFamily="18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emf"/><Relationship Id="rId5" Type="http://schemas.openxmlformats.org/officeDocument/2006/relationships/image" Target="../media/image16.emf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emf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em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>
            <a:extLst>
              <a:ext uri="{FF2B5EF4-FFF2-40B4-BE49-F238E27FC236}">
                <a16:creationId xmlns:a16="http://schemas.microsoft.com/office/drawing/2014/main" id="{DC5FA864-C95F-A079-30A9-8BA36159B42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55688" y="363538"/>
            <a:ext cx="7620000" cy="2057400"/>
          </a:xfrm>
          <a:ln w="9525" cap="flat"/>
        </p:spPr>
        <p:txBody>
          <a:bodyPr/>
          <a:lstStyle/>
          <a:p>
            <a:r>
              <a:rPr lang="en-GB" altLang="en-US" sz="4800"/>
              <a:t>Parabolic Polygons and Discrete Affine Geometry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2A28D269-151B-BFCD-0432-FE3DDF3698F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4005263"/>
            <a:ext cx="6400800" cy="1447800"/>
          </a:xfrm>
          <a:ln w="9525" cap="flat"/>
        </p:spPr>
        <p:txBody>
          <a:bodyPr/>
          <a:lstStyle/>
          <a:p>
            <a:r>
              <a:rPr lang="en-GB" altLang="en-US" sz="2800"/>
              <a:t>M.Craizer, T.Lewiner, J.M.Morvan</a:t>
            </a:r>
          </a:p>
          <a:p>
            <a:r>
              <a:rPr lang="en-GB" altLang="en-US" sz="1800"/>
              <a:t>Departamento de Matemática – PUC-Rio</a:t>
            </a:r>
          </a:p>
          <a:p>
            <a:r>
              <a:rPr lang="en-GB" altLang="en-US" sz="1800"/>
              <a:t>Université Claude Bernard-Lyon-France</a:t>
            </a:r>
          </a:p>
        </p:txBody>
      </p:sp>
      <p:pic>
        <p:nvPicPr>
          <p:cNvPr id="2057" name="Picture 9">
            <a:extLst>
              <a:ext uri="{FF2B5EF4-FFF2-40B4-BE49-F238E27FC236}">
                <a16:creationId xmlns:a16="http://schemas.microsoft.com/office/drawing/2014/main" id="{7456DF51-DE2F-A89F-ECEB-5F62D415D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586038"/>
            <a:ext cx="2670175" cy="123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92698303-C6D1-BBE8-3AE0-8C77325CC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587625"/>
            <a:ext cx="2682875" cy="123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>
            <a:extLst>
              <a:ext uri="{FF2B5EF4-FFF2-40B4-BE49-F238E27FC236}">
                <a16:creationId xmlns:a16="http://schemas.microsoft.com/office/drawing/2014/main" id="{47CAEF49-4228-12B1-1923-057EFAFEC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1700213"/>
            <a:ext cx="3816350" cy="284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BB33CE2-23A6-C873-367F-E501C4E5DC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BE5E37-E6D9-EA45-8451-69479538C090}" type="slidenum">
              <a:rPr lang="pt-BR" altLang="en-US"/>
              <a:pPr/>
              <a:t>10</a:t>
            </a:fld>
            <a:r>
              <a:rPr lang="pt-BR" altLang="en-US" sz="900"/>
              <a:t>/10</a:t>
            </a:r>
          </a:p>
        </p:txBody>
      </p:sp>
      <p:sp>
        <p:nvSpPr>
          <p:cNvPr id="251906" name="Rectangle 2">
            <a:extLst>
              <a:ext uri="{FF2B5EF4-FFF2-40B4-BE49-F238E27FC236}">
                <a16:creationId xmlns:a16="http://schemas.microsoft.com/office/drawing/2014/main" id="{994E8D6C-95D1-190E-6701-AF8499D630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Affine Invariance</a:t>
            </a:r>
          </a:p>
        </p:txBody>
      </p:sp>
      <p:pic>
        <p:nvPicPr>
          <p:cNvPr id="251918" name="Picture 14">
            <a:extLst>
              <a:ext uri="{FF2B5EF4-FFF2-40B4-BE49-F238E27FC236}">
                <a16:creationId xmlns:a16="http://schemas.microsoft.com/office/drawing/2014/main" id="{001AB588-4196-B55C-5B97-F7977115A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698625"/>
            <a:ext cx="3149600" cy="353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1919" name="Picture 15">
            <a:extLst>
              <a:ext uri="{FF2B5EF4-FFF2-40B4-BE49-F238E27FC236}">
                <a16:creationId xmlns:a16="http://schemas.microsoft.com/office/drawing/2014/main" id="{2AAAF31E-B937-6F07-B259-5D03D396F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490788"/>
            <a:ext cx="350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F1EEB6CC-6D1A-5D22-65ED-A9FD780961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F4CB9E-2F7C-A148-86D3-2B7B81184E80}" type="slidenum">
              <a:rPr lang="pt-BR" altLang="en-US"/>
              <a:pPr/>
              <a:t>11</a:t>
            </a:fld>
            <a:r>
              <a:rPr lang="pt-BR" altLang="en-US" sz="900"/>
              <a:t>/10</a:t>
            </a:r>
          </a:p>
        </p:txBody>
      </p:sp>
      <p:sp>
        <p:nvSpPr>
          <p:cNvPr id="256002" name="Rectangle 2">
            <a:extLst>
              <a:ext uri="{FF2B5EF4-FFF2-40B4-BE49-F238E27FC236}">
                <a16:creationId xmlns:a16="http://schemas.microsoft.com/office/drawing/2014/main" id="{A15C9B96-148B-A78B-8FE3-63E53B897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Affine length estimator</a:t>
            </a:r>
          </a:p>
        </p:txBody>
      </p:sp>
      <p:sp>
        <p:nvSpPr>
          <p:cNvPr id="256006" name="Rectangle 6">
            <a:extLst>
              <a:ext uri="{FF2B5EF4-FFF2-40B4-BE49-F238E27FC236}">
                <a16:creationId xmlns:a16="http://schemas.microsoft.com/office/drawing/2014/main" id="{50ABD906-37DE-9ADF-3009-2AC8B074B3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4302125"/>
            <a:ext cx="9036050" cy="1655763"/>
          </a:xfrm>
        </p:spPr>
        <p:txBody>
          <a:bodyPr/>
          <a:lstStyle/>
          <a:p>
            <a:r>
              <a:rPr lang="en-GB" altLang="en-US"/>
              <a:t>affine length of an arc of the curve</a:t>
            </a:r>
          </a:p>
          <a:p>
            <a:r>
              <a:rPr lang="en-GB" altLang="en-US"/>
              <a:t>=</a:t>
            </a:r>
          </a:p>
          <a:p>
            <a:r>
              <a:rPr lang="en-GB" altLang="en-US"/>
              <a:t>affine length of the arc of parabola</a:t>
            </a:r>
          </a:p>
        </p:txBody>
      </p:sp>
      <p:pic>
        <p:nvPicPr>
          <p:cNvPr id="256007" name="Picture 7">
            <a:extLst>
              <a:ext uri="{FF2B5EF4-FFF2-40B4-BE49-F238E27FC236}">
                <a16:creationId xmlns:a16="http://schemas.microsoft.com/office/drawing/2014/main" id="{F767A300-F0B4-3AA2-5ABF-448F0589D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498600"/>
            <a:ext cx="4032250" cy="185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6008" name="Group 8">
            <a:extLst>
              <a:ext uri="{FF2B5EF4-FFF2-40B4-BE49-F238E27FC236}">
                <a16:creationId xmlns:a16="http://schemas.microsoft.com/office/drawing/2014/main" id="{080C743A-ACBA-1BB7-5BC8-B61AA6FDA3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71550" y="3141663"/>
            <a:ext cx="1944688" cy="763587"/>
            <a:chOff x="1768" y="1630"/>
            <a:chExt cx="2703" cy="1060"/>
          </a:xfrm>
        </p:grpSpPr>
        <p:sp>
          <p:nvSpPr>
            <p:cNvPr id="256009" name="AutoShape 9">
              <a:extLst>
                <a:ext uri="{FF2B5EF4-FFF2-40B4-BE49-F238E27FC236}">
                  <a16:creationId xmlns:a16="http://schemas.microsoft.com/office/drawing/2014/main" id="{36FD4265-EA73-76A8-E191-0C035255C24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768" y="1630"/>
              <a:ext cx="2703" cy="1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56010" name="Picture 10">
              <a:extLst>
                <a:ext uri="{FF2B5EF4-FFF2-40B4-BE49-F238E27FC236}">
                  <a16:creationId xmlns:a16="http://schemas.microsoft.com/office/drawing/2014/main" id="{60B45D8B-B6CE-4FEC-F98D-07B1A6A8D5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" y="1630"/>
              <a:ext cx="2711" cy="1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011" name="Picture 11">
            <a:extLst>
              <a:ext uri="{FF2B5EF4-FFF2-40B4-BE49-F238E27FC236}">
                <a16:creationId xmlns:a16="http://schemas.microsoft.com/office/drawing/2014/main" id="{621BA025-4189-527F-4F5F-27CED0568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33782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C33B945-CBD4-6F5E-358C-EA7BA18875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2A3633-F1B6-3D49-A417-7673F9A5626D}" type="slidenum">
              <a:rPr lang="pt-BR" altLang="en-US"/>
              <a:pPr/>
              <a:t>12</a:t>
            </a:fld>
            <a:r>
              <a:rPr lang="pt-BR" altLang="en-US" sz="900"/>
              <a:t>/10</a:t>
            </a:r>
          </a:p>
        </p:txBody>
      </p:sp>
      <p:sp>
        <p:nvSpPr>
          <p:cNvPr id="258050" name="Rectangle 2">
            <a:extLst>
              <a:ext uri="{FF2B5EF4-FFF2-40B4-BE49-F238E27FC236}">
                <a16:creationId xmlns:a16="http://schemas.microsoft.com/office/drawing/2014/main" id="{A2D0EA46-A874-D187-54BB-ECBC64C805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Affine curvature estimator</a:t>
            </a:r>
          </a:p>
        </p:txBody>
      </p:sp>
      <p:sp>
        <p:nvSpPr>
          <p:cNvPr id="258058" name="Rectangle 10">
            <a:extLst>
              <a:ext uri="{FF2B5EF4-FFF2-40B4-BE49-F238E27FC236}">
                <a16:creationId xmlns:a16="http://schemas.microsoft.com/office/drawing/2014/main" id="{F5CC7988-05B3-36E6-3A2A-252A977308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5000625"/>
            <a:ext cx="9036050" cy="939800"/>
          </a:xfrm>
        </p:spPr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GB" altLang="en-US"/>
              <a:t>Estimated from 3 samples</a:t>
            </a:r>
          </a:p>
          <a:p>
            <a:pPr lvl="1">
              <a:buFont typeface="Wingdings" pitchFamily="2" charset="2"/>
              <a:buNone/>
            </a:pPr>
            <a:r>
              <a:rPr lang="en-GB" altLang="en-US"/>
              <a:t>Curvature concentrated at the vertices</a:t>
            </a:r>
          </a:p>
        </p:txBody>
      </p:sp>
      <p:pic>
        <p:nvPicPr>
          <p:cNvPr id="258061" name="Picture 13">
            <a:extLst>
              <a:ext uri="{FF2B5EF4-FFF2-40B4-BE49-F238E27FC236}">
                <a16:creationId xmlns:a16="http://schemas.microsoft.com/office/drawing/2014/main" id="{4A34AF7D-EE8A-835A-9DB0-E0AD3A33E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3743325" cy="173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8062" name="Group 14">
            <a:extLst>
              <a:ext uri="{FF2B5EF4-FFF2-40B4-BE49-F238E27FC236}">
                <a16:creationId xmlns:a16="http://schemas.microsoft.com/office/drawing/2014/main" id="{5C7C0A6D-4009-E73D-EE4D-4AEF875EB43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70425" y="3429000"/>
            <a:ext cx="3873500" cy="1441450"/>
            <a:chOff x="1051" y="1390"/>
            <a:chExt cx="4138" cy="1539"/>
          </a:xfrm>
        </p:grpSpPr>
        <p:sp>
          <p:nvSpPr>
            <p:cNvPr id="258063" name="AutoShape 15">
              <a:extLst>
                <a:ext uri="{FF2B5EF4-FFF2-40B4-BE49-F238E27FC236}">
                  <a16:creationId xmlns:a16="http://schemas.microsoft.com/office/drawing/2014/main" id="{21A00FD8-2481-FE4F-FB33-6A1CF7027A5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51" y="1390"/>
              <a:ext cx="4138" cy="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58064" name="Picture 16">
              <a:extLst>
                <a:ext uri="{FF2B5EF4-FFF2-40B4-BE49-F238E27FC236}">
                  <a16:creationId xmlns:a16="http://schemas.microsoft.com/office/drawing/2014/main" id="{DB4AD52D-5908-4EB6-A239-72CFD0E666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" y="1390"/>
              <a:ext cx="4146" cy="1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8065" name="Group 17">
            <a:extLst>
              <a:ext uri="{FF2B5EF4-FFF2-40B4-BE49-F238E27FC236}">
                <a16:creationId xmlns:a16="http://schemas.microsoft.com/office/drawing/2014/main" id="{D43E1999-FF38-1C3E-D240-B7FDD088BF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76713" y="3559175"/>
            <a:ext cx="4859337" cy="1179513"/>
            <a:chOff x="525" y="1530"/>
            <a:chExt cx="5190" cy="1260"/>
          </a:xfrm>
        </p:grpSpPr>
        <p:sp>
          <p:nvSpPr>
            <p:cNvPr id="258066" name="AutoShape 18">
              <a:extLst>
                <a:ext uri="{FF2B5EF4-FFF2-40B4-BE49-F238E27FC236}">
                  <a16:creationId xmlns:a16="http://schemas.microsoft.com/office/drawing/2014/main" id="{31F1627F-277C-7BA5-1802-F00FEE9D6F9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5" y="1530"/>
              <a:ext cx="5190" cy="1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58067" name="Picture 19">
              <a:extLst>
                <a:ext uri="{FF2B5EF4-FFF2-40B4-BE49-F238E27FC236}">
                  <a16:creationId xmlns:a16="http://schemas.microsoft.com/office/drawing/2014/main" id="{E52B6B9B-2B31-CCD1-F944-F30FAF6A2E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" y="1530"/>
              <a:ext cx="5198" cy="1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8068" name="Picture 20">
            <a:extLst>
              <a:ext uri="{FF2B5EF4-FFF2-40B4-BE49-F238E27FC236}">
                <a16:creationId xmlns:a16="http://schemas.microsoft.com/office/drawing/2014/main" id="{6302BC78-4913-C2B0-8247-0FA17432C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2709863"/>
            <a:ext cx="3995737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8069" name="Picture 21">
            <a:extLst>
              <a:ext uri="{FF2B5EF4-FFF2-40B4-BE49-F238E27FC236}">
                <a16:creationId xmlns:a16="http://schemas.microsoft.com/office/drawing/2014/main" id="{E5F4125E-E707-CC8F-77F1-454482A9D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908050"/>
            <a:ext cx="33782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8071" name="Line 23">
            <a:extLst>
              <a:ext uri="{FF2B5EF4-FFF2-40B4-BE49-F238E27FC236}">
                <a16:creationId xmlns:a16="http://schemas.microsoft.com/office/drawing/2014/main" id="{47D9F646-233A-3DF8-6DC3-B3DB611598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24750" y="1125538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8072" name="Text Box 24">
            <a:extLst>
              <a:ext uri="{FF2B5EF4-FFF2-40B4-BE49-F238E27FC236}">
                <a16:creationId xmlns:a16="http://schemas.microsoft.com/office/drawing/2014/main" id="{443F0465-0745-44BB-350E-DE4393E75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3113" y="1052513"/>
            <a:ext cx="40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000">
                <a:latin typeface="Bookman Old Style" panose="02050604050505020204" pitchFamily="18" charset="0"/>
              </a:rPr>
              <a:t>n</a:t>
            </a:r>
            <a:r>
              <a:rPr lang="pt-BR" altLang="en-US" sz="2000" baseline="-25000">
                <a:latin typeface="Bookman Old Style" panose="02050604050505020204" pitchFamily="18" charset="0"/>
              </a:rPr>
              <a:t>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4F239E9-1183-7A16-E07F-72D2860757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623459-83F9-0D4C-83EC-F921BE532D98}" type="slidenum">
              <a:rPr lang="pt-BR" altLang="en-US"/>
              <a:pPr/>
              <a:t>13</a:t>
            </a:fld>
            <a:r>
              <a:rPr lang="pt-BR" altLang="en-US" sz="900"/>
              <a:t>/10</a:t>
            </a:r>
          </a:p>
        </p:txBody>
      </p:sp>
      <p:sp>
        <p:nvSpPr>
          <p:cNvPr id="275483" name="Rectangle 27">
            <a:extLst>
              <a:ext uri="{FF2B5EF4-FFF2-40B4-BE49-F238E27FC236}">
                <a16:creationId xmlns:a16="http://schemas.microsoft.com/office/drawing/2014/main" id="{F20B9B44-B2C2-EF9D-1059-A2B90FE45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Estimators convergence :</a:t>
            </a:r>
            <a:br>
              <a:rPr lang="en-GB" altLang="en-US"/>
            </a:br>
            <a:r>
              <a:rPr lang="en-GB" altLang="en-US"/>
              <a:t>ellipse</a:t>
            </a:r>
          </a:p>
        </p:txBody>
      </p:sp>
      <p:sp>
        <p:nvSpPr>
          <p:cNvPr id="275484" name="Rectangle 28">
            <a:extLst>
              <a:ext uri="{FF2B5EF4-FFF2-40B4-BE49-F238E27FC236}">
                <a16:creationId xmlns:a16="http://schemas.microsoft.com/office/drawing/2014/main" id="{65C54C2A-F849-C5B2-15DD-134DAB14436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5530850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/>
              <a:t>Length</a:t>
            </a:r>
          </a:p>
        </p:txBody>
      </p:sp>
      <p:sp>
        <p:nvSpPr>
          <p:cNvPr id="275485" name="Rectangle 29">
            <a:extLst>
              <a:ext uri="{FF2B5EF4-FFF2-40B4-BE49-F238E27FC236}">
                <a16:creationId xmlns:a16="http://schemas.microsoft.com/office/drawing/2014/main" id="{4EF31202-00B2-0AF1-7496-FEEA2EC4383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94225" y="5530850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/>
              <a:t>Curvature</a:t>
            </a:r>
          </a:p>
        </p:txBody>
      </p:sp>
      <p:pic>
        <p:nvPicPr>
          <p:cNvPr id="275486" name="Picture 30">
            <a:extLst>
              <a:ext uri="{FF2B5EF4-FFF2-40B4-BE49-F238E27FC236}">
                <a16:creationId xmlns:a16="http://schemas.microsoft.com/office/drawing/2014/main" id="{1C116638-B6AB-7E06-90A4-628BC1F8F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350"/>
            <a:ext cx="5400675" cy="402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487" name="Picture 31">
            <a:extLst>
              <a:ext uri="{FF2B5EF4-FFF2-40B4-BE49-F238E27FC236}">
                <a16:creationId xmlns:a16="http://schemas.microsoft.com/office/drawing/2014/main" id="{A82F61F0-8A9E-1828-6436-D5D184E46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2603500"/>
            <a:ext cx="4103688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488" name="Picture 32">
            <a:extLst>
              <a:ext uri="{FF2B5EF4-FFF2-40B4-BE49-F238E27FC236}">
                <a16:creationId xmlns:a16="http://schemas.microsoft.com/office/drawing/2014/main" id="{ED493630-4788-CAE0-ECAD-6B4F1F647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63" y="2603500"/>
            <a:ext cx="4103687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9EC8A8-DCCB-DBD6-89C2-7CF20C5991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12202B-6DB0-EC4F-8B05-44FBCC671EDB}" type="slidenum">
              <a:rPr lang="pt-BR" altLang="en-US"/>
              <a:pPr/>
              <a:t>14</a:t>
            </a:fld>
            <a:r>
              <a:rPr lang="pt-BR" altLang="en-US" sz="900"/>
              <a:t>/10</a:t>
            </a:r>
          </a:p>
        </p:txBody>
      </p:sp>
      <p:sp>
        <p:nvSpPr>
          <p:cNvPr id="312322" name="Rectangle 2">
            <a:extLst>
              <a:ext uri="{FF2B5EF4-FFF2-40B4-BE49-F238E27FC236}">
                <a16:creationId xmlns:a16="http://schemas.microsoft.com/office/drawing/2014/main" id="{1BF035D0-714A-5227-D8F8-4172027BAA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Estimators convergence :</a:t>
            </a:r>
            <a:br>
              <a:rPr lang="en-GB" altLang="en-US"/>
            </a:br>
            <a:r>
              <a:rPr lang="en-GB" altLang="en-US"/>
              <a:t>hyperbola</a:t>
            </a:r>
          </a:p>
        </p:txBody>
      </p:sp>
      <p:sp>
        <p:nvSpPr>
          <p:cNvPr id="312323" name="Rectangle 3">
            <a:extLst>
              <a:ext uri="{FF2B5EF4-FFF2-40B4-BE49-F238E27FC236}">
                <a16:creationId xmlns:a16="http://schemas.microsoft.com/office/drawing/2014/main" id="{003C411B-2012-F9F8-411B-E9A4A9D0E0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5530850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/>
              <a:t>Length</a:t>
            </a:r>
          </a:p>
        </p:txBody>
      </p:sp>
      <p:sp>
        <p:nvSpPr>
          <p:cNvPr id="312324" name="Rectangle 4">
            <a:extLst>
              <a:ext uri="{FF2B5EF4-FFF2-40B4-BE49-F238E27FC236}">
                <a16:creationId xmlns:a16="http://schemas.microsoft.com/office/drawing/2014/main" id="{31E43687-794E-5391-CD73-5C8DFF99BEA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94225" y="5530850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/>
              <a:t>Curvature</a:t>
            </a:r>
          </a:p>
        </p:txBody>
      </p:sp>
      <p:pic>
        <p:nvPicPr>
          <p:cNvPr id="312329" name="Picture 9">
            <a:extLst>
              <a:ext uri="{FF2B5EF4-FFF2-40B4-BE49-F238E27FC236}">
                <a16:creationId xmlns:a16="http://schemas.microsoft.com/office/drawing/2014/main" id="{A095AB7D-630F-00B1-BA90-BEBB6FBF7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838" y="0"/>
            <a:ext cx="4679951" cy="349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30" name="Picture 10">
            <a:extLst>
              <a:ext uri="{FF2B5EF4-FFF2-40B4-BE49-F238E27FC236}">
                <a16:creationId xmlns:a16="http://schemas.microsoft.com/office/drawing/2014/main" id="{9067A53F-1FF4-7BA2-EF4F-C4FEA1833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655888"/>
            <a:ext cx="4032250" cy="282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31" name="Picture 11">
            <a:extLst>
              <a:ext uri="{FF2B5EF4-FFF2-40B4-BE49-F238E27FC236}">
                <a16:creationId xmlns:a16="http://schemas.microsoft.com/office/drawing/2014/main" id="{C0D890C3-3787-F89D-D3FD-6100A5055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2654300"/>
            <a:ext cx="4032250" cy="282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8678A72-9590-6985-98EA-059BDBEAB7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0C3C64-60F4-8B4D-8D9C-06D6D009DA54}" type="slidenum">
              <a:rPr lang="pt-BR" altLang="en-US"/>
              <a:pPr/>
              <a:t>15</a:t>
            </a:fld>
            <a:r>
              <a:rPr lang="pt-BR" altLang="en-US" sz="900"/>
              <a:t>/10</a:t>
            </a:r>
          </a:p>
        </p:txBody>
      </p:sp>
      <p:sp>
        <p:nvSpPr>
          <p:cNvPr id="262146" name="Rectangle 2">
            <a:extLst>
              <a:ext uri="{FF2B5EF4-FFF2-40B4-BE49-F238E27FC236}">
                <a16:creationId xmlns:a16="http://schemas.microsoft.com/office/drawing/2014/main" id="{06B1B192-D9F9-26BC-1BE5-88819FE7A2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Affine Curve Reconstruction</a:t>
            </a:r>
          </a:p>
        </p:txBody>
      </p:sp>
      <p:sp>
        <p:nvSpPr>
          <p:cNvPr id="262152" name="Rectangle 8">
            <a:extLst>
              <a:ext uri="{FF2B5EF4-FFF2-40B4-BE49-F238E27FC236}">
                <a16:creationId xmlns:a16="http://schemas.microsoft.com/office/drawing/2014/main" id="{0F104B1F-C737-08F7-1AAF-B9AD913391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4983163"/>
            <a:ext cx="9036050" cy="974725"/>
          </a:xfrm>
        </p:spPr>
        <p:txBody>
          <a:bodyPr/>
          <a:lstStyle/>
          <a:p>
            <a:r>
              <a:rPr lang="en-GB" altLang="en-US"/>
              <a:t>Connect to the affine closest point</a:t>
            </a:r>
            <a:br>
              <a:rPr lang="en-GB" altLang="en-US"/>
            </a:br>
            <a:r>
              <a:rPr lang="en-GB" altLang="en-US"/>
              <a:t>preventing high curvatures</a:t>
            </a:r>
          </a:p>
        </p:txBody>
      </p:sp>
      <p:pic>
        <p:nvPicPr>
          <p:cNvPr id="262154" name="Picture 10">
            <a:extLst>
              <a:ext uri="{FF2B5EF4-FFF2-40B4-BE49-F238E27FC236}">
                <a16:creationId xmlns:a16="http://schemas.microsoft.com/office/drawing/2014/main" id="{7A7AC058-950C-1D1F-A2B1-D95FBF18B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0" y="1484313"/>
            <a:ext cx="5329238" cy="300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155" name="Rectangle 11">
            <a:extLst>
              <a:ext uri="{FF2B5EF4-FFF2-40B4-BE49-F238E27FC236}">
                <a16:creationId xmlns:a16="http://schemas.microsoft.com/office/drawing/2014/main" id="{6315F641-7FAA-18AC-65BA-103C6E437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11188" y="1122363"/>
            <a:ext cx="5327651" cy="115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pt-BR" altLang="en-US" sz="1800" i="0">
                <a:solidFill>
                  <a:srgbClr val="777777"/>
                </a:solidFill>
              </a:rPr>
              <a:t>Variation of:</a:t>
            </a:r>
          </a:p>
          <a:p>
            <a:r>
              <a:rPr lang="pt-BR" altLang="en-US" sz="1800" i="0"/>
              <a:t>L. H. Figueiredo and J. M. Gomes.</a:t>
            </a:r>
            <a:br>
              <a:rPr lang="pt-BR" altLang="en-US" sz="1800" i="0"/>
            </a:br>
            <a:r>
              <a:rPr lang="pt-BR" altLang="en-US" sz="1800"/>
              <a:t>Computational morphology of curves.</a:t>
            </a:r>
            <a:br>
              <a:rPr lang="pt-BR" altLang="en-US" sz="1800"/>
            </a:br>
            <a:r>
              <a:rPr lang="pt-BR" altLang="en-US" sz="1800"/>
              <a:t>Visual Computer (11), 1994.</a:t>
            </a:r>
            <a:endParaRPr lang="en-GB" altLang="en-US" sz="180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06048F-5D3E-DC35-0933-D9A5ABB54C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65741F-93B7-6746-8C4D-921052955CA4}" type="slidenum">
              <a:rPr lang="pt-BR" altLang="en-US"/>
              <a:pPr/>
              <a:t>16</a:t>
            </a:fld>
            <a:r>
              <a:rPr lang="pt-BR" altLang="en-US" sz="900"/>
              <a:t>/10</a:t>
            </a:r>
          </a:p>
        </p:txBody>
      </p:sp>
      <p:sp>
        <p:nvSpPr>
          <p:cNvPr id="282626" name="Rectangle 2">
            <a:extLst>
              <a:ext uri="{FF2B5EF4-FFF2-40B4-BE49-F238E27FC236}">
                <a16:creationId xmlns:a16="http://schemas.microsoft.com/office/drawing/2014/main" id="{D2B2A46D-E053-2AA4-A6C7-AD9905C347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Affine vs Euclidean Reconstruction</a:t>
            </a:r>
          </a:p>
        </p:txBody>
      </p:sp>
      <p:sp>
        <p:nvSpPr>
          <p:cNvPr id="282636" name="Rectangle 12">
            <a:extLst>
              <a:ext uri="{FF2B5EF4-FFF2-40B4-BE49-F238E27FC236}">
                <a16:creationId xmlns:a16="http://schemas.microsoft.com/office/drawing/2014/main" id="{4B8E2BAF-7D1E-AE98-225C-A0E06BE7E69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4873625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/>
              <a:t>Points + tangents</a:t>
            </a:r>
          </a:p>
        </p:txBody>
      </p:sp>
      <p:sp>
        <p:nvSpPr>
          <p:cNvPr id="282637" name="Rectangle 13">
            <a:extLst>
              <a:ext uri="{FF2B5EF4-FFF2-40B4-BE49-F238E27FC236}">
                <a16:creationId xmlns:a16="http://schemas.microsoft.com/office/drawing/2014/main" id="{43707B64-14A9-A17C-C9BF-E158F426D8E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94225" y="4873625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/>
              <a:t>Only points</a:t>
            </a:r>
          </a:p>
        </p:txBody>
      </p:sp>
      <p:pic>
        <p:nvPicPr>
          <p:cNvPr id="282638" name="Picture 14">
            <a:extLst>
              <a:ext uri="{FF2B5EF4-FFF2-40B4-BE49-F238E27FC236}">
                <a16:creationId xmlns:a16="http://schemas.microsoft.com/office/drawing/2014/main" id="{15FF544B-A8DD-86D3-F989-803BD56F2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2079625"/>
            <a:ext cx="4430712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2639" name="Picture 15">
            <a:extLst>
              <a:ext uri="{FF2B5EF4-FFF2-40B4-BE49-F238E27FC236}">
                <a16:creationId xmlns:a16="http://schemas.microsoft.com/office/drawing/2014/main" id="{4C3841FA-29D0-12BE-DAF7-1D6028E90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2097088"/>
            <a:ext cx="4430713" cy="236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0E97796-3F54-0342-DDA3-0100D15ABC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9181B2-E7CC-3C4F-BB2F-014C3ECAA797}" type="slidenum">
              <a:rPr lang="pt-BR" altLang="en-US"/>
              <a:pPr/>
              <a:t>17</a:t>
            </a:fld>
            <a:r>
              <a:rPr lang="pt-BR" altLang="en-US" sz="900"/>
              <a:t>/10</a:t>
            </a:r>
          </a:p>
        </p:txBody>
      </p:sp>
      <p:sp>
        <p:nvSpPr>
          <p:cNvPr id="315394" name="Rectangle 2">
            <a:extLst>
              <a:ext uri="{FF2B5EF4-FFF2-40B4-BE49-F238E27FC236}">
                <a16:creationId xmlns:a16="http://schemas.microsoft.com/office/drawing/2014/main" id="{1ACA31D8-68F5-5622-1ACF-D49387C4A3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Affine Reconstruction:</a:t>
            </a:r>
            <a:br>
              <a:rPr lang="en-GB" altLang="en-US"/>
            </a:br>
            <a:r>
              <a:rPr lang="en-GB" altLang="en-US"/>
              <a:t>Invariance</a:t>
            </a:r>
          </a:p>
        </p:txBody>
      </p:sp>
      <p:sp>
        <p:nvSpPr>
          <p:cNvPr id="315395" name="Rectangle 3">
            <a:extLst>
              <a:ext uri="{FF2B5EF4-FFF2-40B4-BE49-F238E27FC236}">
                <a16:creationId xmlns:a16="http://schemas.microsoft.com/office/drawing/2014/main" id="{A76C1E57-7608-6015-9BD7-13A80C4CA95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4873625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/>
              <a:t>Points + tangents</a:t>
            </a:r>
          </a:p>
        </p:txBody>
      </p:sp>
      <p:sp>
        <p:nvSpPr>
          <p:cNvPr id="315396" name="Rectangle 4">
            <a:extLst>
              <a:ext uri="{FF2B5EF4-FFF2-40B4-BE49-F238E27FC236}">
                <a16:creationId xmlns:a16="http://schemas.microsoft.com/office/drawing/2014/main" id="{2FD0A621-4BF2-84EB-12C5-182B367B565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94225" y="4873625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/>
              <a:t>Only points</a:t>
            </a:r>
          </a:p>
        </p:txBody>
      </p:sp>
      <p:pic>
        <p:nvPicPr>
          <p:cNvPr id="315399" name="Picture 7">
            <a:extLst>
              <a:ext uri="{FF2B5EF4-FFF2-40B4-BE49-F238E27FC236}">
                <a16:creationId xmlns:a16="http://schemas.microsoft.com/office/drawing/2014/main" id="{6AD86295-CD1F-3BE7-1717-85DB6D235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216150"/>
            <a:ext cx="3168650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0" name="Picture 8">
            <a:extLst>
              <a:ext uri="{FF2B5EF4-FFF2-40B4-BE49-F238E27FC236}">
                <a16:creationId xmlns:a16="http://schemas.microsoft.com/office/drawing/2014/main" id="{62FBC11E-C996-F5B2-1D3A-9B5A87ED4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1443038"/>
            <a:ext cx="1612900" cy="314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1" name="Picture 9">
            <a:extLst>
              <a:ext uri="{FF2B5EF4-FFF2-40B4-BE49-F238E27FC236}">
                <a16:creationId xmlns:a16="http://schemas.microsoft.com/office/drawing/2014/main" id="{BC5274EC-B0AF-0D23-20FA-AA20D2ECD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216150"/>
            <a:ext cx="3135313" cy="160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2" name="Picture 10">
            <a:extLst>
              <a:ext uri="{FF2B5EF4-FFF2-40B4-BE49-F238E27FC236}">
                <a16:creationId xmlns:a16="http://schemas.microsoft.com/office/drawing/2014/main" id="{B3906EEB-68D2-8ABA-3201-A82FB5ED5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1449388"/>
            <a:ext cx="1601788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EEA04A4-FDB7-F43A-F35B-F1ACB9F67B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BC674E-CD36-664F-87E3-DACE942F3E43}" type="slidenum">
              <a:rPr lang="pt-BR" altLang="en-US"/>
              <a:pPr/>
              <a:t>18</a:t>
            </a:fld>
            <a:r>
              <a:rPr lang="pt-BR" altLang="en-US" sz="900"/>
              <a:t>/10</a:t>
            </a:r>
          </a:p>
        </p:txBody>
      </p:sp>
      <p:sp>
        <p:nvSpPr>
          <p:cNvPr id="280578" name="Rectangle 2">
            <a:extLst>
              <a:ext uri="{FF2B5EF4-FFF2-40B4-BE49-F238E27FC236}">
                <a16:creationId xmlns:a16="http://schemas.microsoft.com/office/drawing/2014/main" id="{F909AEBF-EC9C-F0C7-257A-92521D6B84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Affine Reconstruction:</a:t>
            </a:r>
            <a:br>
              <a:rPr lang="en-GB" altLang="en-US"/>
            </a:br>
            <a:r>
              <a:rPr lang="en-GB" altLang="en-US"/>
              <a:t>inflection points</a:t>
            </a:r>
          </a:p>
        </p:txBody>
      </p:sp>
      <p:sp>
        <p:nvSpPr>
          <p:cNvPr id="280588" name="Rectangle 12">
            <a:extLst>
              <a:ext uri="{FF2B5EF4-FFF2-40B4-BE49-F238E27FC236}">
                <a16:creationId xmlns:a16="http://schemas.microsoft.com/office/drawing/2014/main" id="{D5632848-B706-E1FC-E31D-965C572C02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4983163"/>
            <a:ext cx="9036050" cy="974725"/>
          </a:xfrm>
        </p:spPr>
        <p:txBody>
          <a:bodyPr/>
          <a:lstStyle/>
          <a:p>
            <a:r>
              <a:rPr lang="en-GB" altLang="en-US"/>
              <a:t>Curvature threshold to</a:t>
            </a:r>
            <a:br>
              <a:rPr lang="en-GB" altLang="en-US"/>
            </a:br>
            <a:r>
              <a:rPr lang="en-GB" altLang="en-US"/>
              <a:t>detect inflection points</a:t>
            </a:r>
          </a:p>
        </p:txBody>
      </p:sp>
      <p:pic>
        <p:nvPicPr>
          <p:cNvPr id="280590" name="Picture 14">
            <a:extLst>
              <a:ext uri="{FF2B5EF4-FFF2-40B4-BE49-F238E27FC236}">
                <a16:creationId xmlns:a16="http://schemas.microsoft.com/office/drawing/2014/main" id="{B1C32C51-7012-A89B-BC5A-0CC1A535B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844675"/>
            <a:ext cx="5026025" cy="385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2" name="Picture 16">
            <a:extLst>
              <a:ext uri="{FF2B5EF4-FFF2-40B4-BE49-F238E27FC236}">
                <a16:creationId xmlns:a16="http://schemas.microsoft.com/office/drawing/2014/main" id="{69ED4965-338D-EAB5-3328-96DCD1E1D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44675"/>
            <a:ext cx="5026025" cy="385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3" name="Picture 17">
            <a:extLst>
              <a:ext uri="{FF2B5EF4-FFF2-40B4-BE49-F238E27FC236}">
                <a16:creationId xmlns:a16="http://schemas.microsoft.com/office/drawing/2014/main" id="{97F98DDE-941C-5388-32FC-21D486A31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838" y="-598488"/>
            <a:ext cx="5689601" cy="424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6" name="Rectangle 4">
            <a:extLst>
              <a:ext uri="{FF2B5EF4-FFF2-40B4-BE49-F238E27FC236}">
                <a16:creationId xmlns:a16="http://schemas.microsoft.com/office/drawing/2014/main" id="{DCF4FEF4-5C78-2EF6-BDDC-E6EAD360A5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Conclusion &amp; Ongoing works</a:t>
            </a:r>
          </a:p>
        </p:txBody>
      </p:sp>
      <p:sp>
        <p:nvSpPr>
          <p:cNvPr id="218120" name="Rectangle 8">
            <a:extLst>
              <a:ext uri="{FF2B5EF4-FFF2-40B4-BE49-F238E27FC236}">
                <a16:creationId xmlns:a16="http://schemas.microsoft.com/office/drawing/2014/main" id="{6EAD378C-A81D-0649-4901-485E94EE7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9036050" cy="4113213"/>
          </a:xfrm>
          <a:noFill/>
        </p:spPr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GB" altLang="en-US" sz="2400" i="0"/>
              <a:t>Intrinsic use of tangent in the curve model</a:t>
            </a:r>
          </a:p>
          <a:p>
            <a:pPr lvl="1">
              <a:buFont typeface="Wingdings" pitchFamily="2" charset="2"/>
              <a:buNone/>
            </a:pPr>
            <a:r>
              <a:rPr lang="en-GB" altLang="en-US" sz="2400" i="0"/>
              <a:t>	Affine invariant</a:t>
            </a:r>
          </a:p>
          <a:p>
            <a:pPr lvl="1">
              <a:buFont typeface="Wingdings" pitchFamily="2" charset="2"/>
              <a:buNone/>
            </a:pPr>
            <a:r>
              <a:rPr lang="en-GB" altLang="en-US" sz="2400" i="0"/>
              <a:t>	Differential estimators</a:t>
            </a:r>
          </a:p>
          <a:p>
            <a:pPr lvl="1">
              <a:buFont typeface="Wingdings" pitchFamily="2" charset="2"/>
              <a:buNone/>
            </a:pPr>
            <a:r>
              <a:rPr lang="en-GB" altLang="en-US" sz="2400" i="0"/>
              <a:t>Affine curve reconstruction</a:t>
            </a:r>
          </a:p>
          <a:p>
            <a:pPr lvl="1">
              <a:buFont typeface="Wingdings" pitchFamily="2" charset="2"/>
              <a:buNone/>
            </a:pPr>
            <a:endParaRPr lang="en-GB" altLang="en-US" sz="2400" i="0"/>
          </a:p>
          <a:p>
            <a:pPr lvl="1"/>
            <a:r>
              <a:rPr lang="en-GB" altLang="en-US" sz="2400" i="0"/>
              <a:t>Surface model</a:t>
            </a:r>
            <a:endParaRPr lang="en-GB" altLang="en-US" sz="2400"/>
          </a:p>
          <a:p>
            <a:pPr lvl="1"/>
            <a:r>
              <a:rPr lang="en-GB" altLang="en-US" sz="2400" i="0"/>
              <a:t>Cubic splines at inflection points</a:t>
            </a:r>
          </a:p>
          <a:p>
            <a:pPr lvl="1"/>
            <a:r>
              <a:rPr lang="en-GB" altLang="en-US" sz="2400" i="0"/>
              <a:t>Projective invariance</a:t>
            </a:r>
          </a:p>
          <a:p>
            <a:pPr lvl="1"/>
            <a:r>
              <a:rPr lang="en-GB" altLang="en-US" sz="2400" i="0"/>
              <a:t>Applications to object detection and matching</a:t>
            </a:r>
          </a:p>
        </p:txBody>
      </p:sp>
      <p:pic>
        <p:nvPicPr>
          <p:cNvPr id="218124" name="Picture 12">
            <a:extLst>
              <a:ext uri="{FF2B5EF4-FFF2-40B4-BE49-F238E27FC236}">
                <a16:creationId xmlns:a16="http://schemas.microsoft.com/office/drawing/2014/main" id="{A5B14BFE-CC42-3E01-F909-B5621E5B7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8" r="7478"/>
          <a:stretch>
            <a:fillRect/>
          </a:stretch>
        </p:blipFill>
        <p:spPr bwMode="auto">
          <a:xfrm>
            <a:off x="4067175" y="2133600"/>
            <a:ext cx="4860925" cy="406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113D15F-5CCE-4AD0-89A5-1B20C151A9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AB7CA8-81A3-5544-A9B7-B5D38789B574}" type="slidenum">
              <a:rPr lang="pt-BR" altLang="en-US"/>
              <a:pPr/>
              <a:t>2</a:t>
            </a:fld>
            <a:r>
              <a:rPr lang="pt-BR" altLang="en-US" sz="900"/>
              <a:t>/10</a:t>
            </a:r>
          </a:p>
        </p:txBody>
      </p:sp>
      <p:sp>
        <p:nvSpPr>
          <p:cNvPr id="295941" name="Rectangle 5">
            <a:extLst>
              <a:ext uri="{FF2B5EF4-FFF2-40B4-BE49-F238E27FC236}">
                <a16:creationId xmlns:a16="http://schemas.microsoft.com/office/drawing/2014/main" id="{5C466ADD-680E-EF26-B2AE-83983F90F9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Motivation: affine geometry</a:t>
            </a:r>
          </a:p>
        </p:txBody>
      </p:sp>
      <p:pic>
        <p:nvPicPr>
          <p:cNvPr id="295946" name="Picture 10">
            <a:extLst>
              <a:ext uri="{FF2B5EF4-FFF2-40B4-BE49-F238E27FC236}">
                <a16:creationId xmlns:a16="http://schemas.microsoft.com/office/drawing/2014/main" id="{5464B2E3-D4A7-F379-E55C-D83718C3B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0" y="1125538"/>
            <a:ext cx="35179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5978" name="Group 42">
            <a:extLst>
              <a:ext uri="{FF2B5EF4-FFF2-40B4-BE49-F238E27FC236}">
                <a16:creationId xmlns:a16="http://schemas.microsoft.com/office/drawing/2014/main" id="{8F7BD6FF-2812-6A7D-0AB9-8A2005D469AC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347788"/>
            <a:ext cx="4535487" cy="3160712"/>
            <a:chOff x="-2799" y="1110"/>
            <a:chExt cx="4058" cy="2828"/>
          </a:xfrm>
        </p:grpSpPr>
        <p:sp>
          <p:nvSpPr>
            <p:cNvPr id="295957" name="AutoShape 21">
              <a:extLst>
                <a:ext uri="{FF2B5EF4-FFF2-40B4-BE49-F238E27FC236}">
                  <a16:creationId xmlns:a16="http://schemas.microsoft.com/office/drawing/2014/main" id="{B5221B7A-EEF4-002A-F00C-6282E3AEDE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95846">
              <a:off x="-1068" y="1110"/>
              <a:ext cx="615" cy="615"/>
            </a:xfrm>
            <a:custGeom>
              <a:avLst/>
              <a:gdLst>
                <a:gd name="G0" fmla="+- 0 0 0"/>
                <a:gd name="G1" fmla="+- -11796480 0 0"/>
                <a:gd name="G2" fmla="+- 0 0 -11796480"/>
                <a:gd name="G3" fmla="+- 10800 0 0"/>
                <a:gd name="G4" fmla="+- 0 0 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00 0 0"/>
                <a:gd name="G9" fmla="+- 0 0 -11796480"/>
                <a:gd name="G10" fmla="+- 5400 0 2700"/>
                <a:gd name="G11" fmla="cos G10 0"/>
                <a:gd name="G12" fmla="sin G10 0"/>
                <a:gd name="G13" fmla="cos 13500 0"/>
                <a:gd name="G14" fmla="sin 13500 0"/>
                <a:gd name="G15" fmla="+- G11 10800 0"/>
                <a:gd name="G16" fmla="+- G12 10800 0"/>
                <a:gd name="G17" fmla="+- G13 10800 0"/>
                <a:gd name="G18" fmla="+- G14 10800 0"/>
                <a:gd name="G19" fmla="*/ 5400 1 2"/>
                <a:gd name="G20" fmla="+- G19 5400 0"/>
                <a:gd name="G21" fmla="cos G20 0"/>
                <a:gd name="G22" fmla="sin G20 0"/>
                <a:gd name="G23" fmla="+- G21 10800 0"/>
                <a:gd name="G24" fmla="+- G12 G23 G22"/>
                <a:gd name="G25" fmla="+- G22 G23 G11"/>
                <a:gd name="G26" fmla="cos 10800 0"/>
                <a:gd name="G27" fmla="sin 10800 0"/>
                <a:gd name="G28" fmla="cos 5400 0"/>
                <a:gd name="G29" fmla="sin 5400 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11796480"/>
                <a:gd name="G36" fmla="sin G34 -11796480"/>
                <a:gd name="G37" fmla="+/ -11796480 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00 G39"/>
                <a:gd name="G43" fmla="sin 54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0800 w 21600"/>
                <a:gd name="T5" fmla="*/ 0 h 21600"/>
                <a:gd name="T6" fmla="*/ 2700 w 21600"/>
                <a:gd name="T7" fmla="*/ 10799 h 21600"/>
                <a:gd name="T8" fmla="*/ 10800 w 21600"/>
                <a:gd name="T9" fmla="*/ 5400 h 21600"/>
                <a:gd name="T10" fmla="*/ 24300 w 21600"/>
                <a:gd name="T11" fmla="*/ 10800 h 21600"/>
                <a:gd name="T12" fmla="*/ 18900 w 21600"/>
                <a:gd name="T13" fmla="*/ 16200 h 21600"/>
                <a:gd name="T14" fmla="*/ 13500 w 21600"/>
                <a:gd name="T15" fmla="*/ 1080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7817" y="5400"/>
                    <a:pt x="5400" y="7817"/>
                    <a:pt x="5400" y="10800"/>
                  </a:cubicBezTo>
                  <a:lnTo>
                    <a:pt x="0" y="10799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F1C10F"/>
            </a:solidFill>
            <a:ln w="31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95958" name="Group 22">
              <a:extLst>
                <a:ext uri="{FF2B5EF4-FFF2-40B4-BE49-F238E27FC236}">
                  <a16:creationId xmlns:a16="http://schemas.microsoft.com/office/drawing/2014/main" id="{22D6F248-C28C-9F18-75D1-9B671131C7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799" y="1468"/>
              <a:ext cx="1317" cy="880"/>
              <a:chOff x="1959" y="1604"/>
              <a:chExt cx="1317" cy="880"/>
            </a:xfrm>
          </p:grpSpPr>
          <p:sp>
            <p:nvSpPr>
              <p:cNvPr id="295959" name="Line 23">
                <a:extLst>
                  <a:ext uri="{FF2B5EF4-FFF2-40B4-BE49-F238E27FC236}">
                    <a16:creationId xmlns:a16="http://schemas.microsoft.com/office/drawing/2014/main" id="{378E51BD-5EE1-B1B8-9959-741F1A4123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2" y="1638"/>
                <a:ext cx="1224" cy="846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5960" name="Text Box 24">
                <a:extLst>
                  <a:ext uri="{FF2B5EF4-FFF2-40B4-BE49-F238E27FC236}">
                    <a16:creationId xmlns:a16="http://schemas.microsoft.com/office/drawing/2014/main" id="{5FF01BB7-5ECB-D79F-0E50-BA20ED79B4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985437">
                <a:off x="1959" y="1604"/>
                <a:ext cx="1188" cy="5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08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altLang="en-US" sz="3600">
                    <a:solidFill>
                      <a:schemeClr val="accent2"/>
                    </a:solidFill>
                    <a:latin typeface="Times" panose="02020603050405020304" pitchFamily="18" charset="0"/>
                  </a:rPr>
                  <a:t>length</a:t>
                </a:r>
              </a:p>
            </p:txBody>
          </p:sp>
        </p:grpSp>
        <p:grpSp>
          <p:nvGrpSpPr>
            <p:cNvPr id="295961" name="Group 25">
              <a:extLst>
                <a:ext uri="{FF2B5EF4-FFF2-40B4-BE49-F238E27FC236}">
                  <a16:creationId xmlns:a16="http://schemas.microsoft.com/office/drawing/2014/main" id="{CD293AF1-FAC6-81A2-A899-4A1BC152EA19}"/>
                </a:ext>
              </a:extLst>
            </p:cNvPr>
            <p:cNvGrpSpPr>
              <a:grpSpLocks/>
            </p:cNvGrpSpPr>
            <p:nvPr/>
          </p:nvGrpSpPr>
          <p:grpSpPr bwMode="auto">
            <a:xfrm rot="3305698">
              <a:off x="-12" y="1434"/>
              <a:ext cx="1320" cy="876"/>
              <a:chOff x="1956" y="1608"/>
              <a:chExt cx="1320" cy="876"/>
            </a:xfrm>
          </p:grpSpPr>
          <p:sp>
            <p:nvSpPr>
              <p:cNvPr id="295962" name="Line 26">
                <a:extLst>
                  <a:ext uri="{FF2B5EF4-FFF2-40B4-BE49-F238E27FC236}">
                    <a16:creationId xmlns:a16="http://schemas.microsoft.com/office/drawing/2014/main" id="{2F6F1049-5F00-67E0-ADCB-7A3B490955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2" y="1638"/>
                <a:ext cx="1224" cy="846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5963" name="Text Box 27">
                <a:extLst>
                  <a:ext uri="{FF2B5EF4-FFF2-40B4-BE49-F238E27FC236}">
                    <a16:creationId xmlns:a16="http://schemas.microsoft.com/office/drawing/2014/main" id="{238F5E77-384A-4981-43F8-244E60C03A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985437">
                <a:off x="1956" y="1608"/>
                <a:ext cx="1188" cy="5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08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altLang="en-US" sz="3600">
                    <a:solidFill>
                      <a:schemeClr val="accent2"/>
                    </a:solidFill>
                    <a:latin typeface="Times" panose="02020603050405020304" pitchFamily="18" charset="0"/>
                  </a:rPr>
                  <a:t>length</a:t>
                </a:r>
              </a:p>
            </p:txBody>
          </p:sp>
        </p:grpSp>
        <p:grpSp>
          <p:nvGrpSpPr>
            <p:cNvPr id="295964" name="Group 28">
              <a:extLst>
                <a:ext uri="{FF2B5EF4-FFF2-40B4-BE49-F238E27FC236}">
                  <a16:creationId xmlns:a16="http://schemas.microsoft.com/office/drawing/2014/main" id="{DD55820B-D0DA-BC41-6DC8-55A865758E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670" y="2744"/>
              <a:ext cx="1202" cy="1152"/>
              <a:chOff x="1692" y="2808"/>
              <a:chExt cx="1202" cy="1152"/>
            </a:xfrm>
          </p:grpSpPr>
          <p:sp>
            <p:nvSpPr>
              <p:cNvPr id="295965" name="Oval 29">
                <a:extLst>
                  <a:ext uri="{FF2B5EF4-FFF2-40B4-BE49-F238E27FC236}">
                    <a16:creationId xmlns:a16="http://schemas.microsoft.com/office/drawing/2014/main" id="{774E5C77-590A-8F8D-F8C4-4FBAA3FE0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92" y="2808"/>
                <a:ext cx="1152" cy="1152"/>
              </a:xfrm>
              <a:prstGeom prst="ellips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5966" name="Text Box 30">
                <a:extLst>
                  <a:ext uri="{FF2B5EF4-FFF2-40B4-BE49-F238E27FC236}">
                    <a16:creationId xmlns:a16="http://schemas.microsoft.com/office/drawing/2014/main" id="{DE639190-F885-32B3-2093-A7AADD01D1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985437">
                <a:off x="1729" y="2929"/>
                <a:ext cx="1165" cy="5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08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altLang="en-US" sz="3600">
                    <a:solidFill>
                      <a:schemeClr val="accent2"/>
                    </a:solidFill>
                    <a:latin typeface="Times" panose="02020603050405020304" pitchFamily="18" charset="0"/>
                  </a:rPr>
                  <a:t>radius</a:t>
                </a:r>
              </a:p>
            </p:txBody>
          </p:sp>
          <p:sp>
            <p:nvSpPr>
              <p:cNvPr id="295967" name="Line 31">
                <a:extLst>
                  <a:ext uri="{FF2B5EF4-FFF2-40B4-BE49-F238E27FC236}">
                    <a16:creationId xmlns:a16="http://schemas.microsoft.com/office/drawing/2014/main" id="{6C0C7E09-4F8E-19CA-D83A-4E22F6F77E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50" y="3060"/>
                <a:ext cx="486" cy="36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prstDash val="dash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5968" name="Group 32">
              <a:extLst>
                <a:ext uri="{FF2B5EF4-FFF2-40B4-BE49-F238E27FC236}">
                  <a16:creationId xmlns:a16="http://schemas.microsoft.com/office/drawing/2014/main" id="{52AAFE17-D8B6-A683-482D-372A61D8C151}"/>
                </a:ext>
              </a:extLst>
            </p:cNvPr>
            <p:cNvGrpSpPr>
              <a:grpSpLocks/>
            </p:cNvGrpSpPr>
            <p:nvPr/>
          </p:nvGrpSpPr>
          <p:grpSpPr bwMode="auto">
            <a:xfrm rot="3302434">
              <a:off x="84" y="2763"/>
              <a:ext cx="1198" cy="1152"/>
              <a:chOff x="1692" y="2808"/>
              <a:chExt cx="1198" cy="1152"/>
            </a:xfrm>
          </p:grpSpPr>
          <p:sp>
            <p:nvSpPr>
              <p:cNvPr id="295969" name="Oval 33">
                <a:extLst>
                  <a:ext uri="{FF2B5EF4-FFF2-40B4-BE49-F238E27FC236}">
                    <a16:creationId xmlns:a16="http://schemas.microsoft.com/office/drawing/2014/main" id="{1A3DEADF-AB6E-CF52-F36F-DE98DC4FE4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92" y="2808"/>
                <a:ext cx="1152" cy="1152"/>
              </a:xfrm>
              <a:prstGeom prst="ellips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5970" name="Text Box 34">
                <a:extLst>
                  <a:ext uri="{FF2B5EF4-FFF2-40B4-BE49-F238E27FC236}">
                    <a16:creationId xmlns:a16="http://schemas.microsoft.com/office/drawing/2014/main" id="{BE8F2627-B8D2-1C9A-0BE3-0C0C6555EC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985437">
                <a:off x="1726" y="2929"/>
                <a:ext cx="1164" cy="5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08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altLang="en-US" sz="3600">
                    <a:solidFill>
                      <a:schemeClr val="accent2"/>
                    </a:solidFill>
                    <a:latin typeface="Times" panose="02020603050405020304" pitchFamily="18" charset="0"/>
                  </a:rPr>
                  <a:t>radius</a:t>
                </a:r>
              </a:p>
            </p:txBody>
          </p:sp>
          <p:sp>
            <p:nvSpPr>
              <p:cNvPr id="295971" name="Line 35">
                <a:extLst>
                  <a:ext uri="{FF2B5EF4-FFF2-40B4-BE49-F238E27FC236}">
                    <a16:creationId xmlns:a16="http://schemas.microsoft.com/office/drawing/2014/main" id="{C87D5AD6-1A08-560F-044E-CA82736254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50" y="3060"/>
                <a:ext cx="486" cy="36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prstDash val="dash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95972" name="AutoShape 36">
              <a:extLst>
                <a:ext uri="{FF2B5EF4-FFF2-40B4-BE49-F238E27FC236}">
                  <a16:creationId xmlns:a16="http://schemas.microsoft.com/office/drawing/2014/main" id="{26956A67-B1F5-AD61-8F26-B6BFD637E0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695846">
              <a:off x="-1202" y="2614"/>
              <a:ext cx="615" cy="615"/>
            </a:xfrm>
            <a:custGeom>
              <a:avLst/>
              <a:gdLst>
                <a:gd name="G0" fmla="+- 0 0 0"/>
                <a:gd name="G1" fmla="+- -11796480 0 0"/>
                <a:gd name="G2" fmla="+- 0 0 -11796480"/>
                <a:gd name="G3" fmla="+- 10800 0 0"/>
                <a:gd name="G4" fmla="+- 0 0 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00 0 0"/>
                <a:gd name="G9" fmla="+- 0 0 -11796480"/>
                <a:gd name="G10" fmla="+- 5400 0 2700"/>
                <a:gd name="G11" fmla="cos G10 0"/>
                <a:gd name="G12" fmla="sin G10 0"/>
                <a:gd name="G13" fmla="cos 13500 0"/>
                <a:gd name="G14" fmla="sin 13500 0"/>
                <a:gd name="G15" fmla="+- G11 10800 0"/>
                <a:gd name="G16" fmla="+- G12 10800 0"/>
                <a:gd name="G17" fmla="+- G13 10800 0"/>
                <a:gd name="G18" fmla="+- G14 10800 0"/>
                <a:gd name="G19" fmla="*/ 5400 1 2"/>
                <a:gd name="G20" fmla="+- G19 5400 0"/>
                <a:gd name="G21" fmla="cos G20 0"/>
                <a:gd name="G22" fmla="sin G20 0"/>
                <a:gd name="G23" fmla="+- G21 10800 0"/>
                <a:gd name="G24" fmla="+- G12 G23 G22"/>
                <a:gd name="G25" fmla="+- G22 G23 G11"/>
                <a:gd name="G26" fmla="cos 10800 0"/>
                <a:gd name="G27" fmla="sin 10800 0"/>
                <a:gd name="G28" fmla="cos 5400 0"/>
                <a:gd name="G29" fmla="sin 5400 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11796480"/>
                <a:gd name="G36" fmla="sin G34 -11796480"/>
                <a:gd name="G37" fmla="+/ -11796480 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00 G39"/>
                <a:gd name="G43" fmla="sin 54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0800 w 21600"/>
                <a:gd name="T5" fmla="*/ 0 h 21600"/>
                <a:gd name="T6" fmla="*/ 2700 w 21600"/>
                <a:gd name="T7" fmla="*/ 10799 h 21600"/>
                <a:gd name="T8" fmla="*/ 10800 w 21600"/>
                <a:gd name="T9" fmla="*/ 5400 h 21600"/>
                <a:gd name="T10" fmla="*/ 24300 w 21600"/>
                <a:gd name="T11" fmla="*/ 10800 h 21600"/>
                <a:gd name="T12" fmla="*/ 18900 w 21600"/>
                <a:gd name="T13" fmla="*/ 16200 h 21600"/>
                <a:gd name="T14" fmla="*/ 13500 w 21600"/>
                <a:gd name="T15" fmla="*/ 1080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7817" y="5400"/>
                    <a:pt x="5400" y="7817"/>
                    <a:pt x="5400" y="10800"/>
                  </a:cubicBezTo>
                  <a:lnTo>
                    <a:pt x="0" y="10799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F1C10F"/>
            </a:solidFill>
            <a:ln w="31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95973" name="Picture 37">
            <a:extLst>
              <a:ext uri="{FF2B5EF4-FFF2-40B4-BE49-F238E27FC236}">
                <a16:creationId xmlns:a16="http://schemas.microsoft.com/office/drawing/2014/main" id="{385B402B-827C-FE25-9B1B-88C431164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565400"/>
            <a:ext cx="1790700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5982" name="Text Box 46">
            <a:extLst>
              <a:ext uri="{FF2B5EF4-FFF2-40B4-BE49-F238E27FC236}">
                <a16:creationId xmlns:a16="http://schemas.microsoft.com/office/drawing/2014/main" id="{FD90CF34-25F5-C822-3B0D-F4F8BCC13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813" y="4705350"/>
            <a:ext cx="18684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pt-BR" altLang="en-US" sz="3200" i="1">
                <a:latin typeface="Bookman Old Style" panose="02050604050505020204" pitchFamily="18" charset="0"/>
              </a:rPr>
              <a:t>Geometry</a:t>
            </a:r>
          </a:p>
        </p:txBody>
      </p:sp>
      <p:sp>
        <p:nvSpPr>
          <p:cNvPr id="295985" name="Text Box 49">
            <a:extLst>
              <a:ext uri="{FF2B5EF4-FFF2-40B4-BE49-F238E27FC236}">
                <a16:creationId xmlns:a16="http://schemas.microsoft.com/office/drawing/2014/main" id="{478C56A1-9CAB-AC82-B603-F359E6532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8" y="4706938"/>
            <a:ext cx="19367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pt-BR" altLang="en-US" sz="3200" i="1">
                <a:solidFill>
                  <a:schemeClr val="accent2"/>
                </a:solidFill>
                <a:latin typeface="Bookman Old Style" panose="02050604050505020204" pitchFamily="18" charset="0"/>
              </a:rPr>
              <a:t>Euclidean</a:t>
            </a:r>
          </a:p>
        </p:txBody>
      </p:sp>
      <p:sp>
        <p:nvSpPr>
          <p:cNvPr id="295986" name="Text Box 50">
            <a:extLst>
              <a:ext uri="{FF2B5EF4-FFF2-40B4-BE49-F238E27FC236}">
                <a16:creationId xmlns:a16="http://schemas.microsoft.com/office/drawing/2014/main" id="{9B952F02-EB7F-478A-64F7-FF4A26EF7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0" y="5289550"/>
            <a:ext cx="1905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pt-BR" altLang="en-US" sz="2800">
                <a:solidFill>
                  <a:schemeClr val="accent2"/>
                </a:solidFill>
                <a:latin typeface="Bookman Old Style" panose="02050604050505020204" pitchFamily="18" charset="0"/>
              </a:rPr>
              <a:t>translation</a:t>
            </a:r>
          </a:p>
        </p:txBody>
      </p:sp>
      <p:sp>
        <p:nvSpPr>
          <p:cNvPr id="295987" name="Text Box 51">
            <a:extLst>
              <a:ext uri="{FF2B5EF4-FFF2-40B4-BE49-F238E27FC236}">
                <a16:creationId xmlns:a16="http://schemas.microsoft.com/office/drawing/2014/main" id="{371FAB2F-85D3-60F5-D1D2-792195B45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5734050"/>
            <a:ext cx="1371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pt-BR" altLang="en-US" sz="2800">
                <a:solidFill>
                  <a:schemeClr val="accent2"/>
                </a:solidFill>
                <a:latin typeface="Bookman Old Style" panose="02050604050505020204" pitchFamily="18" charset="0"/>
              </a:rPr>
              <a:t>rotation</a:t>
            </a:r>
          </a:p>
        </p:txBody>
      </p:sp>
      <p:sp>
        <p:nvSpPr>
          <p:cNvPr id="295988" name="Text Box 52">
            <a:extLst>
              <a:ext uri="{FF2B5EF4-FFF2-40B4-BE49-F238E27FC236}">
                <a16:creationId xmlns:a16="http://schemas.microsoft.com/office/drawing/2014/main" id="{802AB75F-D5B2-F71D-59A5-64C10C118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463" y="6170613"/>
            <a:ext cx="15001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pt-BR" altLang="en-US" sz="2800">
                <a:solidFill>
                  <a:schemeClr val="hlink"/>
                </a:solidFill>
                <a:latin typeface="Bookman Old Style" panose="02050604050505020204" pitchFamily="18" charset="0"/>
              </a:rPr>
              <a:t>shearing</a:t>
            </a:r>
          </a:p>
        </p:txBody>
      </p:sp>
      <p:sp>
        <p:nvSpPr>
          <p:cNvPr id="295989" name="Text Box 53">
            <a:extLst>
              <a:ext uri="{FF2B5EF4-FFF2-40B4-BE49-F238E27FC236}">
                <a16:creationId xmlns:a16="http://schemas.microsoft.com/office/drawing/2014/main" id="{9AB15AF3-99B1-2184-1E8F-CB16F832E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3" y="4706938"/>
            <a:ext cx="11461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pt-BR" altLang="en-US" sz="3200" i="1">
                <a:solidFill>
                  <a:schemeClr val="hlink"/>
                </a:solidFill>
                <a:latin typeface="Bookman Old Style" panose="02050604050505020204" pitchFamily="18" charset="0"/>
              </a:rPr>
              <a:t>Affine</a:t>
            </a:r>
          </a:p>
        </p:txBody>
      </p:sp>
      <p:sp>
        <p:nvSpPr>
          <p:cNvPr id="295990" name="Text Box 54">
            <a:extLst>
              <a:ext uri="{FF2B5EF4-FFF2-40B4-BE49-F238E27FC236}">
                <a16:creationId xmlns:a16="http://schemas.microsoft.com/office/drawing/2014/main" id="{E6F54505-C4AE-6A8E-179E-2B49E9DFF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0350" y="4508500"/>
            <a:ext cx="36957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pt-BR" altLang="en-US" sz="2800">
                <a:solidFill>
                  <a:srgbClr val="33CC33"/>
                </a:solidFill>
                <a:latin typeface="Bookman Old Style" panose="02050604050505020204" pitchFamily="18" charset="0"/>
              </a:rPr>
              <a:t>...projective geometry</a:t>
            </a:r>
          </a:p>
        </p:txBody>
      </p:sp>
      <p:grpSp>
        <p:nvGrpSpPr>
          <p:cNvPr id="295991" name="Group 55">
            <a:extLst>
              <a:ext uri="{FF2B5EF4-FFF2-40B4-BE49-F238E27FC236}">
                <a16:creationId xmlns:a16="http://schemas.microsoft.com/office/drawing/2014/main" id="{292EEF80-4B95-038C-D47C-5212D743068D}"/>
              </a:ext>
            </a:extLst>
          </p:cNvPr>
          <p:cNvGrpSpPr>
            <a:grpSpLocks/>
          </p:cNvGrpSpPr>
          <p:nvPr/>
        </p:nvGrpSpPr>
        <p:grpSpPr bwMode="auto">
          <a:xfrm>
            <a:off x="5580063" y="1773238"/>
            <a:ext cx="3132137" cy="2168525"/>
            <a:chOff x="1247" y="1117"/>
            <a:chExt cx="3176" cy="2209"/>
          </a:xfrm>
        </p:grpSpPr>
        <p:sp>
          <p:nvSpPr>
            <p:cNvPr id="295992" name="Line 56">
              <a:extLst>
                <a:ext uri="{FF2B5EF4-FFF2-40B4-BE49-F238E27FC236}">
                  <a16:creationId xmlns:a16="http://schemas.microsoft.com/office/drawing/2014/main" id="{A3CA171A-F441-169D-9511-B4B01459E9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8" y="1842"/>
              <a:ext cx="449" cy="727"/>
            </a:xfrm>
            <a:prstGeom prst="line">
              <a:avLst/>
            </a:prstGeom>
            <a:noFill/>
            <a:ln w="508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993" name="Line 57">
              <a:extLst>
                <a:ext uri="{FF2B5EF4-FFF2-40B4-BE49-F238E27FC236}">
                  <a16:creationId xmlns:a16="http://schemas.microsoft.com/office/drawing/2014/main" id="{C9A50DF5-8D6F-7B8E-A6FE-0A430FD457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37" y="1842"/>
              <a:ext cx="486" cy="648"/>
            </a:xfrm>
            <a:prstGeom prst="line">
              <a:avLst/>
            </a:prstGeom>
            <a:noFill/>
            <a:ln w="508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994" name="Oval 58">
              <a:extLst>
                <a:ext uri="{FF2B5EF4-FFF2-40B4-BE49-F238E27FC236}">
                  <a16:creationId xmlns:a16="http://schemas.microsoft.com/office/drawing/2014/main" id="{E8C6EE7F-D47D-78E9-9AE7-C70BE4A092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117"/>
              <a:ext cx="576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995" name="Oval 59">
              <a:extLst>
                <a:ext uri="{FF2B5EF4-FFF2-40B4-BE49-F238E27FC236}">
                  <a16:creationId xmlns:a16="http://schemas.microsoft.com/office/drawing/2014/main" id="{26A04ED3-D914-187B-C346-F0105A528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2704"/>
              <a:ext cx="576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5996" name="Oval 60">
              <a:extLst>
                <a:ext uri="{FF2B5EF4-FFF2-40B4-BE49-F238E27FC236}">
                  <a16:creationId xmlns:a16="http://schemas.microsoft.com/office/drawing/2014/main" id="{D72E4EC8-4F61-AA7B-5757-DCDFDFE86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2750"/>
              <a:ext cx="1089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85" grpId="0"/>
      <p:bldP spid="295985" grpId="1"/>
      <p:bldP spid="295986" grpId="0"/>
      <p:bldP spid="295987" grpId="0"/>
      <p:bldP spid="295988" grpId="0"/>
      <p:bldP spid="295989" grpId="0"/>
      <p:bldP spid="295990" grpId="0"/>
      <p:bldP spid="29599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6" name="Rectangle 8">
            <a:extLst>
              <a:ext uri="{FF2B5EF4-FFF2-40B4-BE49-F238E27FC236}">
                <a16:creationId xmlns:a16="http://schemas.microsoft.com/office/drawing/2014/main" id="{2F6D2200-5D79-602F-6450-73FC9E3467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55688" y="404813"/>
            <a:ext cx="7620000" cy="2057400"/>
          </a:xfrm>
          <a:ln/>
        </p:spPr>
        <p:txBody>
          <a:bodyPr/>
          <a:lstStyle/>
          <a:p>
            <a:r>
              <a:rPr lang="en-GB" altLang="en-US"/>
              <a:t>Thank you for</a:t>
            </a:r>
            <a:br>
              <a:rPr lang="en-GB" altLang="en-US"/>
            </a:br>
            <a:r>
              <a:rPr lang="en-GB" altLang="en-US"/>
              <a:t>your attention!</a:t>
            </a:r>
          </a:p>
        </p:txBody>
      </p:sp>
      <p:sp>
        <p:nvSpPr>
          <p:cNvPr id="237577" name="Rectangle 9">
            <a:extLst>
              <a:ext uri="{FF2B5EF4-FFF2-40B4-BE49-F238E27FC236}">
                <a16:creationId xmlns:a16="http://schemas.microsoft.com/office/drawing/2014/main" id="{49913345-332B-9095-09BE-CF18EE0EB7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8313" y="4221163"/>
            <a:ext cx="6400800" cy="1087437"/>
          </a:xfrm>
          <a:ln/>
        </p:spPr>
        <p:txBody>
          <a:bodyPr/>
          <a:lstStyle/>
          <a:p>
            <a:r>
              <a:rPr lang="en-GB" altLang="en-US" sz="2400"/>
              <a:t>http://www.mat.puc-rio.br/~craizer</a:t>
            </a:r>
          </a:p>
          <a:p>
            <a:r>
              <a:rPr lang="en-GB" altLang="en-US" sz="2400"/>
              <a:t>http://www.matmidia.mat.puc-rio.br/</a:t>
            </a:r>
          </a:p>
        </p:txBody>
      </p:sp>
      <p:pic>
        <p:nvPicPr>
          <p:cNvPr id="237578" name="Picture 10">
            <a:extLst>
              <a:ext uri="{FF2B5EF4-FFF2-40B4-BE49-F238E27FC236}">
                <a16:creationId xmlns:a16="http://schemas.microsoft.com/office/drawing/2014/main" id="{8AECB821-DBCC-EA4D-9F03-E4433E663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2" r="28545"/>
          <a:stretch>
            <a:fillRect/>
          </a:stretch>
        </p:blipFill>
        <p:spPr bwMode="auto">
          <a:xfrm rot="5400000" flipH="1">
            <a:off x="3658394" y="1173957"/>
            <a:ext cx="1919287" cy="441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279CFBB-F8A5-A961-2D59-9B91CAEE42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807AC5-DBD9-494B-941B-60B9B2C5CC5C}" type="slidenum">
              <a:rPr lang="pt-BR" altLang="en-US"/>
              <a:pPr/>
              <a:t>3</a:t>
            </a:fld>
            <a:r>
              <a:rPr lang="pt-BR" altLang="en-US" sz="900"/>
              <a:t>/10</a:t>
            </a:r>
          </a:p>
        </p:txBody>
      </p:sp>
      <p:sp>
        <p:nvSpPr>
          <p:cNvPr id="300034" name="Rectangle 2">
            <a:extLst>
              <a:ext uri="{FF2B5EF4-FFF2-40B4-BE49-F238E27FC236}">
                <a16:creationId xmlns:a16="http://schemas.microsoft.com/office/drawing/2014/main" id="{7365B1E0-7447-FBDD-6008-5BF664FB00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Motivation: reconstruction</a:t>
            </a:r>
          </a:p>
        </p:txBody>
      </p:sp>
      <p:sp>
        <p:nvSpPr>
          <p:cNvPr id="300041" name="Rectangle 9">
            <a:extLst>
              <a:ext uri="{FF2B5EF4-FFF2-40B4-BE49-F238E27FC236}">
                <a16:creationId xmlns:a16="http://schemas.microsoft.com/office/drawing/2014/main" id="{792BDF0D-F40F-132E-CC76-510735F541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3860800"/>
            <a:ext cx="9036050" cy="2097088"/>
          </a:xfrm>
        </p:spPr>
        <p:txBody>
          <a:bodyPr/>
          <a:lstStyle/>
          <a:p>
            <a:pPr algn="l"/>
            <a:r>
              <a:rPr lang="en-GB" altLang="en-US"/>
              <a:t>Tangent at sample points</a:t>
            </a:r>
          </a:p>
          <a:p>
            <a:pPr lvl="1"/>
            <a:r>
              <a:rPr lang="en-GB" altLang="en-US"/>
              <a:t>available or easily computable</a:t>
            </a:r>
          </a:p>
          <a:p>
            <a:pPr lvl="1"/>
            <a:r>
              <a:rPr lang="en-GB" altLang="en-US"/>
              <a:t>surely improve reconstruction</a:t>
            </a:r>
          </a:p>
          <a:p>
            <a:pPr algn="r"/>
            <a:r>
              <a:rPr lang="en-GB" altLang="en-US" i="0">
                <a:solidFill>
                  <a:schemeClr val="hlink"/>
                </a:solidFill>
              </a:rPr>
              <a:t>Intrinsic in the model</a:t>
            </a:r>
          </a:p>
        </p:txBody>
      </p:sp>
      <p:pic>
        <p:nvPicPr>
          <p:cNvPr id="300035" name="Picture 3">
            <a:extLst>
              <a:ext uri="{FF2B5EF4-FFF2-40B4-BE49-F238E27FC236}">
                <a16:creationId xmlns:a16="http://schemas.microsoft.com/office/drawing/2014/main" id="{1DED84EF-8E3C-8407-8AE4-197FC4C7A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700" y="836613"/>
            <a:ext cx="2400300" cy="324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0036" name="Picture 4">
            <a:extLst>
              <a:ext uri="{FF2B5EF4-FFF2-40B4-BE49-F238E27FC236}">
                <a16:creationId xmlns:a16="http://schemas.microsoft.com/office/drawing/2014/main" id="{5CD972CB-55D0-B926-2CF8-4D45888DB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836613"/>
            <a:ext cx="4500563" cy="281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38" name="Picture 6">
            <a:extLst>
              <a:ext uri="{FF2B5EF4-FFF2-40B4-BE49-F238E27FC236}">
                <a16:creationId xmlns:a16="http://schemas.microsoft.com/office/drawing/2014/main" id="{6DB09D55-E04A-5AE8-5058-AABBFAFAA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1125538"/>
            <a:ext cx="34798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39" name="Picture 7">
            <a:extLst>
              <a:ext uri="{FF2B5EF4-FFF2-40B4-BE49-F238E27FC236}">
                <a16:creationId xmlns:a16="http://schemas.microsoft.com/office/drawing/2014/main" id="{C5DA3A82-4F49-1CF4-9870-20C2D3A59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0" y="2565400"/>
            <a:ext cx="35179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41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02" name="Rectangle 14">
            <a:extLst>
              <a:ext uri="{FF2B5EF4-FFF2-40B4-BE49-F238E27FC236}">
                <a16:creationId xmlns:a16="http://schemas.microsoft.com/office/drawing/2014/main" id="{08141304-A3E5-9B9E-7851-E71E326E11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Summary</a:t>
            </a:r>
          </a:p>
        </p:txBody>
      </p:sp>
      <p:sp>
        <p:nvSpPr>
          <p:cNvPr id="217103" name="Rectangle 15">
            <a:extLst>
              <a:ext uri="{FF2B5EF4-FFF2-40B4-BE49-F238E27FC236}">
                <a16:creationId xmlns:a16="http://schemas.microsoft.com/office/drawing/2014/main" id="{450F5A0C-56D9-42B3-841B-02A3E4CBE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The Parabolic Polygon Model</a:t>
            </a:r>
          </a:p>
          <a:p>
            <a:pPr lvl="1"/>
            <a:r>
              <a:rPr lang="en-GB" altLang="en-US"/>
              <a:t>Planar curves : points + tangents</a:t>
            </a:r>
          </a:p>
          <a:p>
            <a:pPr lvl="1"/>
            <a:r>
              <a:rPr lang="en-GB" altLang="en-US"/>
              <a:t>Affine invariant</a:t>
            </a:r>
          </a:p>
          <a:p>
            <a:r>
              <a:rPr lang="en-GB" altLang="en-US"/>
              <a:t>Properties</a:t>
            </a:r>
          </a:p>
          <a:p>
            <a:pPr lvl="1"/>
            <a:r>
              <a:rPr lang="en-GB" altLang="en-US"/>
              <a:t>Affine length estimation</a:t>
            </a:r>
          </a:p>
          <a:p>
            <a:pPr lvl="1"/>
            <a:r>
              <a:rPr lang="en-GB" altLang="en-US"/>
              <a:t>Affine curvature estimation</a:t>
            </a:r>
          </a:p>
          <a:p>
            <a:r>
              <a:rPr lang="en-GB" altLang="en-US"/>
              <a:t>Application</a:t>
            </a:r>
          </a:p>
          <a:p>
            <a:pPr lvl="1"/>
            <a:r>
              <a:rPr lang="en-GB" altLang="en-US"/>
              <a:t>Affine curve reconstruction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A314FD8-406D-74EC-E88B-7ECEEC8BD3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6FA41-B898-2248-A31A-1A476F3A9E17}" type="slidenum">
              <a:rPr lang="pt-BR" altLang="en-US"/>
              <a:pPr/>
              <a:t>5</a:t>
            </a:fld>
            <a:r>
              <a:rPr lang="pt-BR" altLang="en-US" sz="900"/>
              <a:t>/10</a:t>
            </a:r>
          </a:p>
        </p:txBody>
      </p:sp>
      <p:sp>
        <p:nvSpPr>
          <p:cNvPr id="304130" name="Rectangle 2">
            <a:extLst>
              <a:ext uri="{FF2B5EF4-FFF2-40B4-BE49-F238E27FC236}">
                <a16:creationId xmlns:a16="http://schemas.microsoft.com/office/drawing/2014/main" id="{B3788B8C-7707-7012-0378-49E53691A1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500"/>
              </a:spcBef>
            </a:pPr>
            <a:r>
              <a:rPr lang="en-GB" altLang="en-US"/>
              <a:t>Geometry</a:t>
            </a:r>
          </a:p>
        </p:txBody>
      </p:sp>
      <p:sp>
        <p:nvSpPr>
          <p:cNvPr id="304131" name="Rectangle 3">
            <a:extLst>
              <a:ext uri="{FF2B5EF4-FFF2-40B4-BE49-F238E27FC236}">
                <a16:creationId xmlns:a16="http://schemas.microsoft.com/office/drawing/2014/main" id="{68C39235-F5FE-C1FB-A6FA-CC5F5F453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036050" cy="4545013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2800"/>
              <a:t>Euclidean geometry (rotations, translations)</a:t>
            </a:r>
          </a:p>
          <a:p>
            <a:pPr algn="l">
              <a:lnSpc>
                <a:spcPct val="80000"/>
              </a:lnSpc>
            </a:pPr>
            <a:r>
              <a:rPr lang="en-GB" altLang="en-US" sz="2800"/>
              <a:t>→ length, curvature</a:t>
            </a:r>
          </a:p>
          <a:p>
            <a:pPr algn="l">
              <a:lnSpc>
                <a:spcPct val="80000"/>
              </a:lnSpc>
            </a:pPr>
            <a:r>
              <a:rPr lang="en-GB" altLang="en-US" sz="2800"/>
              <a:t>→ straight line polygon: point, edges</a:t>
            </a:r>
          </a:p>
          <a:p>
            <a:pPr algn="l">
              <a:lnSpc>
                <a:spcPct val="80000"/>
              </a:lnSpc>
            </a:pPr>
            <a:endParaRPr lang="en-GB" altLang="en-US" sz="2800"/>
          </a:p>
          <a:p>
            <a:pPr algn="l">
              <a:lnSpc>
                <a:spcPct val="80000"/>
              </a:lnSpc>
            </a:pPr>
            <a:endParaRPr lang="en-GB" altLang="en-US" sz="2800"/>
          </a:p>
          <a:p>
            <a:pPr algn="l">
              <a:lnSpc>
                <a:spcPct val="80000"/>
              </a:lnSpc>
            </a:pPr>
            <a:endParaRPr lang="en-GB" altLang="en-US" sz="2800"/>
          </a:p>
          <a:p>
            <a:pPr>
              <a:lnSpc>
                <a:spcPct val="80000"/>
              </a:lnSpc>
            </a:pPr>
            <a:endParaRPr lang="en-GB" altLang="en-US" sz="2800"/>
          </a:p>
          <a:p>
            <a:pPr>
              <a:lnSpc>
                <a:spcPct val="80000"/>
              </a:lnSpc>
            </a:pPr>
            <a:r>
              <a:rPr lang="en-GB" altLang="en-US" sz="2800"/>
              <a:t>Affine geometry (rotations, translations + shearing)</a:t>
            </a:r>
          </a:p>
          <a:p>
            <a:pPr algn="l">
              <a:lnSpc>
                <a:spcPct val="80000"/>
              </a:lnSpc>
            </a:pPr>
            <a:r>
              <a:rPr lang="en-GB" altLang="en-US" sz="2800"/>
              <a:t>→ affine length, affine curvature</a:t>
            </a:r>
          </a:p>
          <a:p>
            <a:pPr algn="l">
              <a:lnSpc>
                <a:spcPct val="80000"/>
              </a:lnSpc>
            </a:pPr>
            <a:r>
              <a:rPr lang="en-GB" altLang="en-US" sz="2800"/>
              <a:t>→ parabolic polygon: point </a:t>
            </a:r>
            <a:r>
              <a:rPr lang="en-GB" altLang="en-US">
                <a:solidFill>
                  <a:srgbClr val="CC3300"/>
                </a:solidFill>
              </a:rPr>
              <a:t>+ tangents</a:t>
            </a:r>
            <a:r>
              <a:rPr lang="en-GB" altLang="en-US" sz="2800"/>
              <a:t>, edges</a:t>
            </a:r>
          </a:p>
        </p:txBody>
      </p:sp>
      <p:pic>
        <p:nvPicPr>
          <p:cNvPr id="304132" name="Picture 4">
            <a:extLst>
              <a:ext uri="{FF2B5EF4-FFF2-40B4-BE49-F238E27FC236}">
                <a16:creationId xmlns:a16="http://schemas.microsoft.com/office/drawing/2014/main" id="{4BAC6074-094C-97F9-65DB-BB5370606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6"/>
          <a:stretch>
            <a:fillRect/>
          </a:stretch>
        </p:blipFill>
        <p:spPr bwMode="auto">
          <a:xfrm>
            <a:off x="3708400" y="2636838"/>
            <a:ext cx="2584450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F6CE019-2AD0-179E-27ED-E492895EFA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1B20B3-C82B-2845-BB39-70D1C0F28E29}" type="slidenum">
              <a:rPr lang="pt-BR" altLang="en-US"/>
              <a:pPr/>
              <a:t>6</a:t>
            </a:fld>
            <a:r>
              <a:rPr lang="pt-BR" altLang="en-US" sz="900"/>
              <a:t>/10</a:t>
            </a:r>
          </a:p>
        </p:txBody>
      </p:sp>
      <p:sp>
        <p:nvSpPr>
          <p:cNvPr id="306178" name="Rectangle 2">
            <a:extLst>
              <a:ext uri="{FF2B5EF4-FFF2-40B4-BE49-F238E27FC236}">
                <a16:creationId xmlns:a16="http://schemas.microsoft.com/office/drawing/2014/main" id="{75449811-D789-192B-F766-4368746238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500"/>
              </a:spcBef>
            </a:pPr>
            <a:r>
              <a:rPr lang="en-GB" altLang="en-US"/>
              <a:t>Affine geometry of curves</a:t>
            </a:r>
          </a:p>
        </p:txBody>
      </p:sp>
      <p:pic>
        <p:nvPicPr>
          <p:cNvPr id="306179" name="Picture 3">
            <a:extLst>
              <a:ext uri="{FF2B5EF4-FFF2-40B4-BE49-F238E27FC236}">
                <a16:creationId xmlns:a16="http://schemas.microsoft.com/office/drawing/2014/main" id="{C76324D0-396F-4E5C-EB98-3A3FAB7CB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196975"/>
            <a:ext cx="476567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180" name="Picture 4">
            <a:extLst>
              <a:ext uri="{FF2B5EF4-FFF2-40B4-BE49-F238E27FC236}">
                <a16:creationId xmlns:a16="http://schemas.microsoft.com/office/drawing/2014/main" id="{B03EDEA1-9666-9596-E87A-67A2D3A70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636838"/>
            <a:ext cx="3513137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6181" name="Picture 5">
            <a:extLst>
              <a:ext uri="{FF2B5EF4-FFF2-40B4-BE49-F238E27FC236}">
                <a16:creationId xmlns:a16="http://schemas.microsoft.com/office/drawing/2014/main" id="{95983125-2EE4-3F8E-1971-1D8C53954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9850"/>
            <a:ext cx="52578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6182" name="Group 6">
            <a:extLst>
              <a:ext uri="{FF2B5EF4-FFF2-40B4-BE49-F238E27FC236}">
                <a16:creationId xmlns:a16="http://schemas.microsoft.com/office/drawing/2014/main" id="{62A49902-4957-51C0-1FE3-B1505435EFC6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5661025"/>
            <a:ext cx="4662487" cy="796925"/>
            <a:chOff x="830" y="3241"/>
            <a:chExt cx="3182" cy="502"/>
          </a:xfrm>
        </p:grpSpPr>
        <p:grpSp>
          <p:nvGrpSpPr>
            <p:cNvPr id="306183" name="Group 7">
              <a:extLst>
                <a:ext uri="{FF2B5EF4-FFF2-40B4-BE49-F238E27FC236}">
                  <a16:creationId xmlns:a16="http://schemas.microsoft.com/office/drawing/2014/main" id="{E500B804-415B-6E4E-9D3D-7E67F0F08EF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30" y="3289"/>
              <a:ext cx="1172" cy="407"/>
              <a:chOff x="830" y="3300"/>
              <a:chExt cx="1172" cy="407"/>
            </a:xfrm>
          </p:grpSpPr>
          <p:sp>
            <p:nvSpPr>
              <p:cNvPr id="306184" name="AutoShape 8">
                <a:extLst>
                  <a:ext uri="{FF2B5EF4-FFF2-40B4-BE49-F238E27FC236}">
                    <a16:creationId xmlns:a16="http://schemas.microsoft.com/office/drawing/2014/main" id="{CFF5C179-820A-F93F-AF7A-4C2E34942562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830" y="3300"/>
                <a:ext cx="117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06185" name="Picture 9">
                <a:extLst>
                  <a:ext uri="{FF2B5EF4-FFF2-40B4-BE49-F238E27FC236}">
                    <a16:creationId xmlns:a16="http://schemas.microsoft.com/office/drawing/2014/main" id="{B1AA75EE-0E34-D5C8-9D2A-CA9C7D0E5C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0" y="3300"/>
                <a:ext cx="1180" cy="4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06186" name="Group 10">
              <a:extLst>
                <a:ext uri="{FF2B5EF4-FFF2-40B4-BE49-F238E27FC236}">
                  <a16:creationId xmlns:a16="http://schemas.microsoft.com/office/drawing/2014/main" id="{9A82C0CE-D8EC-BDE0-A2D0-F8178D2C58F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011" y="3241"/>
              <a:ext cx="2001" cy="502"/>
              <a:chOff x="2011" y="3241"/>
              <a:chExt cx="2001" cy="502"/>
            </a:xfrm>
          </p:grpSpPr>
          <p:sp>
            <p:nvSpPr>
              <p:cNvPr id="306187" name="AutoShape 11">
                <a:extLst>
                  <a:ext uri="{FF2B5EF4-FFF2-40B4-BE49-F238E27FC236}">
                    <a16:creationId xmlns:a16="http://schemas.microsoft.com/office/drawing/2014/main" id="{48839431-22D9-3723-FD41-842B27FFAD4C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011" y="3241"/>
                <a:ext cx="2001" cy="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306188" name="Picture 12">
                <a:extLst>
                  <a:ext uri="{FF2B5EF4-FFF2-40B4-BE49-F238E27FC236}">
                    <a16:creationId xmlns:a16="http://schemas.microsoft.com/office/drawing/2014/main" id="{F39A9329-ABFC-5F6B-F9AB-8E1B662DAE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1" y="3241"/>
                <a:ext cx="2009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06189" name="Group 13">
            <a:extLst>
              <a:ext uri="{FF2B5EF4-FFF2-40B4-BE49-F238E27FC236}">
                <a16:creationId xmlns:a16="http://schemas.microsoft.com/office/drawing/2014/main" id="{2297B7E9-5230-7B0B-B102-2B9C39BCD01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1031875"/>
            <a:ext cx="5502275" cy="1631950"/>
            <a:chOff x="0" y="650"/>
            <a:chExt cx="3755" cy="1028"/>
          </a:xfrm>
        </p:grpSpPr>
        <p:sp>
          <p:nvSpPr>
            <p:cNvPr id="306190" name="AutoShape 14">
              <a:extLst>
                <a:ext uri="{FF2B5EF4-FFF2-40B4-BE49-F238E27FC236}">
                  <a16:creationId xmlns:a16="http://schemas.microsoft.com/office/drawing/2014/main" id="{3E27A94C-AB68-F653-4875-8D84D21A04E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650"/>
              <a:ext cx="3755" cy="1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06191" name="Picture 15">
              <a:extLst>
                <a:ext uri="{FF2B5EF4-FFF2-40B4-BE49-F238E27FC236}">
                  <a16:creationId xmlns:a16="http://schemas.microsoft.com/office/drawing/2014/main" id="{F2957FE4-A631-E7A7-F8A6-245DD1D62D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0"/>
              <a:ext cx="3763" cy="1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2B5F36-6535-2B66-8FAE-063D788123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A9DDD1-8576-F545-B2BF-D9A7D031A391}" type="slidenum">
              <a:rPr lang="pt-BR" altLang="en-US"/>
              <a:pPr/>
              <a:t>7</a:t>
            </a:fld>
            <a:r>
              <a:rPr lang="pt-BR" altLang="en-US" sz="900"/>
              <a:t>/10</a:t>
            </a:r>
          </a:p>
        </p:txBody>
      </p:sp>
      <p:sp>
        <p:nvSpPr>
          <p:cNvPr id="266242" name="Rectangle 2">
            <a:extLst>
              <a:ext uri="{FF2B5EF4-FFF2-40B4-BE49-F238E27FC236}">
                <a16:creationId xmlns:a16="http://schemas.microsoft.com/office/drawing/2014/main" id="{6F362F63-6ACF-BE06-51E1-7A6C433491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Discrete curve model</a:t>
            </a:r>
          </a:p>
        </p:txBody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FAA5E45E-064E-8666-C7D7-31777599597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837113" y="4997450"/>
            <a:ext cx="4441825" cy="427038"/>
          </a:xfrm>
        </p:spPr>
        <p:txBody>
          <a:bodyPr/>
          <a:lstStyle/>
          <a:p>
            <a:pPr marL="0" indent="0"/>
            <a:r>
              <a:rPr lang="en-GB" altLang="en-US" sz="2800" i="0">
                <a:solidFill>
                  <a:schemeClr val="hlink"/>
                </a:solidFill>
              </a:rPr>
              <a:t>AND </a:t>
            </a:r>
            <a:r>
              <a:rPr lang="en-GB" altLang="en-US" sz="2800" i="0"/>
              <a:t>tangents</a:t>
            </a:r>
          </a:p>
        </p:txBody>
      </p:sp>
      <p:pic>
        <p:nvPicPr>
          <p:cNvPr id="266250" name="Picture 10">
            <a:extLst>
              <a:ext uri="{FF2B5EF4-FFF2-40B4-BE49-F238E27FC236}">
                <a16:creationId xmlns:a16="http://schemas.microsoft.com/office/drawing/2014/main" id="{5FB5213A-5A46-BD32-301C-8F02D2152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50" y="908050"/>
            <a:ext cx="5973763" cy="445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51" name="Picture 11">
            <a:extLst>
              <a:ext uri="{FF2B5EF4-FFF2-40B4-BE49-F238E27FC236}">
                <a16:creationId xmlns:a16="http://schemas.microsoft.com/office/drawing/2014/main" id="{F1A18A28-80F2-FE13-FD8C-FCD548609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775" y="908050"/>
            <a:ext cx="5973763" cy="445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52" name="Rectangle 12">
            <a:extLst>
              <a:ext uri="{FF2B5EF4-FFF2-40B4-BE49-F238E27FC236}">
                <a16:creationId xmlns:a16="http://schemas.microsoft.com/office/drawing/2014/main" id="{53B309CD-A824-4A57-8586-1397D5BA2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8" y="4997450"/>
            <a:ext cx="44418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 i="0"/>
              <a:t>Ordered sample points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D40A28-4482-A4A0-74AC-83D97F4410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9C296B-0CF8-2B4B-AA68-7A8CF6060782}" type="slidenum">
              <a:rPr lang="pt-BR" altLang="en-US"/>
              <a:pPr/>
              <a:t>8</a:t>
            </a:fld>
            <a:r>
              <a:rPr lang="pt-BR" altLang="en-US" sz="900"/>
              <a:t>/10</a:t>
            </a:r>
          </a:p>
        </p:txBody>
      </p:sp>
      <p:sp>
        <p:nvSpPr>
          <p:cNvPr id="286722" name="Rectangle 2">
            <a:extLst>
              <a:ext uri="{FF2B5EF4-FFF2-40B4-BE49-F238E27FC236}">
                <a16:creationId xmlns:a16="http://schemas.microsoft.com/office/drawing/2014/main" id="{C3A0EC47-78AA-C629-649F-C1B2AD1890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Elementary parabola</a:t>
            </a:r>
          </a:p>
        </p:txBody>
      </p:sp>
      <p:pic>
        <p:nvPicPr>
          <p:cNvPr id="286727" name="Picture 7">
            <a:extLst>
              <a:ext uri="{FF2B5EF4-FFF2-40B4-BE49-F238E27FC236}">
                <a16:creationId xmlns:a16="http://schemas.microsoft.com/office/drawing/2014/main" id="{B19AE794-4A85-03F8-C721-2530CA0C1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16013" y="1125538"/>
            <a:ext cx="5616576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29" name="Picture 9">
            <a:extLst>
              <a:ext uri="{FF2B5EF4-FFF2-40B4-BE49-F238E27FC236}">
                <a16:creationId xmlns:a16="http://schemas.microsoft.com/office/drawing/2014/main" id="{9A2F46F8-0ABF-7806-0B62-CF480FAEC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420938"/>
            <a:ext cx="33782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32" name="Rectangle 12">
            <a:extLst>
              <a:ext uri="{FF2B5EF4-FFF2-40B4-BE49-F238E27FC236}">
                <a16:creationId xmlns:a16="http://schemas.microsoft.com/office/drawing/2014/main" id="{93821896-BF12-54A1-142D-3578000CD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292600"/>
            <a:ext cx="44418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GB" altLang="en-US" i="0"/>
              <a:t>Support triangle</a:t>
            </a:r>
          </a:p>
        </p:txBody>
      </p:sp>
      <p:grpSp>
        <p:nvGrpSpPr>
          <p:cNvPr id="286733" name="Group 13">
            <a:extLst>
              <a:ext uri="{FF2B5EF4-FFF2-40B4-BE49-F238E27FC236}">
                <a16:creationId xmlns:a16="http://schemas.microsoft.com/office/drawing/2014/main" id="{05AAEB9B-16A2-6AC3-9361-320F2744E1F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87800" y="4581525"/>
            <a:ext cx="5156200" cy="1179513"/>
            <a:chOff x="-400" y="1354"/>
            <a:chExt cx="7040" cy="1611"/>
          </a:xfrm>
        </p:grpSpPr>
        <p:sp>
          <p:nvSpPr>
            <p:cNvPr id="286734" name="AutoShape 14">
              <a:extLst>
                <a:ext uri="{FF2B5EF4-FFF2-40B4-BE49-F238E27FC236}">
                  <a16:creationId xmlns:a16="http://schemas.microsoft.com/office/drawing/2014/main" id="{A92C9133-595E-7601-197C-2477360562E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400" y="1354"/>
              <a:ext cx="7040" cy="1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86735" name="Picture 15">
              <a:extLst>
                <a:ext uri="{FF2B5EF4-FFF2-40B4-BE49-F238E27FC236}">
                  <a16:creationId xmlns:a16="http://schemas.microsoft.com/office/drawing/2014/main" id="{22D971C8-AB5C-E2E6-9701-897DCAFEC6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0" y="1354"/>
              <a:ext cx="7048" cy="1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6736" name="Group 16">
            <a:extLst>
              <a:ext uri="{FF2B5EF4-FFF2-40B4-BE49-F238E27FC236}">
                <a16:creationId xmlns:a16="http://schemas.microsoft.com/office/drawing/2014/main" id="{BE7F1025-6B0D-AAEF-F7EC-1A123E90A0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48263" y="1484313"/>
            <a:ext cx="1873250" cy="735012"/>
            <a:chOff x="1768" y="1630"/>
            <a:chExt cx="2703" cy="1060"/>
          </a:xfrm>
        </p:grpSpPr>
        <p:sp>
          <p:nvSpPr>
            <p:cNvPr id="286737" name="AutoShape 17">
              <a:extLst>
                <a:ext uri="{FF2B5EF4-FFF2-40B4-BE49-F238E27FC236}">
                  <a16:creationId xmlns:a16="http://schemas.microsoft.com/office/drawing/2014/main" id="{2F746268-C50B-19C7-1A51-A0C5DA11D0F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768" y="1630"/>
              <a:ext cx="2703" cy="1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86738" name="Picture 18">
              <a:extLst>
                <a:ext uri="{FF2B5EF4-FFF2-40B4-BE49-F238E27FC236}">
                  <a16:creationId xmlns:a16="http://schemas.microsoft.com/office/drawing/2014/main" id="{90DEF67A-1A01-C039-DE7D-599E58D04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" y="1630"/>
              <a:ext cx="2711" cy="1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6739" name="Picture 19">
            <a:extLst>
              <a:ext uri="{FF2B5EF4-FFF2-40B4-BE49-F238E27FC236}">
                <a16:creationId xmlns:a16="http://schemas.microsoft.com/office/drawing/2014/main" id="{033882E4-10D2-E2EB-2EB7-CF100403C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2420938"/>
            <a:ext cx="3744913" cy="83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0" name="Picture 20">
            <a:extLst>
              <a:ext uri="{FF2B5EF4-FFF2-40B4-BE49-F238E27FC236}">
                <a16:creationId xmlns:a16="http://schemas.microsoft.com/office/drawing/2014/main" id="{B662E2ED-93E8-6B31-1C08-BCFB0C511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3213100"/>
            <a:ext cx="3995737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CA7ABE0-0A26-E73E-9EBB-6F47B20C06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380120-6376-A548-9E20-5D8116705562}" type="slidenum">
              <a:rPr lang="pt-BR" altLang="en-US"/>
              <a:pPr/>
              <a:t>9</a:t>
            </a:fld>
            <a:r>
              <a:rPr lang="pt-BR" altLang="en-US" sz="900"/>
              <a:t>/10</a:t>
            </a:r>
          </a:p>
        </p:txBody>
      </p:sp>
      <p:sp>
        <p:nvSpPr>
          <p:cNvPr id="249858" name="Rectangle 2">
            <a:extLst>
              <a:ext uri="{FF2B5EF4-FFF2-40B4-BE49-F238E27FC236}">
                <a16:creationId xmlns:a16="http://schemas.microsoft.com/office/drawing/2014/main" id="{152D8114-A204-2FA8-03C3-7987205B8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Parabolic Polygons</a:t>
            </a:r>
          </a:p>
        </p:txBody>
      </p:sp>
      <p:sp>
        <p:nvSpPr>
          <p:cNvPr id="249859" name="Rectangle 3">
            <a:extLst>
              <a:ext uri="{FF2B5EF4-FFF2-40B4-BE49-F238E27FC236}">
                <a16:creationId xmlns:a16="http://schemas.microsoft.com/office/drawing/2014/main" id="{1A480700-289A-62FF-8587-72F622D1871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619250" y="4829175"/>
            <a:ext cx="5905500" cy="487363"/>
          </a:xfrm>
        </p:spPr>
        <p:txBody>
          <a:bodyPr/>
          <a:lstStyle/>
          <a:p>
            <a:pPr marL="0" indent="0"/>
            <a:r>
              <a:rPr lang="en-GB" altLang="en-US" i="0"/>
              <a:t>Polygon with parabolic arcs</a:t>
            </a:r>
            <a:endParaRPr lang="en-GB" altLang="en-US"/>
          </a:p>
        </p:txBody>
      </p:sp>
      <p:pic>
        <p:nvPicPr>
          <p:cNvPr id="249868" name="Picture 12">
            <a:extLst>
              <a:ext uri="{FF2B5EF4-FFF2-40B4-BE49-F238E27FC236}">
                <a16:creationId xmlns:a16="http://schemas.microsoft.com/office/drawing/2014/main" id="{245A92EC-C81D-1513-B4EE-B1BD952D4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586038"/>
            <a:ext cx="2670175" cy="123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869" name="Picture 13">
            <a:extLst>
              <a:ext uri="{FF2B5EF4-FFF2-40B4-BE49-F238E27FC236}">
                <a16:creationId xmlns:a16="http://schemas.microsoft.com/office/drawing/2014/main" id="{BEC130D4-9AA0-C805-DDB6-0A3F5A1F5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587625"/>
            <a:ext cx="2682875" cy="123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870" name="Picture 14">
            <a:extLst>
              <a:ext uri="{FF2B5EF4-FFF2-40B4-BE49-F238E27FC236}">
                <a16:creationId xmlns:a16="http://schemas.microsoft.com/office/drawing/2014/main" id="{7436CE33-6D22-BE38-72BF-AA329A9C6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1700213"/>
            <a:ext cx="3816350" cy="284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871" name="Rectangle 15">
            <a:extLst>
              <a:ext uri="{FF2B5EF4-FFF2-40B4-BE49-F238E27FC236}">
                <a16:creationId xmlns:a16="http://schemas.microsoft.com/office/drawing/2014/main" id="{BCF5A081-6B65-8DD6-D832-8B9D4E383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700213"/>
            <a:ext cx="48958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3200" i="1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"/>
              <a:defRPr sz="2800" i="1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"/>
              <a:defRPr sz="2400" i="1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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BB73"/>
              </a:buClr>
              <a:buSzPct val="70000"/>
              <a:buFont typeface="Wingdings" pitchFamily="2" charset="2"/>
              <a:buChar char=""/>
              <a:defRPr sz="2000" i="1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pt-BR" altLang="en-US" sz="2400" i="0">
                <a:solidFill>
                  <a:schemeClr val="hlink"/>
                </a:solidFill>
              </a:rPr>
              <a:t>Parabola = flat affine curve</a:t>
            </a:r>
          </a:p>
        </p:txBody>
      </p:sp>
      <p:pic>
        <p:nvPicPr>
          <p:cNvPr id="249872" name="Picture 16">
            <a:extLst>
              <a:ext uri="{FF2B5EF4-FFF2-40B4-BE49-F238E27FC236}">
                <a16:creationId xmlns:a16="http://schemas.microsoft.com/office/drawing/2014/main" id="{1E26524E-C167-C963-D19E-3FC8FD196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-242888"/>
            <a:ext cx="3313112" cy="247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atmidia">
  <a:themeElements>
    <a:clrScheme name="Matmidi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Matmidi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atmidi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Proposta">
  <a:themeElements>
    <a:clrScheme name="1_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1_Propost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Proposta">
  <a:themeElements>
    <a:clrScheme name="2_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2_Propost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2_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</TotalTime>
  <Words>692</Words>
  <Application>Microsoft Macintosh PowerPoint</Application>
  <PresentationFormat>On-screen Show (4:3)</PresentationFormat>
  <Paragraphs>147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Bookman Old Style</vt:lpstr>
      <vt:lpstr>Wingdings</vt:lpstr>
      <vt:lpstr>Times</vt:lpstr>
      <vt:lpstr>Matmidia</vt:lpstr>
      <vt:lpstr>1_Proposta</vt:lpstr>
      <vt:lpstr>2_Proposta</vt:lpstr>
      <vt:lpstr>Parabolic Polygons and Discrete Affine Geometry</vt:lpstr>
      <vt:lpstr>Motivation: affine geometry</vt:lpstr>
      <vt:lpstr>Motivation: reconstruction</vt:lpstr>
      <vt:lpstr>Summary</vt:lpstr>
      <vt:lpstr>Geometry</vt:lpstr>
      <vt:lpstr>Affine geometry of curves</vt:lpstr>
      <vt:lpstr>Discrete curve model</vt:lpstr>
      <vt:lpstr>Elementary parabola</vt:lpstr>
      <vt:lpstr>Parabolic Polygons</vt:lpstr>
      <vt:lpstr>Affine Invariance</vt:lpstr>
      <vt:lpstr>Affine length estimator</vt:lpstr>
      <vt:lpstr>Affine curvature estimator</vt:lpstr>
      <vt:lpstr>Estimators convergence : ellipse</vt:lpstr>
      <vt:lpstr>Estimators convergence : hyperbola</vt:lpstr>
      <vt:lpstr>Affine Curve Reconstruction</vt:lpstr>
      <vt:lpstr>Affine vs Euclidean Reconstruction</vt:lpstr>
      <vt:lpstr>Affine Reconstruction: Invariance</vt:lpstr>
      <vt:lpstr>Affine Reconstruction: inflection points</vt:lpstr>
      <vt:lpstr>Conclusion &amp; Ongoing works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Paper</dc:title>
  <dc:creator>al</dc:creator>
  <cp:lastModifiedBy>Thomas LEWINER</cp:lastModifiedBy>
  <cp:revision>20</cp:revision>
  <dcterms:created xsi:type="dcterms:W3CDTF">2006-09-19T15:19:31Z</dcterms:created>
  <dcterms:modified xsi:type="dcterms:W3CDTF">2026-07-30T21:22:54Z</dcterms:modified>
</cp:coreProperties>
</file>