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9" r:id="rId1"/>
    <p:sldMasterId id="2147483651" r:id="rId2"/>
    <p:sldMasterId id="2147483652" r:id="rId3"/>
  </p:sldMasterIdLst>
  <p:notesMasterIdLst>
    <p:notesMasterId r:id="rId17"/>
  </p:notesMasterIdLst>
  <p:sldIdLst>
    <p:sldId id="256" r:id="rId4"/>
    <p:sldId id="274" r:id="rId5"/>
    <p:sldId id="257" r:id="rId6"/>
    <p:sldId id="264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63" r:id="rId1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38" autoAdjust="0"/>
  </p:normalViewPr>
  <p:slideViewPr>
    <p:cSldViewPr>
      <p:cViewPr varScale="1">
        <p:scale>
          <a:sx n="109" d="100"/>
          <a:sy n="109" d="100"/>
        </p:scale>
        <p:origin x="125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FE19A567-23A8-7073-CA2B-F87C061FB28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 altLang="en-US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C3FF3472-B92A-D61A-179E-548732F9F96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 altLang="en-US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ED692605-270F-B48F-DE1B-4E6149AAD1E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3237" name="Rectangle 5">
            <a:extLst>
              <a:ext uri="{FF2B5EF4-FFF2-40B4-BE49-F238E27FC236}">
                <a16:creationId xmlns:a16="http://schemas.microsoft.com/office/drawing/2014/main" id="{15CE0F5D-1496-4690-3946-FF24F46746F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223238" name="Rectangle 6">
            <a:extLst>
              <a:ext uri="{FF2B5EF4-FFF2-40B4-BE49-F238E27FC236}">
                <a16:creationId xmlns:a16="http://schemas.microsoft.com/office/drawing/2014/main" id="{62C33E0F-FFE9-D729-CA39-86644F5E41F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 altLang="en-US"/>
          </a:p>
        </p:txBody>
      </p:sp>
      <p:sp>
        <p:nvSpPr>
          <p:cNvPr id="223239" name="Rectangle 7">
            <a:extLst>
              <a:ext uri="{FF2B5EF4-FFF2-40B4-BE49-F238E27FC236}">
                <a16:creationId xmlns:a16="http://schemas.microsoft.com/office/drawing/2014/main" id="{BCA39BB2-BDC1-F203-A139-CFC5CB811B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4C6EC3-42BB-3D40-84D9-BE705968DFD6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>
            <a:extLst>
              <a:ext uri="{FF2B5EF4-FFF2-40B4-BE49-F238E27FC236}">
                <a16:creationId xmlns:a16="http://schemas.microsoft.com/office/drawing/2014/main" id="{9A244481-3170-11E7-49B1-579AD0EEE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Rectangle 6">
            <a:extLst>
              <a:ext uri="{FF2B5EF4-FFF2-40B4-BE49-F238E27FC236}">
                <a16:creationId xmlns:a16="http://schemas.microsoft.com/office/drawing/2014/main" id="{1CDEFF0B-E477-6D55-04C2-B67CC1157782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9750" y="3429000"/>
            <a:ext cx="6400800" cy="14478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lIns="91440" rIns="91440" anchor="ctr"/>
          <a:lstStyle>
            <a:lvl1pPr marL="0" indent="0">
              <a:defRPr/>
            </a:lvl1pPr>
          </a:lstStyle>
          <a:p>
            <a:pPr lvl="0"/>
            <a:r>
              <a:rPr lang="pt-BR" altLang="en-US" noProof="0"/>
              <a:t>Clique para editar o estilo do subtítulo mestre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2D24C57-E957-9181-9AC7-B10547F6090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55688" y="1371600"/>
            <a:ext cx="7620000" cy="20574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tIns="0" bIns="0"/>
          <a:lstStyle>
            <a:lvl1pPr algn="ctr">
              <a:defRPr sz="5400"/>
            </a:lvl1pPr>
          </a:lstStyle>
          <a:p>
            <a:pPr lvl="0"/>
            <a:r>
              <a:rPr lang="pt-BR" altLang="en-US" noProof="0"/>
              <a:t>Clique para editar o estilo do título mestre</a:t>
            </a:r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CC8BE08A-28A7-79C3-AB8B-F2F5C9992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4926013"/>
            <a:ext cx="5113338" cy="193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>
            <a:extLst>
              <a:ext uri="{FF2B5EF4-FFF2-40B4-BE49-F238E27FC236}">
                <a16:creationId xmlns:a16="http://schemas.microsoft.com/office/drawing/2014/main" id="{3D5C883E-F013-DD53-96B1-E2F072CB9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6938" y="3573463"/>
            <a:ext cx="1717675" cy="298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67F5A93E-E462-61C9-5C59-546671B1F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7398-6E35-B284-7A0B-DBC507B24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2E574-E9C5-43BE-A7D3-5A5BB72D78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FDFE6E-226F-D6F9-9340-FE76E01AD5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5985DF-33A7-5264-FA99-0FE81DBA8B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49C4747-C9C2-394F-9E69-8B8347910073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196771726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BDD6DC-34BF-A599-C166-F705514026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E6AFE1-97AB-AC12-09A3-CF811B6CC7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7AFC05-70F0-0B9F-4D0F-ED92B84AF4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471244-32B9-5101-A5B9-EC3943E130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17FF10-D997-8E45-AB49-A73633057F7A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147805853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E561-251D-10BA-1072-3DA2DFF16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EC381-5173-6D91-8FF6-80466EB93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AD5F39-65A0-D75F-9758-C7BD18693D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80893081"/>
      </p:ext>
    </p:extLst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5F1BD-A4FA-44F1-2EB3-3F21873E5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B675E-2644-AA52-2AD4-FA4956C7D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711E3-53BB-B55B-3056-DD24B9CD8A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827290832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EDE66-6B33-A837-468C-AED219ECE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93BAB-59AE-56E0-11CD-5EEAD6C74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9DDCA1-50CF-4837-F752-ADCA57C0ED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67597578"/>
      </p:ext>
    </p:extLst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94FAA-EC88-1FF0-240B-99D3735BD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D2D77-CE23-D4CC-D7DD-3E0058DA4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79613" y="3440113"/>
            <a:ext cx="3451225" cy="265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6FDA7-5FA6-5196-38A0-CA68CD56D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3238" y="3440113"/>
            <a:ext cx="3452812" cy="265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4A2E6-CB91-DC56-B506-848369C89E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789395251"/>
      </p:ext>
    </p:extLst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F899A-D1A2-F146-AC9F-07FCC24C8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E7F99-91B6-E0B1-D02A-3BA75E1AD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4419F-E349-8969-761C-107348B9F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3B796-CEDC-409F-3FDD-6AC31885F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EC38C-89AB-49DF-C14F-8F5C586889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92E3C1-1146-A25E-5A19-56E9AFD16C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75630066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CDA4-DD55-D687-5BDE-FAA42C79D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CF204E-6B7A-6BB3-18AD-F6B28E797A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541749168"/>
      </p:ext>
    </p:extLst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C59F7B-B299-7C60-14E7-0102C674C1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987181963"/>
      </p:ext>
    </p:extLst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BA877-A190-B69C-2D76-B799A2607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C67FA-696C-1442-F39A-486F9EB7A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07AE4-F98A-5FD0-E3FC-64AD8F84E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C4FCF-7E28-4DE9-D050-14FC953FFC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585737541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F4C5F-BEAF-3DFC-A600-FEAA97A1E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E0807-6136-918B-2F7A-61787151C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0E155-AF6E-9A1E-A7F0-420731A9BF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08E204-8609-1B15-4FA6-A6A4790D69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36288F-3885-BF4D-9F88-BAB758431228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389442907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BDF6F-9437-A15A-49B7-2E0860A69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EB315A-0E95-105B-D181-A99C0632DC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BED19-3A84-4AF6-AF61-883CAE9B9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E6ABB-F07C-6E50-932B-CBBB07BB94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61772242"/>
      </p:ext>
    </p:extLst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F0DE8-378C-84D1-27D9-58CAEE178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AE05B8-7CF1-3C03-A697-0208FA2E5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5E318-71A7-1352-4C28-94C02625CD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956825235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F77821-07F4-7C78-1C4C-D17D7D7CE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300" y="-26988"/>
            <a:ext cx="1790700" cy="61229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4D58C-D718-341E-9CF7-627AF8A8B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979613" y="-26988"/>
            <a:ext cx="5221287" cy="61229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E7A966-1A0E-B942-BE92-0AB147FADE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482390852"/>
      </p:ext>
    </p:extLst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78A4-2449-D0DC-FAF8-299D6ACD9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E1B58E-8433-9A61-DFAB-50C79584DA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B3C34-800F-2778-8A79-A7365FE89C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673552439"/>
      </p:ext>
    </p:extLst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C662-1A85-372D-4033-BC654F83E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B9BD7-5F4D-3407-8B68-3BA8BA143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4E183-C4B9-E8BE-1D8C-B596880058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850308776"/>
      </p:ext>
    </p:extLst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8C2D6-890C-7D7B-C589-9C5797A0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78466-2A07-EE74-04A6-BEFE4BFD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5D1C27-470E-9F68-E3A0-D279ECD19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795727730"/>
      </p:ext>
    </p:extLst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9CF54-3283-FB3B-829B-0DB0B8BDA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25B15-10BD-4A48-7C3F-4827F8A0C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CA1FFA-90D1-5164-5542-59D9EC3EA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46D31-EB10-0CB3-C2E3-B05175D867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741159833"/>
      </p:ext>
    </p:extLst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4412D-C0F1-1438-451E-084A36CD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36AF3-9061-84FC-79D8-0F460825B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B9CA6-62A0-CB23-5595-D85463BE5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6CCBA-84FE-7DF9-E505-179E5E6C3D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992896-06D3-94F3-2493-1261A082E1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CE1A342-BD5A-DDD1-2455-B97A3B1B99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846615146"/>
      </p:ext>
    </p:extLst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BCDCB-F80F-8A6D-795F-537C7EBD4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34FDF6-C713-32A2-8532-CF274A62D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858032318"/>
      </p:ext>
    </p:extLst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1319B0-97BB-0A0B-DB53-61580E2CB6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87635486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F7891-1A7D-F49E-ADD1-7C58F8904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F27EE-8A3C-6CDE-4B0F-3C1DA04D0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E439D1-BF22-2FD5-8863-76B0F8AFAB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5B20F4-35C6-99C8-3552-73DD6AF139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AC93A2-14CF-7145-8D45-A9F8E36C8F96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456856514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18D5F-87D1-99E2-65E6-EF8611F57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27496-ADE9-C0EF-38E0-4182DFDB7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1058B-2B51-8A84-48F0-281C6B458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77409-9F1F-9BB5-E7E4-264C18AACB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682936175"/>
      </p:ext>
    </p:extLst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E70C7-B70A-43F4-6229-3F6490F0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70497A-49D4-49D8-FB2D-F4A7515617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08BB90-0C6D-A4E2-4D4B-6B6BA5EB8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61BB3-9C1B-0558-CC6D-8E55D9182B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527260635"/>
      </p:ext>
    </p:extLst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2F054-D20F-850C-A36D-20878C90B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84CD61-A128-9FA4-047E-61328C8B1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D38E5C-6026-5349-2D19-06D881DC22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316930578"/>
      </p:ext>
    </p:extLst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354A5D-7A0E-F426-DC3F-794DFAE366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A7D7A9-2572-F499-FA25-52E87570A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B96164-4665-DF45-6902-D2A81DA594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73464457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E05FF-3958-C86A-5908-592E63DB9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7D60-A2D0-E471-1573-092281C0A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585A0-C579-3C1E-152F-D97EAD186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BBCD6-5364-2097-AC53-23D39D4D42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023D6-0294-432E-8337-0533B29828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A0E041-C2BE-C143-BAB7-154F8FC94B8A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115924613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79E5E-E32B-4BCA-42A4-3C8DA9668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17E86-7E5F-0152-40AD-A8B8AF737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C0911D-6FAB-B224-842B-838009BDA9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39F0A-5ED7-495B-7431-ED21DBEE2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869647-C720-6730-9274-112B58480A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7C65C94-305C-868E-045B-8343F2DDEA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46CF57-6AE7-7209-147B-41A69635F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946CD7-7F16-DC44-8977-2C4ED6D115A0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68366091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4BEA4-AFD3-2DB3-5072-A5E22700E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2B52C9-6152-63FE-4B96-A51605ABC2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6EEF9-F958-7589-4E39-01D0316654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95DE81-5413-3441-9F33-ACF9BEB9539D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598991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5A5FC2-1B81-8D2B-4D79-9A4D3E882B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D2A93A-50CC-01BB-F117-BBEA360E4E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FD055B-1723-3F48-BD8C-51DD3E0D5DC0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23283912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3B49B-3FBD-C6E8-EB99-5983C3CFE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909E4-6F1C-8EA7-32FC-091E458D6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7F144-1DAA-41AC-7444-79B266634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EB0F1-5111-4DC4-F93F-277590A515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A17C1-B44E-05BC-4DF7-E110CB6587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6F0695-EEEC-504D-9194-8F0BE91C0B40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323841091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F662A-8AC8-3593-DE31-ACA2C116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EAAEBA-053C-6322-08CA-DF92A96B4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534FC6-05D1-B8D7-0C20-DF817AB6F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2C8E4-CD92-544E-6A43-6652F1A993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C850A-66AD-03F4-C821-640540D21C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4AA238-165B-314E-A850-DD0C60328F3F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48492782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>
            <a:extLst>
              <a:ext uri="{FF2B5EF4-FFF2-40B4-BE49-F238E27FC236}">
                <a16:creationId xmlns:a16="http://schemas.microsoft.com/office/drawing/2014/main" id="{4E1F7DDC-9ED1-67E8-8509-96C45C8B0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>
            <a:extLst>
              <a:ext uri="{FF2B5EF4-FFF2-40B4-BE49-F238E27FC236}">
                <a16:creationId xmlns:a16="http://schemas.microsoft.com/office/drawing/2014/main" id="{0D79AA61-8E74-F8DF-F983-7AE9A1A6C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>
            <a:extLst>
              <a:ext uri="{FF2B5EF4-FFF2-40B4-BE49-F238E27FC236}">
                <a16:creationId xmlns:a16="http://schemas.microsoft.com/office/drawing/2014/main" id="{B80407DA-2F16-8C7C-228F-006692721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>
            <a:extLst>
              <a:ext uri="{FF2B5EF4-FFF2-40B4-BE49-F238E27FC236}">
                <a16:creationId xmlns:a16="http://schemas.microsoft.com/office/drawing/2014/main" id="{A2F1F8D8-68AA-F7DA-405D-F1D8ABEFB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Rectangle 5">
            <a:extLst>
              <a:ext uri="{FF2B5EF4-FFF2-40B4-BE49-F238E27FC236}">
                <a16:creationId xmlns:a16="http://schemas.microsoft.com/office/drawing/2014/main" id="{02C4FA9D-B081-4BB9-6EEE-E04E68A64A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E213CC66-E9A3-48FA-4B8A-1AD0045A7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93DBAD4B-AF91-CCE9-BC86-EBA89A405A4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endParaRPr lang="pt-BR" altLang="en-US"/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6651F1A5-6A83-F708-C257-CDDF81F37F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fld id="{BAEDD6E0-D7F9-CC48-A2DC-475A78754023}" type="slidenum">
              <a:rPr lang="pt-BR" altLang="en-US"/>
              <a:pPr/>
              <a:t>‹#›</a:t>
            </a:fld>
            <a:r>
              <a:rPr lang="pt-BR" altLang="en-US" sz="900"/>
              <a:t>/12</a:t>
            </a:r>
          </a:p>
        </p:txBody>
      </p:sp>
      <p:pic>
        <p:nvPicPr>
          <p:cNvPr id="4113" name="Picture 17">
            <a:extLst>
              <a:ext uri="{FF2B5EF4-FFF2-40B4-BE49-F238E27FC236}">
                <a16:creationId xmlns:a16="http://schemas.microsoft.com/office/drawing/2014/main" id="{766F6F35-947A-0B77-3E57-7A4DDA0AA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098F604B-B037-8078-A84F-3514C8886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>
    <p:fade/>
  </p:transition>
  <p:hf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06066087-728C-4F3A-093C-24C11FBDA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8" name="Picture 4">
            <a:extLst>
              <a:ext uri="{FF2B5EF4-FFF2-40B4-BE49-F238E27FC236}">
                <a16:creationId xmlns:a16="http://schemas.microsoft.com/office/drawing/2014/main" id="{EADB69AA-3B78-A5DF-A506-0A166F42C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2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10" name="Rectangle 6">
            <a:extLst>
              <a:ext uri="{FF2B5EF4-FFF2-40B4-BE49-F238E27FC236}">
                <a16:creationId xmlns:a16="http://schemas.microsoft.com/office/drawing/2014/main" id="{CCE067DC-8188-1C61-6C70-284106B06F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23911" name="Rectangle 7">
            <a:extLst>
              <a:ext uri="{FF2B5EF4-FFF2-40B4-BE49-F238E27FC236}">
                <a16:creationId xmlns:a16="http://schemas.microsoft.com/office/drawing/2014/main" id="{CBEA1932-2BAE-C3B0-297F-603F68CA2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79613" y="3440113"/>
            <a:ext cx="7056437" cy="265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23912" name="Rectangle 8">
            <a:extLst>
              <a:ext uri="{FF2B5EF4-FFF2-40B4-BE49-F238E27FC236}">
                <a16:creationId xmlns:a16="http://schemas.microsoft.com/office/drawing/2014/main" id="{41BE0C59-0CCB-05F2-6069-7445CD21B75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endParaRPr lang="pt-BR" altLang="en-US"/>
          </a:p>
        </p:txBody>
      </p:sp>
      <p:sp>
        <p:nvSpPr>
          <p:cNvPr id="123920" name="Rectangle 16">
            <a:extLst>
              <a:ext uri="{FF2B5EF4-FFF2-40B4-BE49-F238E27FC236}">
                <a16:creationId xmlns:a16="http://schemas.microsoft.com/office/drawing/2014/main" id="{9EDF369D-B81D-3F14-5E80-93FC8224C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58E0C6CC-3765-584D-97CD-36A20A5A8907}" type="slidenum">
              <a:rPr lang="pt-BR" altLang="en-US" sz="1000" i="1">
                <a:latin typeface="Bookman Old Style" panose="02050604050505020204" pitchFamily="18" charset="0"/>
              </a:rPr>
              <a:pPr/>
              <a:t>‹#›</a:t>
            </a:fld>
            <a:r>
              <a:rPr lang="pt-BR" altLang="en-US" sz="900" i="1">
                <a:latin typeface="Bookman Old Style" panose="02050604050505020204" pitchFamily="18" charset="0"/>
              </a:rPr>
              <a:t>/10</a:t>
            </a:r>
          </a:p>
        </p:txBody>
      </p:sp>
      <p:pic>
        <p:nvPicPr>
          <p:cNvPr id="123923" name="Picture 19">
            <a:extLst>
              <a:ext uri="{FF2B5EF4-FFF2-40B4-BE49-F238E27FC236}">
                <a16:creationId xmlns:a16="http://schemas.microsoft.com/office/drawing/2014/main" id="{3E9B4F3B-AFB1-0A3A-A27C-A2324628B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4" name="Picture 20">
            <a:extLst>
              <a:ext uri="{FF2B5EF4-FFF2-40B4-BE49-F238E27FC236}">
                <a16:creationId xmlns:a16="http://schemas.microsoft.com/office/drawing/2014/main" id="{4A22CE69-230C-72C7-D4B8-5B616340A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5" name="Picture 21">
            <a:extLst>
              <a:ext uri="{FF2B5EF4-FFF2-40B4-BE49-F238E27FC236}">
                <a16:creationId xmlns:a16="http://schemas.microsoft.com/office/drawing/2014/main" id="{D1DDB6C6-7F39-96F9-8A9B-6AD8AF4BE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fade thruBlk="1"/>
  </p:transition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0DED0B46-8389-18AD-2CBD-03E339591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1" name="Picture 5">
            <a:extLst>
              <a:ext uri="{FF2B5EF4-FFF2-40B4-BE49-F238E27FC236}">
                <a16:creationId xmlns:a16="http://schemas.microsoft.com/office/drawing/2014/main" id="{B232B355-6338-B123-E3FD-F4A61C929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2" name="Rectangle 6">
            <a:extLst>
              <a:ext uri="{FF2B5EF4-FFF2-40B4-BE49-F238E27FC236}">
                <a16:creationId xmlns:a16="http://schemas.microsoft.com/office/drawing/2014/main" id="{F1B62779-3801-8292-2B48-8526C4ACAD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26983" name="Rectangle 7">
            <a:extLst>
              <a:ext uri="{FF2B5EF4-FFF2-40B4-BE49-F238E27FC236}">
                <a16:creationId xmlns:a16="http://schemas.microsoft.com/office/drawing/2014/main" id="{68AFCEB2-28FA-8855-297B-D2F0849CB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26984" name="Rectangle 8">
            <a:extLst>
              <a:ext uri="{FF2B5EF4-FFF2-40B4-BE49-F238E27FC236}">
                <a16:creationId xmlns:a16="http://schemas.microsoft.com/office/drawing/2014/main" id="{78464F3D-F53A-D99E-2CE6-024227F398C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endParaRPr lang="pt-BR" altLang="en-US"/>
          </a:p>
        </p:txBody>
      </p:sp>
      <p:pic>
        <p:nvPicPr>
          <p:cNvPr id="126987" name="Picture 11">
            <a:extLst>
              <a:ext uri="{FF2B5EF4-FFF2-40B4-BE49-F238E27FC236}">
                <a16:creationId xmlns:a16="http://schemas.microsoft.com/office/drawing/2014/main" id="{02859847-6207-C226-1FEE-1FB678C4C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8" name="Picture 12">
            <a:extLst>
              <a:ext uri="{FF2B5EF4-FFF2-40B4-BE49-F238E27FC236}">
                <a16:creationId xmlns:a16="http://schemas.microsoft.com/office/drawing/2014/main" id="{FD419FE9-D053-7890-99D3-C62245E5A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9" name="Rectangle 13">
            <a:extLst>
              <a:ext uri="{FF2B5EF4-FFF2-40B4-BE49-F238E27FC236}">
                <a16:creationId xmlns:a16="http://schemas.microsoft.com/office/drawing/2014/main" id="{82B70DEF-5DAC-9241-D49A-45692F0B3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AC26285D-5B29-8F49-8D62-0C6683752D3F}" type="slidenum">
              <a:rPr lang="pt-BR" altLang="en-US" sz="1000" i="1">
                <a:latin typeface="Bookman Old Style" panose="02050604050505020204" pitchFamily="18" charset="0"/>
              </a:rPr>
              <a:pPr/>
              <a:t>‹#›</a:t>
            </a:fld>
            <a:r>
              <a:rPr lang="pt-BR" altLang="en-US" sz="900" i="1">
                <a:latin typeface="Bookman Old Style" panose="02050604050505020204" pitchFamily="18" charset="0"/>
              </a:rPr>
              <a:t>/10</a:t>
            </a:r>
          </a:p>
        </p:txBody>
      </p:sp>
      <p:pic>
        <p:nvPicPr>
          <p:cNvPr id="126990" name="Picture 14">
            <a:extLst>
              <a:ext uri="{FF2B5EF4-FFF2-40B4-BE49-F238E27FC236}">
                <a16:creationId xmlns:a16="http://schemas.microsoft.com/office/drawing/2014/main" id="{0C31A47B-C597-FE41-97C1-4B70CA157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fade thruBlk="1"/>
  </p:transition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>
            <a:extLst>
              <a:ext uri="{FF2B5EF4-FFF2-40B4-BE49-F238E27FC236}">
                <a16:creationId xmlns:a16="http://schemas.microsoft.com/office/drawing/2014/main" id="{B9515618-0CC9-1F4B-D5C8-059F00239A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59113" y="476250"/>
            <a:ext cx="5905500" cy="2665413"/>
          </a:xfrm>
          <a:ln w="9525" cap="flat"/>
        </p:spPr>
        <p:txBody>
          <a:bodyPr/>
          <a:lstStyle/>
          <a:p>
            <a:r>
              <a:rPr lang="pt-BR" altLang="en-US" sz="2800">
                <a:effectLst/>
              </a:rPr>
              <a:t>Exploratory visualization </a:t>
            </a:r>
            <a:br>
              <a:rPr lang="pt-BR" altLang="en-US" sz="2800">
                <a:effectLst/>
              </a:rPr>
            </a:br>
            <a:r>
              <a:rPr lang="pt-BR" altLang="en-US" sz="2800">
                <a:effectLst/>
              </a:rPr>
              <a:t>based on</a:t>
            </a:r>
            <a:br>
              <a:rPr lang="pt-BR" altLang="en-US" sz="2800">
                <a:effectLst/>
              </a:rPr>
            </a:br>
            <a:r>
              <a:rPr lang="pt-BR" altLang="en-US" sz="2800">
                <a:effectLst/>
              </a:rPr>
              <a:t>multidimensional transfer functions and star coordinates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83CFD902-962F-D4CA-86DD-FF5D1D501A8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203575" y="3500438"/>
            <a:ext cx="3889375" cy="1706562"/>
          </a:xfrm>
          <a:ln w="9525" cap="flat"/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pt-BR" altLang="en-US" sz="1600" b="1" i="0"/>
              <a:t>Alex Laier Bordignon</a:t>
            </a:r>
            <a:r>
              <a:rPr lang="pt-BR" altLang="en-US" sz="1600" i="0"/>
              <a:t>, </a:t>
            </a:r>
          </a:p>
          <a:p>
            <a:pPr algn="l">
              <a:lnSpc>
                <a:spcPct val="80000"/>
              </a:lnSpc>
            </a:pPr>
            <a:r>
              <a:rPr lang="pt-BR" altLang="en-US" sz="1600" i="0"/>
              <a:t>Rener Castro, </a:t>
            </a:r>
          </a:p>
          <a:p>
            <a:pPr algn="l">
              <a:lnSpc>
                <a:spcPct val="80000"/>
              </a:lnSpc>
            </a:pPr>
            <a:r>
              <a:rPr lang="pt-BR" altLang="en-US" sz="1600" i="0"/>
              <a:t>Hélio Lopes, </a:t>
            </a:r>
          </a:p>
          <a:p>
            <a:pPr algn="l">
              <a:lnSpc>
                <a:spcPct val="80000"/>
              </a:lnSpc>
            </a:pPr>
            <a:r>
              <a:rPr lang="pt-BR" altLang="en-US" sz="1600" i="0"/>
              <a:t>Thomas Lewiner and </a:t>
            </a:r>
          </a:p>
          <a:p>
            <a:pPr algn="l">
              <a:lnSpc>
                <a:spcPct val="80000"/>
              </a:lnSpc>
            </a:pPr>
            <a:r>
              <a:rPr lang="pt-BR" altLang="en-US" sz="1600" i="0"/>
              <a:t>Geovan Tavares</a:t>
            </a:r>
            <a:endParaRPr lang="pt-BR" altLang="en-US" sz="1600"/>
          </a:p>
          <a:p>
            <a:pPr algn="l">
              <a:lnSpc>
                <a:spcPct val="80000"/>
              </a:lnSpc>
            </a:pPr>
            <a:r>
              <a:rPr lang="pt-BR" altLang="en-US" sz="1200"/>
              <a:t>Department of Mathematics – PUC-Rio</a:t>
            </a:r>
          </a:p>
        </p:txBody>
      </p:sp>
      <p:pic>
        <p:nvPicPr>
          <p:cNvPr id="2057" name="Picture 9">
            <a:extLst>
              <a:ext uri="{FF2B5EF4-FFF2-40B4-BE49-F238E27FC236}">
                <a16:creationId xmlns:a16="http://schemas.microsoft.com/office/drawing/2014/main" id="{37B21CCE-009A-B74F-FD18-FF254F5A0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2743200" cy="2743200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B27DAD78-744C-DF2A-E269-7EE5FAC69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4581525"/>
            <a:ext cx="1368425" cy="1368425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>
            <a:extLst>
              <a:ext uri="{FF2B5EF4-FFF2-40B4-BE49-F238E27FC236}">
                <a16:creationId xmlns:a16="http://schemas.microsoft.com/office/drawing/2014/main" id="{EC1BD2D0-4A0B-A05E-7DA1-F0C9B0A1E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4581525"/>
            <a:ext cx="719137" cy="719138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0A04265B-42C6-55C3-0884-B8CBA0510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6021388"/>
            <a:ext cx="719138" cy="719137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BDEB89C-663A-0338-9B73-9EDA271BC5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168885-C8B2-6F4E-A3DA-F82C2249EB47}" type="slidenum">
              <a:rPr lang="pt-BR" altLang="en-US"/>
              <a:pPr/>
              <a:t>10</a:t>
            </a:fld>
            <a:r>
              <a:rPr lang="pt-BR" altLang="en-US" sz="900"/>
              <a:t>/12</a:t>
            </a:r>
          </a:p>
        </p:txBody>
      </p:sp>
      <p:sp>
        <p:nvSpPr>
          <p:cNvPr id="249858" name="Rectangle 2">
            <a:extLst>
              <a:ext uri="{FF2B5EF4-FFF2-40B4-BE49-F238E27FC236}">
                <a16:creationId xmlns:a16="http://schemas.microsoft.com/office/drawing/2014/main" id="{5FF73A81-1A4D-38F0-F417-5B4CC17114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Results</a:t>
            </a:r>
          </a:p>
        </p:txBody>
      </p:sp>
      <p:pic>
        <p:nvPicPr>
          <p:cNvPr id="249861" name="Picture 5">
            <a:extLst>
              <a:ext uri="{FF2B5EF4-FFF2-40B4-BE49-F238E27FC236}">
                <a16:creationId xmlns:a16="http://schemas.microsoft.com/office/drawing/2014/main" id="{87FCECA9-F634-EA43-4DE3-6B0C449FE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1944687" cy="5743575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9862" name="Picture 6">
            <a:extLst>
              <a:ext uri="{FF2B5EF4-FFF2-40B4-BE49-F238E27FC236}">
                <a16:creationId xmlns:a16="http://schemas.microsoft.com/office/drawing/2014/main" id="{9238DEF3-ED2F-36DB-A304-12234F795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3375"/>
            <a:ext cx="2727325" cy="5381625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0E6819E-5843-ABC2-A747-8808C08BDB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06C844-6408-B840-85D1-54BCA8B75AFF}" type="slidenum">
              <a:rPr lang="pt-BR" altLang="en-US"/>
              <a:pPr/>
              <a:t>11</a:t>
            </a:fld>
            <a:r>
              <a:rPr lang="pt-BR" altLang="en-US" sz="900"/>
              <a:t>/12</a:t>
            </a:r>
          </a:p>
        </p:txBody>
      </p:sp>
      <p:sp>
        <p:nvSpPr>
          <p:cNvPr id="252930" name="Rectangle 2">
            <a:extLst>
              <a:ext uri="{FF2B5EF4-FFF2-40B4-BE49-F238E27FC236}">
                <a16:creationId xmlns:a16="http://schemas.microsoft.com/office/drawing/2014/main" id="{6BB3ADA9-D112-97B2-7836-661820A6F5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Results</a:t>
            </a:r>
          </a:p>
        </p:txBody>
      </p:sp>
      <p:pic>
        <p:nvPicPr>
          <p:cNvPr id="252933" name="Picture 5">
            <a:extLst>
              <a:ext uri="{FF2B5EF4-FFF2-40B4-BE49-F238E27FC236}">
                <a16:creationId xmlns:a16="http://schemas.microsoft.com/office/drawing/2014/main" id="{BB88AB28-4DE1-0DB3-B196-3B87963E1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196975"/>
            <a:ext cx="5786438" cy="4554538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0FF25F6-B7AE-F646-F2E9-D2838071CE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41EB6-E2B0-8E45-BEE0-CDF80D120C4B}" type="slidenum">
              <a:rPr lang="pt-BR" altLang="en-US"/>
              <a:pPr/>
              <a:t>12</a:t>
            </a:fld>
            <a:r>
              <a:rPr lang="pt-BR" altLang="en-US" sz="900"/>
              <a:t>/12</a:t>
            </a:r>
          </a:p>
        </p:txBody>
      </p:sp>
      <p:sp>
        <p:nvSpPr>
          <p:cNvPr id="254978" name="Rectangle 2">
            <a:extLst>
              <a:ext uri="{FF2B5EF4-FFF2-40B4-BE49-F238E27FC236}">
                <a16:creationId xmlns:a16="http://schemas.microsoft.com/office/drawing/2014/main" id="{0B71ECD9-EBFC-D896-5581-2875D514B5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 Next steps</a:t>
            </a:r>
          </a:p>
        </p:txBody>
      </p:sp>
      <p:sp>
        <p:nvSpPr>
          <p:cNvPr id="254980" name="Rectangle 4">
            <a:extLst>
              <a:ext uri="{FF2B5EF4-FFF2-40B4-BE49-F238E27FC236}">
                <a16:creationId xmlns:a16="http://schemas.microsoft.com/office/drawing/2014/main" id="{7B40BE72-B29C-78C2-8E7C-F029F2464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6013" y="2492375"/>
            <a:ext cx="6480175" cy="2239963"/>
          </a:xfrm>
        </p:spPr>
        <p:txBody>
          <a:bodyPr/>
          <a:lstStyle/>
          <a:p>
            <a:pPr algn="r"/>
            <a:r>
              <a:rPr lang="pt-BR" altLang="en-US"/>
              <a:t>Automatic cluster detection </a:t>
            </a:r>
          </a:p>
          <a:p>
            <a:pPr algn="r"/>
            <a:r>
              <a:rPr lang="pt-BR" altLang="en-US"/>
              <a:t>GPU</a:t>
            </a:r>
          </a:p>
          <a:p>
            <a:pPr algn="r"/>
            <a:r>
              <a:rPr lang="pt-BR" altLang="en-US"/>
              <a:t>Improved paint tools</a:t>
            </a:r>
          </a:p>
          <a:p>
            <a:pPr algn="r"/>
            <a:r>
              <a:rPr lang="pt-BR" altLang="en-US"/>
              <a:t>Best projection computation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6" name="Rectangle 8">
            <a:extLst>
              <a:ext uri="{FF2B5EF4-FFF2-40B4-BE49-F238E27FC236}">
                <a16:creationId xmlns:a16="http://schemas.microsoft.com/office/drawing/2014/main" id="{971C94F8-8817-CA0B-EB46-7685AFB46BE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ln/>
        </p:spPr>
        <p:txBody>
          <a:bodyPr/>
          <a:lstStyle/>
          <a:p>
            <a:r>
              <a:rPr lang="pt-BR" altLang="en-US"/>
              <a:t>Thanks for your</a:t>
            </a:r>
            <a:br>
              <a:rPr lang="pt-BR" altLang="en-US"/>
            </a:br>
            <a:r>
              <a:rPr lang="pt-BR" altLang="en-US"/>
              <a:t>attention!</a:t>
            </a:r>
          </a:p>
        </p:txBody>
      </p:sp>
      <p:sp>
        <p:nvSpPr>
          <p:cNvPr id="237577" name="Rectangle 9">
            <a:extLst>
              <a:ext uri="{FF2B5EF4-FFF2-40B4-BE49-F238E27FC236}">
                <a16:creationId xmlns:a16="http://schemas.microsoft.com/office/drawing/2014/main" id="{3144E7A6-728C-9257-75D6-B7BB4E965BC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9750" y="3716338"/>
            <a:ext cx="6264275" cy="1160462"/>
          </a:xfrm>
          <a:ln/>
        </p:spPr>
        <p:txBody>
          <a:bodyPr/>
          <a:lstStyle/>
          <a:p>
            <a:r>
              <a:rPr lang="pt-BR" altLang="en-US" sz="2400"/>
              <a:t>http://www.mat.puc-rio.br/~alexlaier</a:t>
            </a:r>
          </a:p>
          <a:p>
            <a:r>
              <a:rPr lang="pt-BR" altLang="en-US" sz="2400"/>
              <a:t>http://www.matmidia.mat.puc-rio.br/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69BB367-019A-3D6B-1D56-1BF2A4C22A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B51E9A-2A5B-1F41-B464-18F11A490DEB}" type="slidenum">
              <a:rPr lang="pt-BR" altLang="en-US"/>
              <a:pPr/>
              <a:t>2</a:t>
            </a:fld>
            <a:r>
              <a:rPr lang="pt-BR" altLang="en-US" sz="900"/>
              <a:t>/12</a:t>
            </a:r>
          </a:p>
        </p:txBody>
      </p:sp>
      <p:sp>
        <p:nvSpPr>
          <p:cNvPr id="253954" name="Rectangle 2">
            <a:extLst>
              <a:ext uri="{FF2B5EF4-FFF2-40B4-BE49-F238E27FC236}">
                <a16:creationId xmlns:a16="http://schemas.microsoft.com/office/drawing/2014/main" id="{ACBE9A37-577A-4277-BE5E-6A3521C549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Introduction/Motivation</a:t>
            </a:r>
          </a:p>
        </p:txBody>
      </p:sp>
      <p:sp>
        <p:nvSpPr>
          <p:cNvPr id="253957" name="Text Box 5">
            <a:extLst>
              <a:ext uri="{FF2B5EF4-FFF2-40B4-BE49-F238E27FC236}">
                <a16:creationId xmlns:a16="http://schemas.microsoft.com/office/drawing/2014/main" id="{3A755015-57B5-0336-C29D-B37E57173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773238"/>
            <a:ext cx="741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sz="2400">
                <a:latin typeface="Bookman Old Style" panose="02050604050505020204" pitchFamily="18" charset="0"/>
              </a:rPr>
              <a:t>How to analize multi-dimensional data in 2D ?</a:t>
            </a:r>
            <a:r>
              <a:rPr lang="pt-BR" altLang="en-US" sz="160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253958" name="Picture 6">
            <a:extLst>
              <a:ext uri="{FF2B5EF4-FFF2-40B4-BE49-F238E27FC236}">
                <a16:creationId xmlns:a16="http://schemas.microsoft.com/office/drawing/2014/main" id="{4C96719D-2345-3037-9F5F-379102DD7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76700"/>
            <a:ext cx="2952750" cy="1692275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3961" name="Picture 9">
            <a:extLst>
              <a:ext uri="{FF2B5EF4-FFF2-40B4-BE49-F238E27FC236}">
                <a16:creationId xmlns:a16="http://schemas.microsoft.com/office/drawing/2014/main" id="{96378F99-E11B-A251-FB54-830C1FF2C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076700"/>
            <a:ext cx="2881313" cy="1706563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3962" name="Picture 10">
            <a:extLst>
              <a:ext uri="{FF2B5EF4-FFF2-40B4-BE49-F238E27FC236}">
                <a16:creationId xmlns:a16="http://schemas.microsoft.com/office/drawing/2014/main" id="{DB58F144-888F-A74E-9BE8-C1737C408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4076700"/>
            <a:ext cx="1728787" cy="1687513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209ED68-122F-4FE6-AF08-DDAE276591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D4071F-EA3E-7B4F-8242-198F29698782}" type="slidenum">
              <a:rPr lang="pt-BR" altLang="en-US"/>
              <a:pPr/>
              <a:t>3</a:t>
            </a:fld>
            <a:r>
              <a:rPr lang="pt-BR" altLang="en-US" sz="900"/>
              <a:t>/12</a:t>
            </a:r>
          </a:p>
        </p:txBody>
      </p:sp>
      <p:sp>
        <p:nvSpPr>
          <p:cNvPr id="216069" name="Rectangle 5">
            <a:extLst>
              <a:ext uri="{FF2B5EF4-FFF2-40B4-BE49-F238E27FC236}">
                <a16:creationId xmlns:a16="http://schemas.microsoft.com/office/drawing/2014/main" id="{BC5A0659-1ADF-021B-0269-F4F91EBADC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Star Coordinates</a:t>
            </a:r>
          </a:p>
        </p:txBody>
      </p:sp>
      <p:pic>
        <p:nvPicPr>
          <p:cNvPr id="216071" name="Picture 7">
            <a:extLst>
              <a:ext uri="{FF2B5EF4-FFF2-40B4-BE49-F238E27FC236}">
                <a16:creationId xmlns:a16="http://schemas.microsoft.com/office/drawing/2014/main" id="{2B5ECC3B-EBA3-5C08-6DE4-6D494DC0F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125538"/>
            <a:ext cx="5472113" cy="3451225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6072" name="Picture 8">
            <a:extLst>
              <a:ext uri="{FF2B5EF4-FFF2-40B4-BE49-F238E27FC236}">
                <a16:creationId xmlns:a16="http://schemas.microsoft.com/office/drawing/2014/main" id="{49E7EEFF-88D5-5D9E-9C58-A3C63C412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013325"/>
            <a:ext cx="4491038" cy="954088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675CB80-F2E6-0BA4-F4A1-38CCE9B2D1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881EBC-0123-4C49-A59E-E8D9529DC8BE}" type="slidenum">
              <a:rPr lang="pt-BR" altLang="en-US"/>
              <a:pPr/>
              <a:t>4</a:t>
            </a:fld>
            <a:r>
              <a:rPr lang="pt-BR" altLang="en-US" sz="900"/>
              <a:t>/12</a:t>
            </a:r>
          </a:p>
        </p:txBody>
      </p:sp>
      <p:sp>
        <p:nvSpPr>
          <p:cNvPr id="241666" name="Rectangle 2">
            <a:extLst>
              <a:ext uri="{FF2B5EF4-FFF2-40B4-BE49-F238E27FC236}">
                <a16:creationId xmlns:a16="http://schemas.microsoft.com/office/drawing/2014/main" id="{CC298E05-2025-DD64-2A47-84C36DD091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Star coordinates</a:t>
            </a:r>
            <a:br>
              <a:rPr lang="pt-BR" altLang="en-US"/>
            </a:br>
            <a:r>
              <a:rPr lang="pt-BR" altLang="en-US"/>
              <a:t>analysis</a:t>
            </a:r>
          </a:p>
        </p:txBody>
      </p:sp>
      <p:pic>
        <p:nvPicPr>
          <p:cNvPr id="241668" name="Picture 4">
            <a:extLst>
              <a:ext uri="{FF2B5EF4-FFF2-40B4-BE49-F238E27FC236}">
                <a16:creationId xmlns:a16="http://schemas.microsoft.com/office/drawing/2014/main" id="{6BED197B-328E-7F3F-B022-7D429EA46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2205038"/>
            <a:ext cx="4248150" cy="2063750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1669" name="Text Box 5">
            <a:extLst>
              <a:ext uri="{FF2B5EF4-FFF2-40B4-BE49-F238E27FC236}">
                <a16:creationId xmlns:a16="http://schemas.microsoft.com/office/drawing/2014/main" id="{BAB50B12-C39E-C906-79BC-358C5040E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2413" y="1916113"/>
            <a:ext cx="3105151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	1) project the points</a:t>
            </a:r>
          </a:p>
          <a:p>
            <a:endParaRPr lang="pt-BR" altLang="en-US"/>
          </a:p>
          <a:p>
            <a:r>
              <a:rPr lang="pt-BR" altLang="en-US" sz="2400"/>
              <a:t>        </a:t>
            </a:r>
            <a:r>
              <a:rPr lang="pt-BR" altLang="en-US"/>
              <a:t> </a:t>
            </a:r>
          </a:p>
        </p:txBody>
      </p:sp>
      <p:pic>
        <p:nvPicPr>
          <p:cNvPr id="241672" name="Picture 8">
            <a:extLst>
              <a:ext uri="{FF2B5EF4-FFF2-40B4-BE49-F238E27FC236}">
                <a16:creationId xmlns:a16="http://schemas.microsoft.com/office/drawing/2014/main" id="{987E62BE-E8AF-9E1E-A0F1-C62F27C97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500438"/>
            <a:ext cx="2376488" cy="2239962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1671" name="Line 7">
            <a:extLst>
              <a:ext uri="{FF2B5EF4-FFF2-40B4-BE49-F238E27FC236}">
                <a16:creationId xmlns:a16="http://schemas.microsoft.com/office/drawing/2014/main" id="{B07C19E4-3628-95B5-6C4D-4A1FCD7DEF8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9338" y="3860800"/>
            <a:ext cx="201771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41673" name="Picture 9">
            <a:extLst>
              <a:ext uri="{FF2B5EF4-FFF2-40B4-BE49-F238E27FC236}">
                <a16:creationId xmlns:a16="http://schemas.microsoft.com/office/drawing/2014/main" id="{9651EA76-C20F-C820-3FC9-8E76E9F82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365625"/>
            <a:ext cx="4211638" cy="2160588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1674" name="Line 10">
            <a:extLst>
              <a:ext uri="{FF2B5EF4-FFF2-40B4-BE49-F238E27FC236}">
                <a16:creationId xmlns:a16="http://schemas.microsoft.com/office/drawing/2014/main" id="{621C3AC4-8FB1-F287-C07C-151ACDB26B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27538" y="4868863"/>
            <a:ext cx="2449512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1678" name="Text Box 14">
            <a:extLst>
              <a:ext uri="{FF2B5EF4-FFF2-40B4-BE49-F238E27FC236}">
                <a16:creationId xmlns:a16="http://schemas.microsoft.com/office/drawing/2014/main" id="{F39CF5DB-855E-D27F-EA11-DCDCA7EC5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4149725"/>
            <a:ext cx="394335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	2) generate the density map</a:t>
            </a:r>
          </a:p>
          <a:p>
            <a:r>
              <a:rPr lang="pt-BR" altLang="en-US" sz="2400"/>
              <a:t>        </a:t>
            </a:r>
            <a:r>
              <a:rPr lang="pt-BR" altLang="en-US"/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A147F04-1C04-9747-10C3-F97F9BD7D0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981EFF-C0CA-A842-BB41-B1670F67FD9C}" type="slidenum">
              <a:rPr lang="pt-BR" altLang="en-US"/>
              <a:pPr/>
              <a:t>5</a:t>
            </a:fld>
            <a:r>
              <a:rPr lang="pt-BR" altLang="en-US" sz="900"/>
              <a:t>/12</a:t>
            </a:r>
          </a:p>
        </p:txBody>
      </p:sp>
      <p:sp>
        <p:nvSpPr>
          <p:cNvPr id="244738" name="Rectangle 2">
            <a:extLst>
              <a:ext uri="{FF2B5EF4-FFF2-40B4-BE49-F238E27FC236}">
                <a16:creationId xmlns:a16="http://schemas.microsoft.com/office/drawing/2014/main" id="{E5B0C03E-5FC5-50A8-3811-49DE3E7B0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Interactive axis choice</a:t>
            </a:r>
          </a:p>
        </p:txBody>
      </p:sp>
      <p:pic>
        <p:nvPicPr>
          <p:cNvPr id="244740" name="Picture 4">
            <a:extLst>
              <a:ext uri="{FF2B5EF4-FFF2-40B4-BE49-F238E27FC236}">
                <a16:creationId xmlns:a16="http://schemas.microsoft.com/office/drawing/2014/main" id="{E004351B-E1E4-56CE-A2F3-6923B6C9A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268413"/>
            <a:ext cx="5319712" cy="2403475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4741" name="Picture 5">
            <a:extLst>
              <a:ext uri="{FF2B5EF4-FFF2-40B4-BE49-F238E27FC236}">
                <a16:creationId xmlns:a16="http://schemas.microsoft.com/office/drawing/2014/main" id="{7DBB8A26-FFF5-E239-E4B0-4BA51210F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4076700"/>
            <a:ext cx="4248150" cy="2063750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59E110B-7EF8-15BE-936B-D0DA29BA50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0B977A-B9E9-414E-BF87-71445F4E06DA}" type="slidenum">
              <a:rPr lang="pt-BR" altLang="en-US"/>
              <a:pPr/>
              <a:t>6</a:t>
            </a:fld>
            <a:r>
              <a:rPr lang="pt-BR" altLang="en-US" sz="900"/>
              <a:t>/12</a:t>
            </a:r>
          </a:p>
        </p:txBody>
      </p:sp>
      <p:sp>
        <p:nvSpPr>
          <p:cNvPr id="245762" name="Rectangle 2">
            <a:extLst>
              <a:ext uri="{FF2B5EF4-FFF2-40B4-BE49-F238E27FC236}">
                <a16:creationId xmlns:a16="http://schemas.microsoft.com/office/drawing/2014/main" id="{ECDB2916-31FD-3F04-E2BF-CF7A47485B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Giving weight to an axis</a:t>
            </a:r>
          </a:p>
        </p:txBody>
      </p:sp>
      <p:pic>
        <p:nvPicPr>
          <p:cNvPr id="245764" name="Picture 4">
            <a:extLst>
              <a:ext uri="{FF2B5EF4-FFF2-40B4-BE49-F238E27FC236}">
                <a16:creationId xmlns:a16="http://schemas.microsoft.com/office/drawing/2014/main" id="{4D468055-BA44-ADE3-40F8-812CC6DB3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205038"/>
            <a:ext cx="5211763" cy="2636837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FB477B6-2ACA-161E-778A-8079896E36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A7FE40-1278-9644-BB0D-6CAB38270223}" type="slidenum">
              <a:rPr lang="pt-BR" altLang="en-US"/>
              <a:pPr/>
              <a:t>7</a:t>
            </a:fld>
            <a:r>
              <a:rPr lang="pt-BR" altLang="en-US" sz="900"/>
              <a:t>/12</a:t>
            </a:r>
          </a:p>
        </p:txBody>
      </p:sp>
      <p:sp>
        <p:nvSpPr>
          <p:cNvPr id="246786" name="Rectangle 2">
            <a:extLst>
              <a:ext uri="{FF2B5EF4-FFF2-40B4-BE49-F238E27FC236}">
                <a16:creationId xmlns:a16="http://schemas.microsoft.com/office/drawing/2014/main" id="{6E6D3B5C-1802-CD54-AD5B-9D2FA159F4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Multidimensional </a:t>
            </a:r>
            <a:br>
              <a:rPr lang="pt-BR" altLang="en-US"/>
            </a:br>
            <a:r>
              <a:rPr lang="pt-BR" altLang="en-US"/>
              <a:t>transfer functions</a:t>
            </a:r>
          </a:p>
        </p:txBody>
      </p:sp>
      <p:pic>
        <p:nvPicPr>
          <p:cNvPr id="246788" name="Picture 4">
            <a:extLst>
              <a:ext uri="{FF2B5EF4-FFF2-40B4-BE49-F238E27FC236}">
                <a16:creationId xmlns:a16="http://schemas.microsoft.com/office/drawing/2014/main" id="{0B9A4F2A-E6A0-FC4D-CD51-3E0ABA608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341438"/>
            <a:ext cx="7667625" cy="1506537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6789" name="Picture 5">
            <a:extLst>
              <a:ext uri="{FF2B5EF4-FFF2-40B4-BE49-F238E27FC236}">
                <a16:creationId xmlns:a16="http://schemas.microsoft.com/office/drawing/2014/main" id="{4B96B2AB-DEF0-DF84-875B-0960A81EA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860800"/>
            <a:ext cx="2592387" cy="2581275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6792" name="Line 8">
            <a:extLst>
              <a:ext uri="{FF2B5EF4-FFF2-40B4-BE49-F238E27FC236}">
                <a16:creationId xmlns:a16="http://schemas.microsoft.com/office/drawing/2014/main" id="{BD4C54A9-99B8-F1E1-35C8-4E2A03AD1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8175" y="2781300"/>
            <a:ext cx="2808288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93" name="Line 9">
            <a:extLst>
              <a:ext uri="{FF2B5EF4-FFF2-40B4-BE49-F238E27FC236}">
                <a16:creationId xmlns:a16="http://schemas.microsoft.com/office/drawing/2014/main" id="{D72F5B1D-A70B-8D10-75B7-DD97C66D64F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2852738"/>
            <a:ext cx="1728788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94" name="Line 10">
            <a:extLst>
              <a:ext uri="{FF2B5EF4-FFF2-40B4-BE49-F238E27FC236}">
                <a16:creationId xmlns:a16="http://schemas.microsoft.com/office/drawing/2014/main" id="{7A3BD783-9744-C2A8-E5BB-E0CE34CF18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438" y="2924175"/>
            <a:ext cx="576262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95" name="Line 11">
            <a:extLst>
              <a:ext uri="{FF2B5EF4-FFF2-40B4-BE49-F238E27FC236}">
                <a16:creationId xmlns:a16="http://schemas.microsoft.com/office/drawing/2014/main" id="{8B8B4A8B-022C-1476-B09E-FE7751CF18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08625" y="2924175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96" name="Line 12">
            <a:extLst>
              <a:ext uri="{FF2B5EF4-FFF2-40B4-BE49-F238E27FC236}">
                <a16:creationId xmlns:a16="http://schemas.microsoft.com/office/drawing/2014/main" id="{C5B1A403-412E-31AB-B89E-13C516BBED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95963" y="2924175"/>
            <a:ext cx="10080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97" name="Line 13">
            <a:extLst>
              <a:ext uri="{FF2B5EF4-FFF2-40B4-BE49-F238E27FC236}">
                <a16:creationId xmlns:a16="http://schemas.microsoft.com/office/drawing/2014/main" id="{272072D9-152F-959D-EC36-D75C96AAD3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1863" y="2924175"/>
            <a:ext cx="187325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98" name="Text Box 14">
            <a:extLst>
              <a:ext uri="{FF2B5EF4-FFF2-40B4-BE49-F238E27FC236}">
                <a16:creationId xmlns:a16="http://schemas.microsoft.com/office/drawing/2014/main" id="{1B320702-3139-49F0-D0AD-98DD07359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4076700"/>
            <a:ext cx="245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Six dimensional space</a:t>
            </a:r>
          </a:p>
        </p:txBody>
      </p:sp>
      <p:sp>
        <p:nvSpPr>
          <p:cNvPr id="246799" name="Line 15">
            <a:extLst>
              <a:ext uri="{FF2B5EF4-FFF2-40B4-BE49-F238E27FC236}">
                <a16:creationId xmlns:a16="http://schemas.microsoft.com/office/drawing/2014/main" id="{7E464CCD-16B6-DDBB-73F3-A6AD12F9A7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35600" y="4437063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800" name="Text Box 16">
            <a:extLst>
              <a:ext uri="{FF2B5EF4-FFF2-40B4-BE49-F238E27FC236}">
                <a16:creationId xmlns:a16="http://schemas.microsoft.com/office/drawing/2014/main" id="{42238988-60D8-4FE2-7544-94E827821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5084763"/>
            <a:ext cx="2114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Map to color space</a:t>
            </a:r>
          </a:p>
          <a:p>
            <a:r>
              <a:rPr lang="pt-BR" altLang="en-US"/>
              <a:t>Transfer function </a:t>
            </a:r>
          </a:p>
        </p:txBody>
      </p:sp>
      <p:sp>
        <p:nvSpPr>
          <p:cNvPr id="246801" name="Line 17">
            <a:extLst>
              <a:ext uri="{FF2B5EF4-FFF2-40B4-BE49-F238E27FC236}">
                <a16:creationId xmlns:a16="http://schemas.microsoft.com/office/drawing/2014/main" id="{3122A03A-A55F-002D-CC31-E40D8B101B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32138" y="5516563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3B702BE-E27E-9CC6-B1B4-D6158ED7F1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FFB615-173E-4748-8BB9-9675F79EFE3E}" type="slidenum">
              <a:rPr lang="pt-BR" altLang="en-US"/>
              <a:pPr/>
              <a:t>8</a:t>
            </a:fld>
            <a:r>
              <a:rPr lang="pt-BR" altLang="en-US" sz="900"/>
              <a:t>/12</a:t>
            </a:r>
          </a:p>
        </p:txBody>
      </p:sp>
      <p:sp>
        <p:nvSpPr>
          <p:cNvPr id="247810" name="Rectangle 2">
            <a:extLst>
              <a:ext uri="{FF2B5EF4-FFF2-40B4-BE49-F238E27FC236}">
                <a16:creationId xmlns:a16="http://schemas.microsoft.com/office/drawing/2014/main" id="{A9009AA8-D22B-D887-FB2F-FA53393C5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24075" y="260350"/>
            <a:ext cx="7019925" cy="504825"/>
          </a:xfrm>
        </p:spPr>
        <p:txBody>
          <a:bodyPr/>
          <a:lstStyle/>
          <a:p>
            <a:r>
              <a:rPr lang="pt-BR" altLang="en-US" sz="3200">
                <a:effectLst/>
              </a:rPr>
              <a:t>Real time feedback</a:t>
            </a:r>
          </a:p>
        </p:txBody>
      </p:sp>
      <p:pic>
        <p:nvPicPr>
          <p:cNvPr id="247822" name="Picture 14">
            <a:extLst>
              <a:ext uri="{FF2B5EF4-FFF2-40B4-BE49-F238E27FC236}">
                <a16:creationId xmlns:a16="http://schemas.microsoft.com/office/drawing/2014/main" id="{9C13FDED-C28E-9792-063D-921061644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8275"/>
            <a:ext cx="3024188" cy="1493838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7823" name="Picture 15">
            <a:extLst>
              <a:ext uri="{FF2B5EF4-FFF2-40B4-BE49-F238E27FC236}">
                <a16:creationId xmlns:a16="http://schemas.microsoft.com/office/drawing/2014/main" id="{8206F8F8-F122-5C22-43EB-E03A81EE6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773238"/>
            <a:ext cx="4059237" cy="3779837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7826" name="Rectangle 18">
            <a:extLst>
              <a:ext uri="{FF2B5EF4-FFF2-40B4-BE49-F238E27FC236}">
                <a16:creationId xmlns:a16="http://schemas.microsoft.com/office/drawing/2014/main" id="{07FF9EDA-18EE-7585-EF61-5BA9685E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652963"/>
            <a:ext cx="3490912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r"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1pPr>
            <a:lvl2pPr algn="r"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2pPr>
            <a:lvl3pPr algn="r"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3pPr>
            <a:lvl4pPr algn="r"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4pPr>
            <a:lvl5pPr algn="r"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defRPr>
            </a:lvl9pPr>
          </a:lstStyle>
          <a:p>
            <a:r>
              <a:rPr lang="pt-BR" altLang="en-US" sz="2400">
                <a:effectLst/>
                <a:latin typeface="Arial" panose="020B0604020202020204" pitchFamily="34" charset="0"/>
              </a:rPr>
              <a:t>Painting the clusters,</a:t>
            </a:r>
            <a:br>
              <a:rPr lang="pt-BR" altLang="en-US" sz="2400">
                <a:effectLst/>
                <a:latin typeface="Arial" panose="020B0604020202020204" pitchFamily="34" charset="0"/>
              </a:rPr>
            </a:br>
            <a:r>
              <a:rPr lang="pt-BR" altLang="en-US" sz="2400">
                <a:effectLst/>
                <a:latin typeface="Arial" panose="020B0604020202020204" pitchFamily="34" charset="0"/>
              </a:rPr>
              <a:t>interactively building a </a:t>
            </a:r>
            <a:br>
              <a:rPr lang="pt-BR" altLang="en-US" sz="2400">
                <a:effectLst/>
                <a:latin typeface="Arial" panose="020B0604020202020204" pitchFamily="34" charset="0"/>
              </a:rPr>
            </a:br>
            <a:r>
              <a:rPr lang="pt-BR" altLang="en-US" sz="2400">
                <a:effectLst/>
                <a:latin typeface="Arial" panose="020B0604020202020204" pitchFamily="34" charset="0"/>
              </a:rPr>
              <a:t>transfer function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5A712F8-01EB-E2F1-E13C-B32CAFF4B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8AE2BA-008F-764D-8B4E-A8559533C7C1}" type="slidenum">
              <a:rPr lang="pt-BR" altLang="en-US"/>
              <a:pPr/>
              <a:t>9</a:t>
            </a:fld>
            <a:r>
              <a:rPr lang="pt-BR" altLang="en-US" sz="900"/>
              <a:t>/12</a:t>
            </a:r>
          </a:p>
        </p:txBody>
      </p:sp>
      <p:sp>
        <p:nvSpPr>
          <p:cNvPr id="248834" name="Rectangle 2">
            <a:extLst>
              <a:ext uri="{FF2B5EF4-FFF2-40B4-BE49-F238E27FC236}">
                <a16:creationId xmlns:a16="http://schemas.microsoft.com/office/drawing/2014/main" id="{1748E303-0C4A-EDE9-A8AE-7B60A29CF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Results</a:t>
            </a:r>
          </a:p>
        </p:txBody>
      </p:sp>
      <p:pic>
        <p:nvPicPr>
          <p:cNvPr id="248836" name="Picture 4">
            <a:extLst>
              <a:ext uri="{FF2B5EF4-FFF2-40B4-BE49-F238E27FC236}">
                <a16:creationId xmlns:a16="http://schemas.microsoft.com/office/drawing/2014/main" id="{BC55E1A7-7AB5-20EE-D941-179055C74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4052888" cy="5499100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8837" name="Picture 5">
            <a:extLst>
              <a:ext uri="{FF2B5EF4-FFF2-40B4-BE49-F238E27FC236}">
                <a16:creationId xmlns:a16="http://schemas.microsoft.com/office/drawing/2014/main" id="{7B53B6A6-0825-4E40-17F1-718CC3C3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908050"/>
            <a:ext cx="3351212" cy="4824413"/>
          </a:xfrm>
          <a:prstGeom prst="rect">
            <a:avLst/>
          </a:prstGeom>
          <a:noFill/>
          <a:ln w="9525">
            <a:solidFill>
              <a:srgbClr val="FFBB7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atmidia">
  <a:themeElements>
    <a:clrScheme name="Matmidi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Matmidi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atmidi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Proposta">
  <a:themeElements>
    <a:clrScheme name="1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1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Proposta">
  <a:themeElements>
    <a:clrScheme name="2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2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Matmidia</Template>
  <TotalTime>125</TotalTime>
  <Words>155</Words>
  <Application>Microsoft Macintosh PowerPoint</Application>
  <PresentationFormat>On-screen Show (4:3)</PresentationFormat>
  <Paragraphs>46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Bookman Old Style</vt:lpstr>
      <vt:lpstr>Wingdings</vt:lpstr>
      <vt:lpstr>Matmidia</vt:lpstr>
      <vt:lpstr>1_Proposta</vt:lpstr>
      <vt:lpstr>2_Proposta</vt:lpstr>
      <vt:lpstr>Exploratory visualization  based on multidimensional transfer functions and star coordinates</vt:lpstr>
      <vt:lpstr>Introduction/Motivation</vt:lpstr>
      <vt:lpstr>Star Coordinates</vt:lpstr>
      <vt:lpstr>Star coordinates analysis</vt:lpstr>
      <vt:lpstr>Interactive axis choice</vt:lpstr>
      <vt:lpstr>Giving weight to an axis</vt:lpstr>
      <vt:lpstr>Multidimensional  transfer functions</vt:lpstr>
      <vt:lpstr>Real time feedback</vt:lpstr>
      <vt:lpstr>Results</vt:lpstr>
      <vt:lpstr>Results</vt:lpstr>
      <vt:lpstr>Results</vt:lpstr>
      <vt:lpstr> Next steps</vt:lpstr>
      <vt:lpstr>Thanks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Exploratory visualization based on multidimensional transfer functions and star coordinates</dc:title>
  <dc:creator>al</dc:creator>
  <cp:lastModifiedBy>Thomas LEWINER</cp:lastModifiedBy>
  <cp:revision>11</cp:revision>
  <dcterms:created xsi:type="dcterms:W3CDTF">2006-10-05T18:57:19Z</dcterms:created>
  <dcterms:modified xsi:type="dcterms:W3CDTF">2026-07-30T21:23:04Z</dcterms:modified>
</cp:coreProperties>
</file>