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8" r:id="rId1"/>
  </p:sldMasterIdLst>
  <p:sldIdLst>
    <p:sldId id="256" r:id="rId2"/>
  </p:sldIdLst>
  <p:sldSz cx="32404050" cy="43205400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9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42" autoAdjust="0"/>
    <p:restoredTop sz="94658" autoAdjust="0"/>
  </p:normalViewPr>
  <p:slideViewPr>
    <p:cSldViewPr snapToGrid="0">
      <p:cViewPr varScale="1">
        <p:scale>
          <a:sx n="19" d="100"/>
          <a:sy n="19" d="100"/>
        </p:scale>
        <p:origin x="3944" y="304"/>
      </p:cViewPr>
      <p:guideLst>
        <p:guide orient="horz" pos="13609"/>
        <p:guide pos="1020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29803-866B-1C05-13CF-F19BD9561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51300" y="7070725"/>
            <a:ext cx="24303038" cy="15041563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DB8C85-019E-57C4-2B1D-5C5D405EA8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51300" y="22693313"/>
            <a:ext cx="24303038" cy="104314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78C3CF-5436-54FE-C857-142093C93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161C3B-B3B5-AAD7-3613-786E16B7E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56EC7-FA90-D8C6-D1EB-29A531946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96C87E-0363-8F45-AE89-7B9FE546BC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41564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3E3A-7756-E290-FC9B-4BBD71062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7263" y="2300288"/>
            <a:ext cx="27949525" cy="835183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A96AA6-5483-FBB2-9B7A-E27975BAF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227263" y="11501438"/>
            <a:ext cx="27949525" cy="274129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E1666-F115-B26F-CDA1-ACEC4AFDC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D4340E-D7D4-8E3F-973E-271247DE8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EA773F-169D-3E13-52A5-C050903F4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C031C6-7533-D149-BA1C-3F4882637FF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77860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3F4974-FDB2-81DB-4558-B6F8A20BD3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23190200" y="2300288"/>
            <a:ext cx="6986588" cy="366141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D25F38-0B20-7F5E-4657-BDB08F380D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227263" y="2300288"/>
            <a:ext cx="20810537" cy="36614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24856-C312-F8B4-B45D-940AB222C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101917-A1FB-79E9-453E-2F29C2089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AB88F1-CA85-2A3B-E2F0-50A737D30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715C21-BDEF-F741-899C-10A7C3E59D4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0744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B0BAB-9C0F-B6B6-AFA4-E833ECCF5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7263" y="2300288"/>
            <a:ext cx="27949525" cy="835183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9E1E2-E71A-5ECE-DCD9-F05FE70A8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7263" y="11501438"/>
            <a:ext cx="27949525" cy="274129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1ECCB-D6C8-EC73-CC3A-8310665D3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11A181-4F7D-514D-DC3E-CB80101DB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CF85BA-9A50-0EB4-95F4-A004AF3E8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3674E7-D15E-704A-A56F-45D0692AE37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6738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14505-2930-AC63-1799-2C4A9C62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1388" y="10771188"/>
            <a:ext cx="27947937" cy="1797208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5C1B8-1030-F5F4-7F62-C88BB907E5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11388" y="28913138"/>
            <a:ext cx="27947937" cy="9451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5105C-AE59-D1E5-DF5A-8A571EC8F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D1865A-091E-6E11-52BC-7DED7CE2B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67925-6FEC-273B-DF3B-8723A14A9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9F33B3-DE5B-E74A-AECA-0361D85D086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77146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64EB1-AE55-0715-C05A-DB51C801F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7263" y="2300288"/>
            <a:ext cx="27949525" cy="835183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76C56-3EC9-E2D5-4A9D-9D1C052D60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27263" y="11501438"/>
            <a:ext cx="13898562" cy="274129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941E66-1602-1CA2-C042-67254CD7DD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278225" y="11501438"/>
            <a:ext cx="13898563" cy="274129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AEFA2C-93BC-7612-F726-D8626FA9E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98ECD4-D853-AABA-1AEC-33AAD8FA3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EBDE66-8343-4080-D5AA-A29DB6BA5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2CB838-9A01-A645-91AF-6DB62CFA682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56318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73A68-ED26-7A30-3C7D-489A9A4AA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2025" y="2300288"/>
            <a:ext cx="27947938" cy="835183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8E0F40-57A2-6ACD-5349-0FBB19610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2025" y="10591800"/>
            <a:ext cx="13708063" cy="51895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452CE0-715A-CFEF-5458-145E2E2956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32025" y="15781338"/>
            <a:ext cx="13708063" cy="232140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79AB79-54B3-C263-445E-3029EF219C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6405225" y="10591800"/>
            <a:ext cx="13774738" cy="51895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6D9144-C754-106A-6D7F-808CDB2C40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6405225" y="15781338"/>
            <a:ext cx="13774738" cy="232140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79D2A2-2916-4D15-59F2-7813B1814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911C62-8B34-2DF6-A10B-50AF5B725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9DA9B5-06FE-9281-1B88-F8D750ED7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43B483-CE57-5F43-962D-85272BA1C79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6936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4C1C8-7307-61B2-14E2-5C07A4EF2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7263" y="2300288"/>
            <a:ext cx="27949525" cy="835183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738F80-FD94-CB23-35A3-F5CDB4D3E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8DD9B1-6CB1-4B84-53EF-AF2DB175C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1397AD-4FAC-8EB7-7732-8B946C0A5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BFC751-ED2F-5947-A35D-F5DEBC69BCA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93710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572CBE-840F-B3C0-B161-DA751E581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73425D-42E3-7462-1CBC-1580FD979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D16E25-0558-D9C0-700C-E8A0E4829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29FB31-27C5-C54E-AEAD-4930F8DA2CE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39569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49CB3-0AEC-E001-212B-46A6CA47C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2025" y="2879725"/>
            <a:ext cx="10450513" cy="1008221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B0BFC-C316-EA87-63A0-E0508BFCD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76325" y="6221413"/>
            <a:ext cx="16403638" cy="307038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C8655E-266D-B853-0561-B0AD5F8F67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32025" y="12961938"/>
            <a:ext cx="10450513" cy="24012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1836AC-20EB-CB62-D523-666B97E45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CF4D9B-F09D-93EF-154E-FC9B2B0AD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B0AFCD-98B5-C227-88CE-C6F297B8F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0DFBC7-8D8D-F540-9E0B-62DC4F09F17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398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D2151-B8A6-14C1-D6CF-444FA1B74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2025" y="2879725"/>
            <a:ext cx="10450513" cy="1008221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4AB139-EFFD-AC1D-BFFA-C485530FBF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776325" y="6221413"/>
            <a:ext cx="16403638" cy="307038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8BEF71-3B9F-ACB4-1481-E54C752D99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32025" y="12961938"/>
            <a:ext cx="10450513" cy="24012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A0EDE2-E40F-E029-A790-E389E73B7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EC906B-5A6F-2AF0-AE75-1D517FFFA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163B83-6B44-698F-8BC7-CD611CE64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596ED1-2AD8-C243-9D8B-F8B5EBE3CF3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88355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0066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>
            <a:extLst>
              <a:ext uri="{FF2B5EF4-FFF2-40B4-BE49-F238E27FC236}">
                <a16:creationId xmlns:a16="http://schemas.microsoft.com/office/drawing/2014/main" id="{1D54AAEE-1568-D6F1-F8D8-E79ADE88EF8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20838" y="39344600"/>
            <a:ext cx="7561262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38226" tIns="219113" rIns="438226" bIns="219113" numCol="1" anchor="t" anchorCtr="0" compatLnSpc="1">
            <a:prstTxWarp prst="textNoShape">
              <a:avLst/>
            </a:prstTxWarp>
          </a:bodyPr>
          <a:lstStyle>
            <a:lvl1pPr defTabSz="4381500">
              <a:defRPr sz="6700"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011728B-18AE-F377-D1AF-C555024F38B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71225" y="39344600"/>
            <a:ext cx="10261600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38226" tIns="219113" rIns="438226" bIns="219113" numCol="1" anchor="t" anchorCtr="0" compatLnSpc="1">
            <a:prstTxWarp prst="textNoShape">
              <a:avLst/>
            </a:prstTxWarp>
          </a:bodyPr>
          <a:lstStyle>
            <a:lvl1pPr algn="ctr" defTabSz="4381500">
              <a:defRPr sz="6700"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49B2565-3DFE-0C97-887E-8E9FC701B70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21950" y="39344600"/>
            <a:ext cx="7562850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38226" tIns="219113" rIns="438226" bIns="219113" numCol="1" anchor="t" anchorCtr="0" compatLnSpc="1">
            <a:prstTxWarp prst="textNoShape">
              <a:avLst/>
            </a:prstTxWarp>
          </a:bodyPr>
          <a:lstStyle>
            <a:lvl1pPr algn="r" defTabSz="4381500">
              <a:defRPr sz="6700">
                <a:latin typeface="+mn-lt"/>
              </a:defRPr>
            </a:lvl1pPr>
          </a:lstStyle>
          <a:p>
            <a:fld id="{9C8CB9F1-1D6B-214D-B8EE-83EC9243682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81500" rtl="0" fontAlgn="base">
        <a:spcBef>
          <a:spcPct val="0"/>
        </a:spcBef>
        <a:spcAft>
          <a:spcPct val="0"/>
        </a:spcAft>
        <a:defRPr sz="211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381500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panose="020B0604020202020204" pitchFamily="34" charset="0"/>
        </a:defRPr>
      </a:lvl2pPr>
      <a:lvl3pPr algn="ctr" defTabSz="4381500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panose="020B0604020202020204" pitchFamily="34" charset="0"/>
        </a:defRPr>
      </a:lvl3pPr>
      <a:lvl4pPr algn="ctr" defTabSz="4381500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panose="020B0604020202020204" pitchFamily="34" charset="0"/>
        </a:defRPr>
      </a:lvl4pPr>
      <a:lvl5pPr algn="ctr" defTabSz="4381500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panose="020B0604020202020204" pitchFamily="34" charset="0"/>
        </a:defRPr>
      </a:lvl5pPr>
      <a:lvl6pPr marL="457200" algn="ctr" defTabSz="4381500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panose="020B0604020202020204" pitchFamily="34" charset="0"/>
        </a:defRPr>
      </a:lvl6pPr>
      <a:lvl7pPr marL="914400" algn="ctr" defTabSz="4381500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panose="020B0604020202020204" pitchFamily="34" charset="0"/>
        </a:defRPr>
      </a:lvl7pPr>
      <a:lvl8pPr marL="1371600" algn="ctr" defTabSz="4381500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panose="020B0604020202020204" pitchFamily="34" charset="0"/>
        </a:defRPr>
      </a:lvl8pPr>
      <a:lvl9pPr marL="1828800" algn="ctr" defTabSz="4381500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1643063" indent="-1643063" algn="l" defTabSz="4381500" rtl="0" fontAlgn="base">
        <a:spcBef>
          <a:spcPct val="20000"/>
        </a:spcBef>
        <a:spcAft>
          <a:spcPct val="0"/>
        </a:spcAft>
        <a:buChar char="•"/>
        <a:defRPr sz="15300" kern="1200">
          <a:solidFill>
            <a:schemeClr val="tx1"/>
          </a:solidFill>
          <a:latin typeface="+mn-lt"/>
          <a:ea typeface="+mn-ea"/>
          <a:cs typeface="+mn-cs"/>
        </a:defRPr>
      </a:lvl1pPr>
      <a:lvl2pPr marL="3560763" indent="-1370013" algn="l" defTabSz="4381500" rtl="0" fontAlgn="base">
        <a:spcBef>
          <a:spcPct val="20000"/>
        </a:spcBef>
        <a:spcAft>
          <a:spcPct val="0"/>
        </a:spcAft>
        <a:buChar char="–"/>
        <a:defRPr sz="13400" kern="1200">
          <a:solidFill>
            <a:schemeClr val="tx1"/>
          </a:solidFill>
          <a:latin typeface="+mn-lt"/>
          <a:ea typeface="+mn-ea"/>
          <a:cs typeface="+mn-cs"/>
        </a:defRPr>
      </a:lvl2pPr>
      <a:lvl3pPr marL="5478463" indent="-1096963" algn="l" defTabSz="4381500" rtl="0" fontAlgn="base">
        <a:spcBef>
          <a:spcPct val="20000"/>
        </a:spcBef>
        <a:spcAft>
          <a:spcPct val="0"/>
        </a:spcAft>
        <a:buChar char="•"/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7669213" indent="-1095375" algn="l" defTabSz="4381500" rtl="0" fontAlgn="base">
        <a:spcBef>
          <a:spcPct val="20000"/>
        </a:spcBef>
        <a:spcAft>
          <a:spcPct val="0"/>
        </a:spcAft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59963" indent="-1095375" algn="l" defTabSz="4381500" rtl="0" fontAlgn="base">
        <a:spcBef>
          <a:spcPct val="20000"/>
        </a:spcBef>
        <a:spcAft>
          <a:spcPct val="0"/>
        </a:spcAft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emf"/><Relationship Id="rId47" Type="http://schemas.openxmlformats.org/officeDocument/2006/relationships/image" Target="../media/image46.png"/><Relationship Id="rId50" Type="http://schemas.openxmlformats.org/officeDocument/2006/relationships/image" Target="../media/image49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3" Type="http://schemas.openxmlformats.org/officeDocument/2006/relationships/image" Target="../media/image52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52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emf"/><Relationship Id="rId48" Type="http://schemas.openxmlformats.org/officeDocument/2006/relationships/image" Target="../media/image47.png"/><Relationship Id="rId8" Type="http://schemas.openxmlformats.org/officeDocument/2006/relationships/image" Target="../media/image7.png"/><Relationship Id="rId51" Type="http://schemas.openxmlformats.org/officeDocument/2006/relationships/image" Target="../media/image50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Relationship Id="rId54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49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0" name="Picture 252">
            <a:extLst>
              <a:ext uri="{FF2B5EF4-FFF2-40B4-BE49-F238E27FC236}">
                <a16:creationId xmlns:a16="http://schemas.microsoft.com/office/drawing/2014/main" id="{807929C2-98C5-193B-D311-419B834F5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599650" y="23622000"/>
            <a:ext cx="3059113" cy="3059113"/>
          </a:xfrm>
          <a:prstGeom prst="rect">
            <a:avLst/>
          </a:prstGeom>
          <a:solidFill>
            <a:srgbClr val="FFFFCC">
              <a:alpha val="8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2" name="Picture 34">
            <a:extLst>
              <a:ext uri="{FF2B5EF4-FFF2-40B4-BE49-F238E27FC236}">
                <a16:creationId xmlns:a16="http://schemas.microsoft.com/office/drawing/2014/main" id="{FB521389-A14F-BDC3-A004-96D3BD04A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13900" y="42403713"/>
            <a:ext cx="2303463" cy="63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9" name="Picture 31">
            <a:extLst>
              <a:ext uri="{FF2B5EF4-FFF2-40B4-BE49-F238E27FC236}">
                <a16:creationId xmlns:a16="http://schemas.microsoft.com/office/drawing/2014/main" id="{EA4FBF0C-30DF-4412-3B47-A9799CF49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97125" y="42176700"/>
            <a:ext cx="1627188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>
            <a:extLst>
              <a:ext uri="{FF2B5EF4-FFF2-40B4-BE49-F238E27FC236}">
                <a16:creationId xmlns:a16="http://schemas.microsoft.com/office/drawing/2014/main" id="{9C2E015B-F3B6-B046-6E99-18CE81B87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21150" y="42176700"/>
            <a:ext cx="1627188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50" name="Group 202">
            <a:extLst>
              <a:ext uri="{FF2B5EF4-FFF2-40B4-BE49-F238E27FC236}">
                <a16:creationId xmlns:a16="http://schemas.microsoft.com/office/drawing/2014/main" id="{77B67CEB-ACDF-D7FC-CAE8-6E9BC7481CE1}"/>
              </a:ext>
            </a:extLst>
          </p:cNvPr>
          <p:cNvGrpSpPr>
            <a:grpSpLocks/>
          </p:cNvGrpSpPr>
          <p:nvPr/>
        </p:nvGrpSpPr>
        <p:grpSpPr bwMode="auto">
          <a:xfrm>
            <a:off x="9659938" y="42405300"/>
            <a:ext cx="4494212" cy="630238"/>
            <a:chOff x="6667" y="26712"/>
            <a:chExt cx="2831" cy="397"/>
          </a:xfrm>
        </p:grpSpPr>
        <p:pic>
          <p:nvPicPr>
            <p:cNvPr id="2075" name="Picture 27">
              <a:extLst>
                <a:ext uri="{FF2B5EF4-FFF2-40B4-BE49-F238E27FC236}">
                  <a16:creationId xmlns:a16="http://schemas.microsoft.com/office/drawing/2014/main" id="{15AF2EBE-97B8-32D5-24A4-92B40019F9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7" y="26754"/>
              <a:ext cx="1169" cy="3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78" name="Picture 30">
              <a:extLst>
                <a:ext uri="{FF2B5EF4-FFF2-40B4-BE49-F238E27FC236}">
                  <a16:creationId xmlns:a16="http://schemas.microsoft.com/office/drawing/2014/main" id="{FB981723-A28E-6BEA-3EB8-D7B0B787B8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7" y="26712"/>
              <a:ext cx="1451" cy="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87" name="Picture 39">
            <a:extLst>
              <a:ext uri="{FF2B5EF4-FFF2-40B4-BE49-F238E27FC236}">
                <a16:creationId xmlns:a16="http://schemas.microsoft.com/office/drawing/2014/main" id="{263F3290-B482-A79B-99F7-5F7E071DA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25" y="41228963"/>
            <a:ext cx="7632700" cy="183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3" name="Picture 25">
            <a:extLst>
              <a:ext uri="{FF2B5EF4-FFF2-40B4-BE49-F238E27FC236}">
                <a16:creationId xmlns:a16="http://schemas.microsoft.com/office/drawing/2014/main" id="{1C268886-099F-7618-52A4-373FE0C2F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97000" y="40852725"/>
            <a:ext cx="1371600" cy="141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>
            <a:extLst>
              <a:ext uri="{FF2B5EF4-FFF2-40B4-BE49-F238E27FC236}">
                <a16:creationId xmlns:a16="http://schemas.microsoft.com/office/drawing/2014/main" id="{C31B424C-D576-42BC-8E44-C6818F831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913" y="40630475"/>
            <a:ext cx="1398587" cy="186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7" name="Picture 29">
            <a:extLst>
              <a:ext uri="{FF2B5EF4-FFF2-40B4-BE49-F238E27FC236}">
                <a16:creationId xmlns:a16="http://schemas.microsoft.com/office/drawing/2014/main" id="{FBCFCC02-E877-5FA5-75CC-1818EBE96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43688" y="40992425"/>
            <a:ext cx="2170112" cy="113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>
            <a:extLst>
              <a:ext uri="{FF2B5EF4-FFF2-40B4-BE49-F238E27FC236}">
                <a16:creationId xmlns:a16="http://schemas.microsoft.com/office/drawing/2014/main" id="{2507D417-71E5-709F-5EF0-C55FFE212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233938" y="40992425"/>
            <a:ext cx="2170112" cy="113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1" name="Picture 33">
            <a:extLst>
              <a:ext uri="{FF2B5EF4-FFF2-40B4-BE49-F238E27FC236}">
                <a16:creationId xmlns:a16="http://schemas.microsoft.com/office/drawing/2014/main" id="{6E281FE5-E66B-0030-AE2F-4C94FE8EF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88863" y="40630475"/>
            <a:ext cx="1398587" cy="186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3" name="Rectangle 35">
            <a:extLst>
              <a:ext uri="{FF2B5EF4-FFF2-40B4-BE49-F238E27FC236}">
                <a16:creationId xmlns:a16="http://schemas.microsoft.com/office/drawing/2014/main" id="{7A482860-BA70-1EE4-08D0-957B126964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614600"/>
            <a:ext cx="32404050" cy="2590800"/>
          </a:xfrm>
          <a:prstGeom prst="rect">
            <a:avLst/>
          </a:prstGeom>
          <a:solidFill>
            <a:srgbClr val="336699">
              <a:alpha val="600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4" name="Text Box 6">
            <a:extLst>
              <a:ext uri="{FF2B5EF4-FFF2-40B4-BE49-F238E27FC236}">
                <a16:creationId xmlns:a16="http://schemas.microsoft.com/office/drawing/2014/main" id="{355612C7-1234-8663-3D75-208CE768A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25" y="41306750"/>
            <a:ext cx="8208963" cy="189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38226" tIns="219113" rIns="438226" bIns="219113"/>
          <a:lstStyle>
            <a:lvl1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190750"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4381500"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6573838"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8764588"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9221788"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678988"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0136188"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0593388"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400">
                <a:latin typeface="Times New Roman" panose="02020603050405020304" pitchFamily="18" charset="0"/>
              </a:rPr>
              <a:t>9th International Fall Workshop</a:t>
            </a:r>
          </a:p>
          <a:p>
            <a:r>
              <a:rPr lang="en-GB" altLang="en-US" sz="2400" b="1">
                <a:solidFill>
                  <a:srgbClr val="336699"/>
                </a:solidFill>
                <a:latin typeface="Times New Roman" panose="02020603050405020304" pitchFamily="18" charset="0"/>
              </a:rPr>
              <a:t>VISION, MODELING, AND VISUALIZATION 2004</a:t>
            </a:r>
          </a:p>
          <a:p>
            <a:r>
              <a:rPr lang="en-GB" altLang="en-US" sz="2400">
                <a:latin typeface="Times New Roman" panose="02020603050405020304" pitchFamily="18" charset="0"/>
              </a:rPr>
              <a:t>November 16 - 18, 2004</a:t>
            </a:r>
            <a:br>
              <a:rPr lang="en-GB" altLang="en-US" sz="2400">
                <a:latin typeface="Times New Roman" panose="02020603050405020304" pitchFamily="18" charset="0"/>
              </a:rPr>
            </a:br>
            <a:r>
              <a:rPr lang="en-GB" altLang="en-US" sz="2400">
                <a:latin typeface="Times New Roman" panose="02020603050405020304" pitchFamily="18" charset="0"/>
              </a:rPr>
              <a:t>Stanford (California), USA</a:t>
            </a:r>
          </a:p>
        </p:txBody>
      </p:sp>
      <p:pic>
        <p:nvPicPr>
          <p:cNvPr id="2085" name="Picture 37">
            <a:extLst>
              <a:ext uri="{FF2B5EF4-FFF2-40B4-BE49-F238E27FC236}">
                <a16:creationId xmlns:a16="http://schemas.microsoft.com/office/drawing/2014/main" id="{4E2A6EB1-CB2D-0C89-ADCC-BEABCA1A8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6463" y="2917825"/>
            <a:ext cx="30591125" cy="628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6" name="Picture 38">
            <a:extLst>
              <a:ext uri="{FF2B5EF4-FFF2-40B4-BE49-F238E27FC236}">
                <a16:creationId xmlns:a16="http://schemas.microsoft.com/office/drawing/2014/main" id="{5BF94099-9847-7E4A-1AF6-324EB8597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688" y="35375850"/>
            <a:ext cx="30591125" cy="578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9" name="Line 41">
            <a:extLst>
              <a:ext uri="{FF2B5EF4-FFF2-40B4-BE49-F238E27FC236}">
                <a16:creationId xmlns:a16="http://schemas.microsoft.com/office/drawing/2014/main" id="{CAB4095C-53D2-1B23-858A-843FB18B267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121063" y="9288463"/>
            <a:ext cx="28575" cy="25757187"/>
          </a:xfrm>
          <a:prstGeom prst="line">
            <a:avLst/>
          </a:prstGeom>
          <a:noFill/>
          <a:ln w="152400" cmpd="tri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94" name="WordArt 46">
            <a:extLst>
              <a:ext uri="{FF2B5EF4-FFF2-40B4-BE49-F238E27FC236}">
                <a16:creationId xmlns:a16="http://schemas.microsoft.com/office/drawing/2014/main" id="{E5327028-A349-1081-BE5A-A13BA90C46F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662863" y="1392238"/>
            <a:ext cx="17078325" cy="1381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9600" b="1" kern="10">
                <a:ln w="9525">
                  <a:solidFill>
                    <a:srgbClr val="333399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336699"/>
                    </a:gs>
                    <a:gs pos="100000">
                      <a:srgbClr val="336699">
                        <a:gamma/>
                        <a:shade val="46275"/>
                        <a:invGamma/>
                      </a:srgbClr>
                    </a:gs>
                  </a:gsLst>
                  <a:lin ang="2700000" scaled="1"/>
                </a:grad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cs typeface="Times New Roman" panose="02020603050405020304" pitchFamily="18" charset="0"/>
              </a:rPr>
              <a:t>Simplicial Isosurface Compression</a:t>
            </a:r>
          </a:p>
        </p:txBody>
      </p:sp>
      <p:sp>
        <p:nvSpPr>
          <p:cNvPr id="2101" name="Line 53">
            <a:extLst>
              <a:ext uri="{FF2B5EF4-FFF2-40B4-BE49-F238E27FC236}">
                <a16:creationId xmlns:a16="http://schemas.microsoft.com/office/drawing/2014/main" id="{B3B9AC08-445E-8E26-1884-19907E7739A7}"/>
              </a:ext>
            </a:extLst>
          </p:cNvPr>
          <p:cNvSpPr>
            <a:spLocks noChangeShapeType="1"/>
          </p:cNvSpPr>
          <p:nvPr/>
        </p:nvSpPr>
        <p:spPr bwMode="auto">
          <a:xfrm>
            <a:off x="-104775" y="17373600"/>
            <a:ext cx="32404050" cy="0"/>
          </a:xfrm>
          <a:prstGeom prst="line">
            <a:avLst/>
          </a:prstGeom>
          <a:noFill/>
          <a:ln w="28575">
            <a:solidFill>
              <a:srgbClr val="0066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2" name="Line 54">
            <a:extLst>
              <a:ext uri="{FF2B5EF4-FFF2-40B4-BE49-F238E27FC236}">
                <a16:creationId xmlns:a16="http://schemas.microsoft.com/office/drawing/2014/main" id="{F76599F7-24E6-D5E0-58B1-AF15551CE4A2}"/>
              </a:ext>
            </a:extLst>
          </p:cNvPr>
          <p:cNvSpPr>
            <a:spLocks noChangeShapeType="1"/>
          </p:cNvSpPr>
          <p:nvPr/>
        </p:nvSpPr>
        <p:spPr bwMode="auto">
          <a:xfrm>
            <a:off x="-104775" y="26819225"/>
            <a:ext cx="32404050" cy="0"/>
          </a:xfrm>
          <a:prstGeom prst="line">
            <a:avLst/>
          </a:prstGeom>
          <a:noFill/>
          <a:ln w="28575">
            <a:solidFill>
              <a:srgbClr val="0066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4" name="Text Box 56">
            <a:extLst>
              <a:ext uri="{FF2B5EF4-FFF2-40B4-BE49-F238E27FC236}">
                <a16:creationId xmlns:a16="http://schemas.microsoft.com/office/drawing/2014/main" id="{69DCF589-4D82-5E95-58BB-1325BE516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" y="9288463"/>
            <a:ext cx="88788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chemeClr val="tx1"/>
                </a:solidFill>
                <a:prstDash val="lgDash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4400" b="1" u="sng">
                <a:latin typeface="Times New Roman" panose="02020603050405020304" pitchFamily="18" charset="0"/>
              </a:rPr>
              <a:t>Regular Binary Multi-Triangulation</a:t>
            </a:r>
          </a:p>
        </p:txBody>
      </p:sp>
      <p:sp>
        <p:nvSpPr>
          <p:cNvPr id="2105" name="Text Box 57">
            <a:extLst>
              <a:ext uri="{FF2B5EF4-FFF2-40B4-BE49-F238E27FC236}">
                <a16:creationId xmlns:a16="http://schemas.microsoft.com/office/drawing/2014/main" id="{61BF51CF-7A58-A472-7826-5B2FB3879A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" y="17416463"/>
            <a:ext cx="44227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chemeClr val="tx1"/>
                </a:solidFill>
                <a:prstDash val="lgDash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4400" b="1" u="sng">
                <a:latin typeface="Times New Roman" panose="02020603050405020304" pitchFamily="18" charset="0"/>
              </a:rPr>
              <a:t>Topology Control</a:t>
            </a:r>
          </a:p>
        </p:txBody>
      </p:sp>
      <p:sp>
        <p:nvSpPr>
          <p:cNvPr id="2106" name="Text Box 58">
            <a:extLst>
              <a:ext uri="{FF2B5EF4-FFF2-40B4-BE49-F238E27FC236}">
                <a16:creationId xmlns:a16="http://schemas.microsoft.com/office/drawing/2014/main" id="{E9E02D26-3E7A-AA77-BCFC-541346532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" y="26860500"/>
            <a:ext cx="46069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chemeClr val="tx1"/>
                </a:solidFill>
                <a:prstDash val="lgDash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4400" b="1" u="sng">
                <a:latin typeface="Times New Roman" panose="02020603050405020304" pitchFamily="18" charset="0"/>
              </a:rPr>
              <a:t>Distortion Control</a:t>
            </a:r>
          </a:p>
        </p:txBody>
      </p:sp>
      <p:sp>
        <p:nvSpPr>
          <p:cNvPr id="2108" name="Text Box 60">
            <a:extLst>
              <a:ext uri="{FF2B5EF4-FFF2-40B4-BE49-F238E27FC236}">
                <a16:creationId xmlns:a16="http://schemas.microsoft.com/office/drawing/2014/main" id="{E050015B-A249-063E-3593-9EFB06FA4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85788" y="9288463"/>
            <a:ext cx="6019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chemeClr val="tx1"/>
                </a:solidFill>
                <a:prstDash val="lgDash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en-US" sz="4400" b="1" u="sng">
                <a:latin typeface="Times New Roman" panose="02020603050405020304" pitchFamily="18" charset="0"/>
              </a:rPr>
              <a:t>Base Level Compression</a:t>
            </a:r>
          </a:p>
        </p:txBody>
      </p:sp>
      <p:sp>
        <p:nvSpPr>
          <p:cNvPr id="2109" name="Text Box 61">
            <a:extLst>
              <a:ext uri="{FF2B5EF4-FFF2-40B4-BE49-F238E27FC236}">
                <a16:creationId xmlns:a16="http://schemas.microsoft.com/office/drawing/2014/main" id="{14620099-2521-70C6-E808-3AEFEB2916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42925" y="17416463"/>
            <a:ext cx="606266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chemeClr val="tx1"/>
                </a:solidFill>
                <a:prstDash val="lgDash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en-US" sz="4400" b="1" u="sng">
                <a:latin typeface="Times New Roman" panose="02020603050405020304" pitchFamily="18" charset="0"/>
              </a:rPr>
              <a:t>Progressive Refinements</a:t>
            </a:r>
          </a:p>
        </p:txBody>
      </p:sp>
      <p:sp>
        <p:nvSpPr>
          <p:cNvPr id="2110" name="Text Box 62">
            <a:extLst>
              <a:ext uri="{FF2B5EF4-FFF2-40B4-BE49-F238E27FC236}">
                <a16:creationId xmlns:a16="http://schemas.microsoft.com/office/drawing/2014/main" id="{4E3E1E38-02FB-3E0D-200D-15905B43F9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83125" y="26860500"/>
            <a:ext cx="192246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chemeClr val="tx1"/>
                </a:solidFill>
                <a:prstDash val="lgDash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8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815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en-US" sz="4400" b="1" u="sng">
                <a:latin typeface="Times New Roman" panose="02020603050405020304" pitchFamily="18" charset="0"/>
              </a:rPr>
              <a:t>Results</a:t>
            </a:r>
          </a:p>
        </p:txBody>
      </p:sp>
      <p:pic>
        <p:nvPicPr>
          <p:cNvPr id="2113" name="Picture 65">
            <a:extLst>
              <a:ext uri="{FF2B5EF4-FFF2-40B4-BE49-F238E27FC236}">
                <a16:creationId xmlns:a16="http://schemas.microsoft.com/office/drawing/2014/main" id="{AA381143-4F51-74FF-3332-7357B3F8E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1900" y="10807700"/>
            <a:ext cx="4910138" cy="183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4" name="Picture 66">
            <a:extLst>
              <a:ext uri="{FF2B5EF4-FFF2-40B4-BE49-F238E27FC236}">
                <a16:creationId xmlns:a16="http://schemas.microsoft.com/office/drawing/2014/main" id="{9C74F5CC-0144-47B8-3ADE-F3BDB5C68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7500" y="12734925"/>
            <a:ext cx="3598863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16" name="Rectangle 68">
            <a:extLst>
              <a:ext uri="{FF2B5EF4-FFF2-40B4-BE49-F238E27FC236}">
                <a16:creationId xmlns:a16="http://schemas.microsoft.com/office/drawing/2014/main" id="{9EAD47B7-87F3-F9B0-C198-7F72EF3FF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" y="16394113"/>
            <a:ext cx="3251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sz="3000" i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Regular Base Data</a:t>
            </a:r>
          </a:p>
        </p:txBody>
      </p:sp>
      <p:sp>
        <p:nvSpPr>
          <p:cNvPr id="2117" name="Rectangle 69">
            <a:extLst>
              <a:ext uri="{FF2B5EF4-FFF2-40B4-BE49-F238E27FC236}">
                <a16:creationId xmlns:a16="http://schemas.microsoft.com/office/drawing/2014/main" id="{BE41DAB4-3932-177D-EEA6-30E48AF3A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7825" y="16394113"/>
            <a:ext cx="34798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sz="3000" i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Irregular Base Data</a:t>
            </a:r>
          </a:p>
        </p:txBody>
      </p:sp>
      <p:grpSp>
        <p:nvGrpSpPr>
          <p:cNvPr id="2313" name="Group 265">
            <a:extLst>
              <a:ext uri="{FF2B5EF4-FFF2-40B4-BE49-F238E27FC236}">
                <a16:creationId xmlns:a16="http://schemas.microsoft.com/office/drawing/2014/main" id="{9E5A8E11-4524-284A-3DA2-D5CBE1D06448}"/>
              </a:ext>
            </a:extLst>
          </p:cNvPr>
          <p:cNvGrpSpPr>
            <a:grpSpLocks/>
          </p:cNvGrpSpPr>
          <p:nvPr/>
        </p:nvGrpSpPr>
        <p:grpSpPr bwMode="auto">
          <a:xfrm>
            <a:off x="16740188" y="10825163"/>
            <a:ext cx="3979862" cy="2022475"/>
            <a:chOff x="10472" y="6819"/>
            <a:chExt cx="2507" cy="1274"/>
          </a:xfrm>
        </p:grpSpPr>
        <p:pic>
          <p:nvPicPr>
            <p:cNvPr id="2118" name="Picture 70">
              <a:extLst>
                <a:ext uri="{FF2B5EF4-FFF2-40B4-BE49-F238E27FC236}">
                  <a16:creationId xmlns:a16="http://schemas.microsoft.com/office/drawing/2014/main" id="{980FC239-EEB1-90F1-15DB-994F85CF38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8937"/>
            <a:stretch>
              <a:fillRect/>
            </a:stretch>
          </p:blipFill>
          <p:spPr bwMode="auto">
            <a:xfrm>
              <a:off x="10472" y="6819"/>
              <a:ext cx="1272" cy="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19" name="Picture 71">
              <a:extLst>
                <a:ext uri="{FF2B5EF4-FFF2-40B4-BE49-F238E27FC236}">
                  <a16:creationId xmlns:a16="http://schemas.microsoft.com/office/drawing/2014/main" id="{2F84FCD0-B7FE-7171-EEB6-3D9BA9A2E6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37" y="6820"/>
              <a:ext cx="1242" cy="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120" name="Picture 72">
            <a:extLst>
              <a:ext uri="{FF2B5EF4-FFF2-40B4-BE49-F238E27FC236}">
                <a16:creationId xmlns:a16="http://schemas.microsoft.com/office/drawing/2014/main" id="{1AE0F14F-F01A-4A08-CC50-78E599264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04" r="4832"/>
          <a:stretch>
            <a:fillRect/>
          </a:stretch>
        </p:blipFill>
        <p:spPr bwMode="auto">
          <a:xfrm>
            <a:off x="16402050" y="14049375"/>
            <a:ext cx="3141663" cy="243522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96" name="Picture 148">
            <a:extLst>
              <a:ext uri="{FF2B5EF4-FFF2-40B4-BE49-F238E27FC236}">
                <a16:creationId xmlns:a16="http://schemas.microsoft.com/office/drawing/2014/main" id="{32FE20BF-805B-D9E4-201A-115651D24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82475" y="13658850"/>
            <a:ext cx="3598863" cy="3598863"/>
          </a:xfrm>
          <a:prstGeom prst="rect">
            <a:avLst/>
          </a:prstGeom>
          <a:solidFill>
            <a:srgbClr val="FFFFCC">
              <a:alpha val="8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0" name="Picture 152">
            <a:extLst>
              <a:ext uri="{FF2B5EF4-FFF2-40B4-BE49-F238E27FC236}">
                <a16:creationId xmlns:a16="http://schemas.microsoft.com/office/drawing/2014/main" id="{A76BBC7A-D16A-9621-9D07-183967C0B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15350" y="9953625"/>
            <a:ext cx="3598863" cy="3598863"/>
          </a:xfrm>
          <a:prstGeom prst="rect">
            <a:avLst/>
          </a:prstGeom>
          <a:solidFill>
            <a:srgbClr val="FFFFCC">
              <a:alpha val="8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3" name="Picture 155">
            <a:extLst>
              <a:ext uri="{FF2B5EF4-FFF2-40B4-BE49-F238E27FC236}">
                <a16:creationId xmlns:a16="http://schemas.microsoft.com/office/drawing/2014/main" id="{E4CDD2F3-E6B0-DAA3-187C-0346256B2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15350" y="13658850"/>
            <a:ext cx="3598863" cy="3598863"/>
          </a:xfrm>
          <a:prstGeom prst="rect">
            <a:avLst/>
          </a:prstGeom>
          <a:solidFill>
            <a:srgbClr val="FFFFCC">
              <a:alpha val="8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4" name="Picture 156">
            <a:extLst>
              <a:ext uri="{FF2B5EF4-FFF2-40B4-BE49-F238E27FC236}">
                <a16:creationId xmlns:a16="http://schemas.microsoft.com/office/drawing/2014/main" id="{9DF8B8F1-A134-E0BA-9C87-5A68D680E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82475" y="9953625"/>
            <a:ext cx="3598863" cy="3598863"/>
          </a:xfrm>
          <a:prstGeom prst="rect">
            <a:avLst/>
          </a:prstGeom>
          <a:solidFill>
            <a:srgbClr val="FFFFCC">
              <a:alpha val="8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6" name="Picture 158">
            <a:extLst>
              <a:ext uri="{FF2B5EF4-FFF2-40B4-BE49-F238E27FC236}">
                <a16:creationId xmlns:a16="http://schemas.microsoft.com/office/drawing/2014/main" id="{8312BE78-E9EC-967C-226B-C2E9A0A6D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" y="12733338"/>
            <a:ext cx="3598863" cy="3598862"/>
          </a:xfrm>
          <a:prstGeom prst="rect">
            <a:avLst/>
          </a:prstGeom>
          <a:solidFill>
            <a:srgbClr val="FFFFCC">
              <a:alpha val="89999"/>
            </a:srgbClr>
          </a:solidFill>
        </p:spPr>
      </p:pic>
      <p:sp>
        <p:nvSpPr>
          <p:cNvPr id="2207" name="Rectangle 159">
            <a:extLst>
              <a:ext uri="{FF2B5EF4-FFF2-40B4-BE49-F238E27FC236}">
                <a16:creationId xmlns:a16="http://schemas.microsoft.com/office/drawing/2014/main" id="{B742E071-85EE-4EB1-E32F-48973D29F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10240963"/>
            <a:ext cx="37512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sz="3400">
                <a:effectLst>
                  <a:outerShdw blurRad="38100" dist="38100" dir="2700000" algn="tl">
                    <a:srgbClr val="C0C0C0"/>
                  </a:outerShdw>
                </a:effectLst>
              </a:rPr>
              <a:t>Stellar Operations :</a:t>
            </a:r>
          </a:p>
        </p:txBody>
      </p:sp>
      <p:pic>
        <p:nvPicPr>
          <p:cNvPr id="2211" name="Picture 163">
            <a:extLst>
              <a:ext uri="{FF2B5EF4-FFF2-40B4-BE49-F238E27FC236}">
                <a16:creationId xmlns:a16="http://schemas.microsoft.com/office/drawing/2014/main" id="{C7BA622E-FE2C-89A7-AA41-50FD47028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594" b="14670"/>
          <a:stretch>
            <a:fillRect/>
          </a:stretch>
        </p:blipFill>
        <p:spPr bwMode="auto">
          <a:xfrm>
            <a:off x="11460163" y="17484725"/>
            <a:ext cx="4518025" cy="25606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12" name="Picture 164">
            <a:extLst>
              <a:ext uri="{FF2B5EF4-FFF2-40B4-BE49-F238E27FC236}">
                <a16:creationId xmlns:a16="http://schemas.microsoft.com/office/drawing/2014/main" id="{CD8B2FF9-F0CF-3295-8697-F4050E00A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698" b="14153"/>
          <a:stretch>
            <a:fillRect/>
          </a:stretch>
        </p:blipFill>
        <p:spPr bwMode="auto">
          <a:xfrm>
            <a:off x="11456988" y="20558125"/>
            <a:ext cx="4525962" cy="257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13" name="Picture 165">
            <a:extLst>
              <a:ext uri="{FF2B5EF4-FFF2-40B4-BE49-F238E27FC236}">
                <a16:creationId xmlns:a16="http://schemas.microsoft.com/office/drawing/2014/main" id="{D9232EE5-5F2A-AA0B-190A-08B705676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594" b="13637"/>
          <a:stretch>
            <a:fillRect/>
          </a:stretch>
        </p:blipFill>
        <p:spPr bwMode="auto">
          <a:xfrm>
            <a:off x="11452225" y="23648988"/>
            <a:ext cx="4533900" cy="26035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14" name="Picture 166">
            <a:extLst>
              <a:ext uri="{FF2B5EF4-FFF2-40B4-BE49-F238E27FC236}">
                <a16:creationId xmlns:a16="http://schemas.microsoft.com/office/drawing/2014/main" id="{BE6E57E0-A8DA-319B-E9CA-B1EEB9464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86775" y="26920825"/>
            <a:ext cx="3598863" cy="3598863"/>
          </a:xfrm>
          <a:prstGeom prst="rect">
            <a:avLst/>
          </a:prstGeom>
          <a:solidFill>
            <a:srgbClr val="FFFFCC">
              <a:alpha val="8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18" name="Rectangle 170">
            <a:extLst>
              <a:ext uri="{FF2B5EF4-FFF2-40B4-BE49-F238E27FC236}">
                <a16:creationId xmlns:a16="http://schemas.microsoft.com/office/drawing/2014/main" id="{E27C9034-8837-352C-33BD-6961DF824E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84063" y="23118763"/>
            <a:ext cx="307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en-US" sz="3000" i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 Control</a:t>
            </a:r>
          </a:p>
        </p:txBody>
      </p:sp>
      <p:sp>
        <p:nvSpPr>
          <p:cNvPr id="2219" name="Rectangle 171">
            <a:extLst>
              <a:ext uri="{FF2B5EF4-FFF2-40B4-BE49-F238E27FC236}">
                <a16:creationId xmlns:a16="http://schemas.microsoft.com/office/drawing/2014/main" id="{AB432E99-1F3A-A517-E095-F25C8CDE6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84063" y="26233438"/>
            <a:ext cx="307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en-US" sz="3000" i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Topology Control</a:t>
            </a:r>
          </a:p>
        </p:txBody>
      </p:sp>
      <p:sp>
        <p:nvSpPr>
          <p:cNvPr id="2220" name="Rectangle 172">
            <a:extLst>
              <a:ext uri="{FF2B5EF4-FFF2-40B4-BE49-F238E27FC236}">
                <a16:creationId xmlns:a16="http://schemas.microsoft.com/office/drawing/2014/main" id="{C2DBE46E-7777-5870-57CA-713A36030C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84063" y="20027900"/>
            <a:ext cx="307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en-US" sz="30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Original Image</a:t>
            </a:r>
          </a:p>
        </p:txBody>
      </p:sp>
      <p:pic>
        <p:nvPicPr>
          <p:cNvPr id="2221" name="Picture 173">
            <a:extLst>
              <a:ext uri="{FF2B5EF4-FFF2-40B4-BE49-F238E27FC236}">
                <a16:creationId xmlns:a16="http://schemas.microsoft.com/office/drawing/2014/main" id="{E1603212-2ED8-AB48-D8DA-5EE8FBFC0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60250" y="26920825"/>
            <a:ext cx="3598863" cy="3598863"/>
          </a:xfrm>
          <a:prstGeom prst="rect">
            <a:avLst/>
          </a:prstGeom>
          <a:solidFill>
            <a:srgbClr val="FFFFCC">
              <a:alpha val="89999"/>
            </a:srgbClr>
          </a:solidFill>
        </p:spPr>
      </p:pic>
      <p:pic>
        <p:nvPicPr>
          <p:cNvPr id="2222" name="Picture 174">
            <a:extLst>
              <a:ext uri="{FF2B5EF4-FFF2-40B4-BE49-F238E27FC236}">
                <a16:creationId xmlns:a16="http://schemas.microsoft.com/office/drawing/2014/main" id="{09AC9834-C193-EF1B-9442-9AB8DF1F8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88363" y="31013400"/>
            <a:ext cx="3598862" cy="3598863"/>
          </a:xfrm>
          <a:prstGeom prst="rect">
            <a:avLst/>
          </a:prstGeom>
          <a:solidFill>
            <a:srgbClr val="FFFFCC">
              <a:alpha val="89999"/>
            </a:srgbClr>
          </a:solidFill>
        </p:spPr>
      </p:pic>
      <p:pic>
        <p:nvPicPr>
          <p:cNvPr id="2223" name="Picture 175">
            <a:extLst>
              <a:ext uri="{FF2B5EF4-FFF2-40B4-BE49-F238E27FC236}">
                <a16:creationId xmlns:a16="http://schemas.microsoft.com/office/drawing/2014/main" id="{7E757AD1-D084-BE33-D324-61845268A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60250" y="31013400"/>
            <a:ext cx="3598863" cy="3598863"/>
          </a:xfrm>
          <a:prstGeom prst="rect">
            <a:avLst/>
          </a:prstGeom>
          <a:solidFill>
            <a:srgbClr val="FFFFCC">
              <a:alpha val="89999"/>
            </a:srgbClr>
          </a:solidFill>
        </p:spPr>
      </p:pic>
      <p:sp>
        <p:nvSpPr>
          <p:cNvPr id="2224" name="Rectangle 176">
            <a:extLst>
              <a:ext uri="{FF2B5EF4-FFF2-40B4-BE49-F238E27FC236}">
                <a16:creationId xmlns:a16="http://schemas.microsoft.com/office/drawing/2014/main" id="{3FEBC782-DE8B-94B8-0B16-7E32663D5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1900" y="30472063"/>
            <a:ext cx="2870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en-US" sz="3000">
                <a:solidFill>
                  <a:srgbClr val="C7DAE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Original Image</a:t>
            </a:r>
          </a:p>
        </p:txBody>
      </p:sp>
      <p:sp>
        <p:nvSpPr>
          <p:cNvPr id="2225" name="Rectangle 177">
            <a:extLst>
              <a:ext uri="{FF2B5EF4-FFF2-40B4-BE49-F238E27FC236}">
                <a16:creationId xmlns:a16="http://schemas.microsoft.com/office/drawing/2014/main" id="{67D58FD4-F18C-828D-BAB9-5FF2AA69B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2863" y="30472063"/>
            <a:ext cx="42608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en-US" sz="3000" i="1">
                <a:solidFill>
                  <a:srgbClr val="C7DAE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 Control</a:t>
            </a:r>
          </a:p>
        </p:txBody>
      </p:sp>
      <p:sp>
        <p:nvSpPr>
          <p:cNvPr id="2226" name="Rectangle 178">
            <a:extLst>
              <a:ext uri="{FF2B5EF4-FFF2-40B4-BE49-F238E27FC236}">
                <a16:creationId xmlns:a16="http://schemas.microsoft.com/office/drawing/2014/main" id="{E893AD73-1A0E-D114-3CEC-6F35DBB39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0450" y="34526538"/>
            <a:ext cx="32131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en-US" sz="3000" i="1">
                <a:solidFill>
                  <a:srgbClr val="C7DAE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Curvature Control</a:t>
            </a:r>
          </a:p>
        </p:txBody>
      </p:sp>
      <p:sp>
        <p:nvSpPr>
          <p:cNvPr id="2227" name="Rectangle 179">
            <a:extLst>
              <a:ext uri="{FF2B5EF4-FFF2-40B4-BE49-F238E27FC236}">
                <a16:creationId xmlns:a16="http://schemas.microsoft.com/office/drawing/2014/main" id="{98FA6ECD-65B8-1E99-08C5-98A2E9F501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87238" y="34526538"/>
            <a:ext cx="35464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en-US" sz="3000" i="1">
                <a:solidFill>
                  <a:srgbClr val="C7DAE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Distortion Control</a:t>
            </a:r>
          </a:p>
        </p:txBody>
      </p:sp>
      <p:pic>
        <p:nvPicPr>
          <p:cNvPr id="2228" name="Picture 180">
            <a:extLst>
              <a:ext uri="{FF2B5EF4-FFF2-40B4-BE49-F238E27FC236}">
                <a16:creationId xmlns:a16="http://schemas.microsoft.com/office/drawing/2014/main" id="{449DD817-17DE-B2C6-184E-A2D863FFD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57588" y="27671713"/>
            <a:ext cx="4648200" cy="227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29" name="Rectangle 181">
            <a:extLst>
              <a:ext uri="{FF2B5EF4-FFF2-40B4-BE49-F238E27FC236}">
                <a16:creationId xmlns:a16="http://schemas.microsoft.com/office/drawing/2014/main" id="{CE947483-C8DB-1DBF-C961-F97A4E9E6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28403550"/>
            <a:ext cx="332740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sz="3400">
                <a:effectLst>
                  <a:outerShdw blurRad="38100" dist="38100" dir="2700000" algn="tl">
                    <a:srgbClr val="C0C0C0"/>
                  </a:outerShdw>
                </a:effectLst>
              </a:rPr>
              <a:t>Distortion Approximation :</a:t>
            </a:r>
          </a:p>
        </p:txBody>
      </p:sp>
      <p:sp>
        <p:nvSpPr>
          <p:cNvPr id="2231" name="Rectangle 183">
            <a:extLst>
              <a:ext uri="{FF2B5EF4-FFF2-40B4-BE49-F238E27FC236}">
                <a16:creationId xmlns:a16="http://schemas.microsoft.com/office/drawing/2014/main" id="{BD8C435C-C6AD-23E8-8116-428EE7AFC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18400713"/>
            <a:ext cx="3470275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sz="3400">
                <a:effectLst>
                  <a:outerShdw blurRad="38100" dist="38100" dir="2700000" algn="tl">
                    <a:srgbClr val="C0C0C0"/>
                  </a:outerShdw>
                </a:effectLst>
              </a:rPr>
              <a:t>Topology Characterization :</a:t>
            </a:r>
          </a:p>
        </p:txBody>
      </p:sp>
      <p:pic>
        <p:nvPicPr>
          <p:cNvPr id="2232" name="Picture 184">
            <a:extLst>
              <a:ext uri="{FF2B5EF4-FFF2-40B4-BE49-F238E27FC236}">
                <a16:creationId xmlns:a16="http://schemas.microsoft.com/office/drawing/2014/main" id="{E31699C7-FAB1-E2F3-BE6C-9837D2CD3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27363" y="17981613"/>
            <a:ext cx="3833812" cy="202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3" name="Picture 185">
            <a:extLst>
              <a:ext uri="{FF2B5EF4-FFF2-40B4-BE49-F238E27FC236}">
                <a16:creationId xmlns:a16="http://schemas.microsoft.com/office/drawing/2014/main" id="{E9F06C7C-2D53-8BA0-519B-2468CDE90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51513" y="27530425"/>
            <a:ext cx="11458575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36" name="Picture 188">
            <a:extLst>
              <a:ext uri="{FF2B5EF4-FFF2-40B4-BE49-F238E27FC236}">
                <a16:creationId xmlns:a16="http://schemas.microsoft.com/office/drawing/2014/main" id="{7EEDF54B-71C3-C2BA-4C02-24FFACB79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7113" y="17603788"/>
            <a:ext cx="4805362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38" name="Picture 190">
            <a:extLst>
              <a:ext uri="{FF2B5EF4-FFF2-40B4-BE49-F238E27FC236}">
                <a16:creationId xmlns:a16="http://schemas.microsoft.com/office/drawing/2014/main" id="{DDFC18B5-9223-6F52-5C25-113EE4AAA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518"/>
          <a:stretch>
            <a:fillRect/>
          </a:stretch>
        </p:blipFill>
        <p:spPr bwMode="auto">
          <a:xfrm>
            <a:off x="20145375" y="14109700"/>
            <a:ext cx="12087225" cy="233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47" name="Group 199">
            <a:extLst>
              <a:ext uri="{FF2B5EF4-FFF2-40B4-BE49-F238E27FC236}">
                <a16:creationId xmlns:a16="http://schemas.microsoft.com/office/drawing/2014/main" id="{B504CAD5-4484-37F5-5EFB-FD2C3A6AAB4D}"/>
              </a:ext>
            </a:extLst>
          </p:cNvPr>
          <p:cNvGrpSpPr>
            <a:grpSpLocks/>
          </p:cNvGrpSpPr>
          <p:nvPr/>
        </p:nvGrpSpPr>
        <p:grpSpPr bwMode="auto">
          <a:xfrm>
            <a:off x="15344775" y="40687625"/>
            <a:ext cx="4579938" cy="1441450"/>
            <a:chOff x="10099" y="25609"/>
            <a:chExt cx="2885" cy="908"/>
          </a:xfrm>
        </p:grpSpPr>
        <p:sp>
          <p:nvSpPr>
            <p:cNvPr id="2057" name="Rectangle 9">
              <a:extLst>
                <a:ext uri="{FF2B5EF4-FFF2-40B4-BE49-F238E27FC236}">
                  <a16:creationId xmlns:a16="http://schemas.microsoft.com/office/drawing/2014/main" id="{0BBBF704-73DF-9A0E-13EA-794BF87840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99" y="25934"/>
              <a:ext cx="2885" cy="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38226" tIns="219113" rIns="438226" bIns="219113" anchor="ctr">
              <a:spAutoFit/>
            </a:bodyPr>
            <a:lstStyle>
              <a:lvl1pPr algn="ctr" defTabSz="4381500"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algn="ctr" defTabSz="4381500"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algn="ctr" defTabSz="4381500"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algn="ctr" defTabSz="4381500"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algn="ctr" defTabSz="4381500"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457200" algn="ctr" defTabSz="4381500" fontAlgn="base">
                <a:spcBef>
                  <a:spcPct val="0"/>
                </a:spcBef>
                <a:spcAft>
                  <a:spcPct val="0"/>
                </a:spcAft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914400" algn="ctr" defTabSz="4381500" fontAlgn="base">
                <a:spcBef>
                  <a:spcPct val="0"/>
                </a:spcBef>
                <a:spcAft>
                  <a:spcPct val="0"/>
                </a:spcAft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1371600" algn="ctr" defTabSz="4381500" fontAlgn="base">
                <a:spcBef>
                  <a:spcPct val="0"/>
                </a:spcBef>
                <a:spcAft>
                  <a:spcPct val="0"/>
                </a:spcAft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1828800" algn="ctr" defTabSz="4381500" fontAlgn="base">
                <a:spcBef>
                  <a:spcPct val="0"/>
                </a:spcBef>
                <a:spcAft>
                  <a:spcPct val="0"/>
                </a:spcAft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en-US" sz="3200">
                  <a:solidFill>
                    <a:schemeClr val="bg1"/>
                  </a:solidFill>
                  <a:latin typeface="Times New Roman" panose="02020603050405020304" pitchFamily="18" charset="0"/>
                </a:rPr>
                <a:t>IMPA - Rio de Janeiro</a:t>
              </a:r>
            </a:p>
          </p:txBody>
        </p:sp>
        <p:sp>
          <p:nvSpPr>
            <p:cNvPr id="2240" name="Rectangle 192">
              <a:extLst>
                <a:ext uri="{FF2B5EF4-FFF2-40B4-BE49-F238E27FC236}">
                  <a16:creationId xmlns:a16="http://schemas.microsoft.com/office/drawing/2014/main" id="{9C65CBBB-47E8-F913-6BB8-3FDDFB22D7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94" y="25609"/>
              <a:ext cx="1494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ctr">
                <a:spcBef>
                  <a:spcPct val="20000"/>
                </a:spcBef>
                <a:defRPr sz="153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algn="ctr">
                <a:spcBef>
                  <a:spcPct val="20000"/>
                </a:spcBef>
                <a:defRPr sz="13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algn="ctr">
                <a:spcBef>
                  <a:spcPct val="20000"/>
                </a:spcBef>
                <a:defRPr sz="115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algn="ctr">
                <a:spcBef>
                  <a:spcPct val="20000"/>
                </a:spcBef>
                <a:defRPr sz="9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algn="ctr">
                <a:spcBef>
                  <a:spcPct val="20000"/>
                </a:spcBef>
                <a:defRPr sz="9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algn="ctr" fontAlgn="base">
                <a:spcBef>
                  <a:spcPct val="2000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algn="ctr" fontAlgn="base">
                <a:spcBef>
                  <a:spcPct val="2000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algn="ctr" fontAlgn="base">
                <a:spcBef>
                  <a:spcPct val="2000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algn="ctr" fontAlgn="base">
                <a:spcBef>
                  <a:spcPct val="2000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en-US" sz="4000" i="1">
                  <a:latin typeface="Times New Roman" panose="02020603050405020304" pitchFamily="18" charset="0"/>
                </a:rPr>
                <a:t>Luiz Velho</a:t>
              </a:r>
              <a:endParaRPr lang="en-GB" altLang="en-US" sz="4000" i="1" baseline="300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248" name="Group 200">
            <a:extLst>
              <a:ext uri="{FF2B5EF4-FFF2-40B4-BE49-F238E27FC236}">
                <a16:creationId xmlns:a16="http://schemas.microsoft.com/office/drawing/2014/main" id="{E6713AE1-20FC-9169-0D43-1CAFE038A905}"/>
              </a:ext>
            </a:extLst>
          </p:cNvPr>
          <p:cNvGrpSpPr>
            <a:grpSpLocks/>
          </p:cNvGrpSpPr>
          <p:nvPr/>
        </p:nvGrpSpPr>
        <p:grpSpPr bwMode="auto">
          <a:xfrm>
            <a:off x="21389975" y="40687625"/>
            <a:ext cx="4151313" cy="1441450"/>
            <a:chOff x="13347" y="25609"/>
            <a:chExt cx="2615" cy="908"/>
          </a:xfrm>
        </p:grpSpPr>
        <p:sp>
          <p:nvSpPr>
            <p:cNvPr id="2051" name="Rectangle 3">
              <a:extLst>
                <a:ext uri="{FF2B5EF4-FFF2-40B4-BE49-F238E27FC236}">
                  <a16:creationId xmlns:a16="http://schemas.microsoft.com/office/drawing/2014/main" id="{D702AB5D-2722-614E-D8E5-4D0816FC17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18" y="25609"/>
              <a:ext cx="1672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defTabSz="4381500">
                <a:spcBef>
                  <a:spcPct val="20000"/>
                </a:spcBef>
              </a:pPr>
              <a:r>
                <a:rPr lang="en-GB" altLang="en-US" sz="4000" i="1"/>
                <a:t>Hélio Lopes</a:t>
              </a:r>
              <a:endParaRPr lang="en-GB" altLang="en-US" sz="4000" i="1" baseline="30000"/>
            </a:p>
          </p:txBody>
        </p:sp>
        <p:sp>
          <p:nvSpPr>
            <p:cNvPr id="2242" name="Rectangle 194">
              <a:extLst>
                <a:ext uri="{FF2B5EF4-FFF2-40B4-BE49-F238E27FC236}">
                  <a16:creationId xmlns:a16="http://schemas.microsoft.com/office/drawing/2014/main" id="{1C5FA2A6-2DCD-16A9-D9CD-12F363F95D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47" y="25934"/>
              <a:ext cx="2615" cy="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38226" tIns="219113" rIns="438226" bIns="219113" anchor="ctr">
              <a:spAutoFit/>
            </a:bodyPr>
            <a:lstStyle>
              <a:lvl1pPr algn="ctr"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algn="ctr"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algn="ctr"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algn="ctr"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algn="ctr"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457200" algn="ctr" fontAlgn="base">
                <a:spcBef>
                  <a:spcPct val="0"/>
                </a:spcBef>
                <a:spcAft>
                  <a:spcPct val="0"/>
                </a:spcAft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914400" algn="ctr" fontAlgn="base">
                <a:spcBef>
                  <a:spcPct val="0"/>
                </a:spcBef>
                <a:spcAft>
                  <a:spcPct val="0"/>
                </a:spcAft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1371600" algn="ctr" fontAlgn="base">
                <a:spcBef>
                  <a:spcPct val="0"/>
                </a:spcBef>
                <a:spcAft>
                  <a:spcPct val="0"/>
                </a:spcAft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1828800" algn="ctr" fontAlgn="base">
                <a:spcBef>
                  <a:spcPct val="0"/>
                </a:spcBef>
                <a:spcAft>
                  <a:spcPct val="0"/>
                </a:spcAft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en-US" sz="3200">
                  <a:solidFill>
                    <a:schemeClr val="bg1"/>
                  </a:solidFill>
                  <a:latin typeface="Times New Roman" panose="02020603050405020304" pitchFamily="18" charset="0"/>
                </a:rPr>
                <a:t>PUC-Rio de Janeiro</a:t>
              </a:r>
            </a:p>
          </p:txBody>
        </p:sp>
      </p:grpSp>
      <p:grpSp>
        <p:nvGrpSpPr>
          <p:cNvPr id="2249" name="Group 201">
            <a:extLst>
              <a:ext uri="{FF2B5EF4-FFF2-40B4-BE49-F238E27FC236}">
                <a16:creationId xmlns:a16="http://schemas.microsoft.com/office/drawing/2014/main" id="{F2E50C45-4B14-8063-2D8A-D61F2C5D9965}"/>
              </a:ext>
            </a:extLst>
          </p:cNvPr>
          <p:cNvGrpSpPr>
            <a:grpSpLocks/>
          </p:cNvGrpSpPr>
          <p:nvPr/>
        </p:nvGrpSpPr>
        <p:grpSpPr bwMode="auto">
          <a:xfrm>
            <a:off x="26320750" y="40687625"/>
            <a:ext cx="4579938" cy="1441450"/>
            <a:chOff x="16489" y="25609"/>
            <a:chExt cx="2885" cy="908"/>
          </a:xfrm>
        </p:grpSpPr>
        <p:sp>
          <p:nvSpPr>
            <p:cNvPr id="2241" name="Rectangle 193">
              <a:extLst>
                <a:ext uri="{FF2B5EF4-FFF2-40B4-BE49-F238E27FC236}">
                  <a16:creationId xmlns:a16="http://schemas.microsoft.com/office/drawing/2014/main" id="{1EF5AE7B-4300-2CAD-F04F-EEC9142D8C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5" y="25609"/>
              <a:ext cx="1992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ctr">
                <a:spcBef>
                  <a:spcPct val="20000"/>
                </a:spcBef>
                <a:defRPr sz="153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algn="ctr">
                <a:spcBef>
                  <a:spcPct val="20000"/>
                </a:spcBef>
                <a:defRPr sz="13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algn="ctr">
                <a:spcBef>
                  <a:spcPct val="20000"/>
                </a:spcBef>
                <a:defRPr sz="115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algn="ctr">
                <a:spcBef>
                  <a:spcPct val="20000"/>
                </a:spcBef>
                <a:defRPr sz="9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algn="ctr">
                <a:spcBef>
                  <a:spcPct val="20000"/>
                </a:spcBef>
                <a:defRPr sz="9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algn="ctr" fontAlgn="base">
                <a:spcBef>
                  <a:spcPct val="2000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algn="ctr" fontAlgn="base">
                <a:spcBef>
                  <a:spcPct val="2000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algn="ctr" fontAlgn="base">
                <a:spcBef>
                  <a:spcPct val="2000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algn="ctr" fontAlgn="base">
                <a:spcBef>
                  <a:spcPct val="2000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en-US" sz="4000" i="1">
                  <a:latin typeface="Times New Roman" panose="02020603050405020304" pitchFamily="18" charset="0"/>
                </a:rPr>
                <a:t>Vinícius Mello</a:t>
              </a:r>
              <a:endParaRPr lang="en-GB" altLang="en-US" sz="4000" i="1" baseline="30000">
                <a:latin typeface="Times New Roman" panose="02020603050405020304" pitchFamily="18" charset="0"/>
              </a:endParaRPr>
            </a:p>
          </p:txBody>
        </p:sp>
        <p:sp>
          <p:nvSpPr>
            <p:cNvPr id="2243" name="Rectangle 195">
              <a:extLst>
                <a:ext uri="{FF2B5EF4-FFF2-40B4-BE49-F238E27FC236}">
                  <a16:creationId xmlns:a16="http://schemas.microsoft.com/office/drawing/2014/main" id="{424DA102-0627-CB68-B65B-87D4AD718A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89" y="25934"/>
              <a:ext cx="2885" cy="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38226" tIns="219113" rIns="438226" bIns="219113" anchor="ctr">
              <a:spAutoFit/>
            </a:bodyPr>
            <a:lstStyle>
              <a:lvl1pPr algn="ctr"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algn="ctr"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algn="ctr"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algn="ctr"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algn="ctr"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457200" algn="ctr" fontAlgn="base">
                <a:spcBef>
                  <a:spcPct val="0"/>
                </a:spcBef>
                <a:spcAft>
                  <a:spcPct val="0"/>
                </a:spcAft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914400" algn="ctr" fontAlgn="base">
                <a:spcBef>
                  <a:spcPct val="0"/>
                </a:spcBef>
                <a:spcAft>
                  <a:spcPct val="0"/>
                </a:spcAft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1371600" algn="ctr" fontAlgn="base">
                <a:spcBef>
                  <a:spcPct val="0"/>
                </a:spcBef>
                <a:spcAft>
                  <a:spcPct val="0"/>
                </a:spcAft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1828800" algn="ctr" fontAlgn="base">
                <a:spcBef>
                  <a:spcPct val="0"/>
                </a:spcBef>
                <a:spcAft>
                  <a:spcPct val="0"/>
                </a:spcAft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en-US" sz="3200">
                  <a:solidFill>
                    <a:schemeClr val="bg1"/>
                  </a:solidFill>
                  <a:latin typeface="Times New Roman" panose="02020603050405020304" pitchFamily="18" charset="0"/>
                </a:rPr>
                <a:t>IMPA - Rio de Janeiro</a:t>
              </a:r>
            </a:p>
          </p:txBody>
        </p:sp>
      </p:grpSp>
      <p:grpSp>
        <p:nvGrpSpPr>
          <p:cNvPr id="2246" name="Group 198">
            <a:extLst>
              <a:ext uri="{FF2B5EF4-FFF2-40B4-BE49-F238E27FC236}">
                <a16:creationId xmlns:a16="http://schemas.microsoft.com/office/drawing/2014/main" id="{6E553BED-EBE2-03D2-9DDE-BD097DFD768F}"/>
              </a:ext>
            </a:extLst>
          </p:cNvPr>
          <p:cNvGrpSpPr>
            <a:grpSpLocks/>
          </p:cNvGrpSpPr>
          <p:nvPr/>
        </p:nvGrpSpPr>
        <p:grpSpPr bwMode="auto">
          <a:xfrm>
            <a:off x="9363075" y="40687625"/>
            <a:ext cx="5086350" cy="1928813"/>
            <a:chOff x="6449" y="25609"/>
            <a:chExt cx="3204" cy="1215"/>
          </a:xfrm>
        </p:grpSpPr>
        <p:sp>
          <p:nvSpPr>
            <p:cNvPr id="2239" name="Rectangle 191">
              <a:extLst>
                <a:ext uri="{FF2B5EF4-FFF2-40B4-BE49-F238E27FC236}">
                  <a16:creationId xmlns:a16="http://schemas.microsoft.com/office/drawing/2014/main" id="{5F1BE517-FC12-C79D-41DF-46DFD3C5EA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21" y="25609"/>
              <a:ext cx="2259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ctr">
                <a:spcBef>
                  <a:spcPct val="20000"/>
                </a:spcBef>
                <a:defRPr sz="153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algn="ctr">
                <a:spcBef>
                  <a:spcPct val="20000"/>
                </a:spcBef>
                <a:defRPr sz="13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algn="ctr">
                <a:spcBef>
                  <a:spcPct val="20000"/>
                </a:spcBef>
                <a:defRPr sz="115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algn="ctr">
                <a:spcBef>
                  <a:spcPct val="20000"/>
                </a:spcBef>
                <a:defRPr sz="9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algn="ctr">
                <a:spcBef>
                  <a:spcPct val="20000"/>
                </a:spcBef>
                <a:defRPr sz="9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algn="ctr" fontAlgn="base">
                <a:spcBef>
                  <a:spcPct val="2000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algn="ctr" fontAlgn="base">
                <a:spcBef>
                  <a:spcPct val="2000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algn="ctr" fontAlgn="base">
                <a:spcBef>
                  <a:spcPct val="2000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algn="ctr" fontAlgn="base">
                <a:spcBef>
                  <a:spcPct val="2000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en-US" sz="4000" i="1">
                  <a:latin typeface="Times New Roman" panose="02020603050405020304" pitchFamily="18" charset="0"/>
                </a:rPr>
                <a:t>Thomas Lewiner</a:t>
              </a:r>
              <a:endParaRPr lang="en-GB" altLang="en-US" sz="4000" i="1" baseline="30000">
                <a:latin typeface="Times New Roman" panose="02020603050405020304" pitchFamily="18" charset="0"/>
              </a:endParaRPr>
            </a:p>
          </p:txBody>
        </p:sp>
        <p:sp>
          <p:nvSpPr>
            <p:cNvPr id="2244" name="Rectangle 196">
              <a:extLst>
                <a:ext uri="{FF2B5EF4-FFF2-40B4-BE49-F238E27FC236}">
                  <a16:creationId xmlns:a16="http://schemas.microsoft.com/office/drawing/2014/main" id="{B85CA788-D2AA-96CE-8FA4-BB436D3FD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9" y="25934"/>
              <a:ext cx="3204" cy="8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38226" tIns="219113" rIns="438226" bIns="219113" anchor="ctr">
              <a:spAutoFit/>
            </a:bodyPr>
            <a:lstStyle>
              <a:lvl1pPr algn="ctr"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algn="ctr"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algn="ctr"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algn="ctr"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algn="ctr"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457200" algn="ctr" fontAlgn="base">
                <a:spcBef>
                  <a:spcPct val="0"/>
                </a:spcBef>
                <a:spcAft>
                  <a:spcPct val="0"/>
                </a:spcAft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914400" algn="ctr" fontAlgn="base">
                <a:spcBef>
                  <a:spcPct val="0"/>
                </a:spcBef>
                <a:spcAft>
                  <a:spcPct val="0"/>
                </a:spcAft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1371600" algn="ctr" fontAlgn="base">
                <a:spcBef>
                  <a:spcPct val="0"/>
                </a:spcBef>
                <a:spcAft>
                  <a:spcPct val="0"/>
                </a:spcAft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1828800" algn="ctr" fontAlgn="base">
                <a:spcBef>
                  <a:spcPct val="0"/>
                </a:spcBef>
                <a:spcAft>
                  <a:spcPct val="0"/>
                </a:spcAft>
                <a:defRPr sz="211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en-US" sz="3200">
                  <a:solidFill>
                    <a:schemeClr val="bg1"/>
                  </a:solidFill>
                  <a:latin typeface="Times New Roman" panose="02020603050405020304" pitchFamily="18" charset="0"/>
                </a:rPr>
                <a:t>PUC-Rio de Janeiro</a:t>
              </a:r>
              <a:br>
                <a:rPr lang="en-GB" altLang="en-US" sz="3200">
                  <a:solidFill>
                    <a:schemeClr val="bg1"/>
                  </a:solidFill>
                  <a:latin typeface="Times New Roman" panose="02020603050405020304" pitchFamily="18" charset="0"/>
                </a:rPr>
              </a:br>
              <a:r>
                <a:rPr lang="en-GB" altLang="en-US" sz="3200">
                  <a:solidFill>
                    <a:schemeClr val="bg1"/>
                  </a:solidFill>
                  <a:latin typeface="Times New Roman" panose="02020603050405020304" pitchFamily="18" charset="0"/>
                </a:rPr>
                <a:t>INRIA - Sophia Antipolis</a:t>
              </a:r>
            </a:p>
          </p:txBody>
        </p:sp>
      </p:grpSp>
      <p:pic>
        <p:nvPicPr>
          <p:cNvPr id="2257" name="Picture 209">
            <a:extLst>
              <a:ext uri="{FF2B5EF4-FFF2-40B4-BE49-F238E27FC236}">
                <a16:creationId xmlns:a16="http://schemas.microsoft.com/office/drawing/2014/main" id="{13B84C8D-99CD-AA09-997E-5A01C744A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208663"/>
            <a:ext cx="40608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8" name="Picture 210">
            <a:extLst>
              <a:ext uri="{FF2B5EF4-FFF2-40B4-BE49-F238E27FC236}">
                <a16:creationId xmlns:a16="http://schemas.microsoft.com/office/drawing/2014/main" id="{A09F4364-3B59-78AB-EA3D-CC80AB917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3863" y="29918025"/>
            <a:ext cx="3768725" cy="265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9" name="Picture 211">
            <a:extLst>
              <a:ext uri="{FF2B5EF4-FFF2-40B4-BE49-F238E27FC236}">
                <a16:creationId xmlns:a16="http://schemas.microsoft.com/office/drawing/2014/main" id="{3F7D03D6-5900-29BD-85DC-9B5C0F423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738" y="32419925"/>
            <a:ext cx="4043362" cy="292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60" name="Rectangle 212">
            <a:extLst>
              <a:ext uri="{FF2B5EF4-FFF2-40B4-BE49-F238E27FC236}">
                <a16:creationId xmlns:a16="http://schemas.microsoft.com/office/drawing/2014/main" id="{5585BDC0-2DA2-4E68-992C-B3AC73A6A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313" y="34278888"/>
            <a:ext cx="2870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en-US" sz="3000">
                <a:solidFill>
                  <a:srgbClr val="C7DAE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Original Model</a:t>
            </a:r>
          </a:p>
        </p:txBody>
      </p:sp>
      <p:sp>
        <p:nvSpPr>
          <p:cNvPr id="2261" name="Rectangle 213">
            <a:extLst>
              <a:ext uri="{FF2B5EF4-FFF2-40B4-BE49-F238E27FC236}">
                <a16:creationId xmlns:a16="http://schemas.microsoft.com/office/drawing/2014/main" id="{C7572F7B-6A6E-17F3-E5A4-AB553DDE6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175" y="29992638"/>
            <a:ext cx="42608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en-US" sz="3000" i="1">
                <a:solidFill>
                  <a:srgbClr val="C7DAE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 Control</a:t>
            </a:r>
          </a:p>
        </p:txBody>
      </p:sp>
      <p:sp>
        <p:nvSpPr>
          <p:cNvPr id="2262" name="Rectangle 214">
            <a:extLst>
              <a:ext uri="{FF2B5EF4-FFF2-40B4-BE49-F238E27FC236}">
                <a16:creationId xmlns:a16="http://schemas.microsoft.com/office/drawing/2014/main" id="{A9A90520-BD57-39E6-1560-85A2F2916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175" y="35171063"/>
            <a:ext cx="35464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en-US" sz="3000" i="1">
                <a:solidFill>
                  <a:srgbClr val="C7DAE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Distortion Control</a:t>
            </a:r>
          </a:p>
        </p:txBody>
      </p:sp>
      <p:pic>
        <p:nvPicPr>
          <p:cNvPr id="2263" name="Picture 215">
            <a:extLst>
              <a:ext uri="{FF2B5EF4-FFF2-40B4-BE49-F238E27FC236}">
                <a16:creationId xmlns:a16="http://schemas.microsoft.com/office/drawing/2014/main" id="{005E6A64-C882-734C-D997-EF6F5B8B8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3225" y="20026313"/>
            <a:ext cx="3159125" cy="611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64" name="Picture 216">
            <a:extLst>
              <a:ext uri="{FF2B5EF4-FFF2-40B4-BE49-F238E27FC236}">
                <a16:creationId xmlns:a16="http://schemas.microsoft.com/office/drawing/2014/main" id="{246F2B65-E5F1-CAC0-9166-1F4F92838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9088" y="20232688"/>
            <a:ext cx="2185987" cy="578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65" name="Picture 217">
            <a:extLst>
              <a:ext uri="{FF2B5EF4-FFF2-40B4-BE49-F238E27FC236}">
                <a16:creationId xmlns:a16="http://schemas.microsoft.com/office/drawing/2014/main" id="{97639EBB-4175-715D-1EC5-E82CA9AFE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47638" y="20197763"/>
            <a:ext cx="2644776" cy="585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68" name="Picture 220">
            <a:extLst>
              <a:ext uri="{FF2B5EF4-FFF2-40B4-BE49-F238E27FC236}">
                <a16:creationId xmlns:a16="http://schemas.microsoft.com/office/drawing/2014/main" id="{04277CDA-8D36-5D65-0D7C-451BB9CF6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75600" y="23002875"/>
            <a:ext cx="3192463" cy="327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69" name="Picture 221">
            <a:extLst>
              <a:ext uri="{FF2B5EF4-FFF2-40B4-BE49-F238E27FC236}">
                <a16:creationId xmlns:a16="http://schemas.microsoft.com/office/drawing/2014/main" id="{BFC6522D-1E15-8303-6981-84E3726B4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75600" y="19564350"/>
            <a:ext cx="3192463" cy="327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70" name="Rectangle 222">
            <a:extLst>
              <a:ext uri="{FF2B5EF4-FFF2-40B4-BE49-F238E27FC236}">
                <a16:creationId xmlns:a16="http://schemas.microsoft.com/office/drawing/2014/main" id="{08329F0E-5656-4722-90F1-3B075E7AF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26106438"/>
            <a:ext cx="307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en-US" sz="3000" i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 Control</a:t>
            </a:r>
          </a:p>
        </p:txBody>
      </p:sp>
      <p:sp>
        <p:nvSpPr>
          <p:cNvPr id="2271" name="Rectangle 223">
            <a:extLst>
              <a:ext uri="{FF2B5EF4-FFF2-40B4-BE49-F238E27FC236}">
                <a16:creationId xmlns:a16="http://schemas.microsoft.com/office/drawing/2014/main" id="{8B12131B-FFAF-F2F6-EE8F-A7891B940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3513" y="26106438"/>
            <a:ext cx="307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en-US" sz="3000" i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Topology Control</a:t>
            </a:r>
          </a:p>
        </p:txBody>
      </p:sp>
      <p:sp>
        <p:nvSpPr>
          <p:cNvPr id="2272" name="Rectangle 224">
            <a:extLst>
              <a:ext uri="{FF2B5EF4-FFF2-40B4-BE49-F238E27FC236}">
                <a16:creationId xmlns:a16="http://schemas.microsoft.com/office/drawing/2014/main" id="{7D46E544-6813-2CBC-659C-6FAF0BD6C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3663" y="26106438"/>
            <a:ext cx="3070226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en-US" sz="30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Original Model</a:t>
            </a:r>
          </a:p>
        </p:txBody>
      </p:sp>
      <p:pic>
        <p:nvPicPr>
          <p:cNvPr id="2273" name="Picture 225">
            <a:extLst>
              <a:ext uri="{FF2B5EF4-FFF2-40B4-BE49-F238E27FC236}">
                <a16:creationId xmlns:a16="http://schemas.microsoft.com/office/drawing/2014/main" id="{8AF73BBD-08AD-0958-C7FC-BB554D65F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5875" y="29568775"/>
            <a:ext cx="7102475" cy="497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75" name="Picture 227">
            <a:extLst>
              <a:ext uri="{FF2B5EF4-FFF2-40B4-BE49-F238E27FC236}">
                <a16:creationId xmlns:a16="http://schemas.microsoft.com/office/drawing/2014/main" id="{22F0D0DB-E58E-E16E-3705-0141EB4C9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5863" y="29570363"/>
            <a:ext cx="7102475" cy="497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4" name="Picture 246">
            <a:extLst>
              <a:ext uri="{FF2B5EF4-FFF2-40B4-BE49-F238E27FC236}">
                <a16:creationId xmlns:a16="http://schemas.microsoft.com/office/drawing/2014/main" id="{90CE7B84-C9DD-1575-C6AD-A22844AA1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14725" y="23622000"/>
            <a:ext cx="3059113" cy="3059113"/>
          </a:xfrm>
          <a:prstGeom prst="rect">
            <a:avLst/>
          </a:prstGeom>
          <a:solidFill>
            <a:srgbClr val="FFFFCC">
              <a:alpha val="8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5" name="Picture 247">
            <a:extLst>
              <a:ext uri="{FF2B5EF4-FFF2-40B4-BE49-F238E27FC236}">
                <a16:creationId xmlns:a16="http://schemas.microsoft.com/office/drawing/2014/main" id="{D44B8A8C-3A56-A8A4-DAA7-C13A852A2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02038" y="17432338"/>
            <a:ext cx="3059112" cy="3059112"/>
          </a:xfrm>
          <a:prstGeom prst="rect">
            <a:avLst/>
          </a:prstGeom>
          <a:solidFill>
            <a:srgbClr val="FFFFCC">
              <a:alpha val="8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6" name="Picture 248">
            <a:extLst>
              <a:ext uri="{FF2B5EF4-FFF2-40B4-BE49-F238E27FC236}">
                <a16:creationId xmlns:a16="http://schemas.microsoft.com/office/drawing/2014/main" id="{D3089601-D141-BC3F-AEA2-E7120D5A4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02038" y="20526375"/>
            <a:ext cx="3059112" cy="3059113"/>
          </a:xfrm>
          <a:prstGeom prst="rect">
            <a:avLst/>
          </a:prstGeom>
          <a:solidFill>
            <a:srgbClr val="FFFFCC">
              <a:alpha val="8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7" name="Picture 249">
            <a:extLst>
              <a:ext uri="{FF2B5EF4-FFF2-40B4-BE49-F238E27FC236}">
                <a16:creationId xmlns:a16="http://schemas.microsoft.com/office/drawing/2014/main" id="{9E3957BC-112F-BF9A-B61A-630C6F6C9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02038" y="23622000"/>
            <a:ext cx="3059112" cy="3059113"/>
          </a:xfrm>
          <a:prstGeom prst="rect">
            <a:avLst/>
          </a:prstGeom>
          <a:solidFill>
            <a:srgbClr val="FFFFCC">
              <a:alpha val="8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8" name="Picture 250">
            <a:extLst>
              <a:ext uri="{FF2B5EF4-FFF2-40B4-BE49-F238E27FC236}">
                <a16:creationId xmlns:a16="http://schemas.microsoft.com/office/drawing/2014/main" id="{5C36AE42-3AAC-C448-EA67-D4E74E23B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599650" y="17432338"/>
            <a:ext cx="3059113" cy="3059112"/>
          </a:xfrm>
          <a:prstGeom prst="rect">
            <a:avLst/>
          </a:prstGeom>
          <a:solidFill>
            <a:srgbClr val="FFFFCC">
              <a:alpha val="8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9" name="Picture 251">
            <a:extLst>
              <a:ext uri="{FF2B5EF4-FFF2-40B4-BE49-F238E27FC236}">
                <a16:creationId xmlns:a16="http://schemas.microsoft.com/office/drawing/2014/main" id="{52DAFB47-3FB1-3964-C547-918BF03DB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599650" y="20526375"/>
            <a:ext cx="3059113" cy="3059113"/>
          </a:xfrm>
          <a:prstGeom prst="rect">
            <a:avLst/>
          </a:prstGeom>
          <a:solidFill>
            <a:srgbClr val="FFFFCC">
              <a:alpha val="8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01" name="Picture 253">
            <a:extLst>
              <a:ext uri="{FF2B5EF4-FFF2-40B4-BE49-F238E27FC236}">
                <a16:creationId xmlns:a16="http://schemas.microsoft.com/office/drawing/2014/main" id="{041FE8C9-34D4-F7C8-2EF9-BCF228D20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14725" y="20526375"/>
            <a:ext cx="3059113" cy="3059113"/>
          </a:xfrm>
          <a:prstGeom prst="rect">
            <a:avLst/>
          </a:prstGeom>
          <a:solidFill>
            <a:srgbClr val="FFFFCC">
              <a:alpha val="8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02" name="Rectangle 254">
            <a:extLst>
              <a:ext uri="{FF2B5EF4-FFF2-40B4-BE49-F238E27FC236}">
                <a16:creationId xmlns:a16="http://schemas.microsoft.com/office/drawing/2014/main" id="{A82440D2-BEA5-BFBB-5747-80D6B11EC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0038" y="18221325"/>
            <a:ext cx="3251200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sz="30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Adaptive neighbourhood compression</a:t>
            </a:r>
          </a:p>
        </p:txBody>
      </p:sp>
      <p:sp>
        <p:nvSpPr>
          <p:cNvPr id="2303" name="Rectangle 255">
            <a:extLst>
              <a:ext uri="{FF2B5EF4-FFF2-40B4-BE49-F238E27FC236}">
                <a16:creationId xmlns:a16="http://schemas.microsoft.com/office/drawing/2014/main" id="{A0707387-2225-8142-03B7-DFF0BA13A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0038" y="21294725"/>
            <a:ext cx="3251200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sz="30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Multi-component</a:t>
            </a:r>
          </a:p>
          <a:p>
            <a:r>
              <a:rPr lang="en-GB" altLang="en-US" sz="30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using decoded information</a:t>
            </a:r>
          </a:p>
        </p:txBody>
      </p:sp>
      <p:sp>
        <p:nvSpPr>
          <p:cNvPr id="2304" name="Rectangle 256">
            <a:extLst>
              <a:ext uri="{FF2B5EF4-FFF2-40B4-BE49-F238E27FC236}">
                <a16:creationId xmlns:a16="http://schemas.microsoft.com/office/drawing/2014/main" id="{1ACFDCA5-DC75-14D4-B8D2-3A45750F42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0038" y="24393525"/>
            <a:ext cx="3251200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sz="30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Final geometry encoding with prediction</a:t>
            </a:r>
          </a:p>
        </p:txBody>
      </p:sp>
      <p:sp>
        <p:nvSpPr>
          <p:cNvPr id="2305" name="Rectangle 257">
            <a:extLst>
              <a:ext uri="{FF2B5EF4-FFF2-40B4-BE49-F238E27FC236}">
                <a16:creationId xmlns:a16="http://schemas.microsoft.com/office/drawing/2014/main" id="{A50CF892-42AF-B3AA-DA0D-2C29B7475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90600" y="19300825"/>
            <a:ext cx="497205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sz="3400">
                <a:effectLst>
                  <a:outerShdw blurRad="38100" dist="38100" dir="2700000" algn="tl">
                    <a:srgbClr val="C0C0C0"/>
                  </a:outerShdw>
                </a:effectLst>
              </a:rPr>
              <a:t>Tubular</a:t>
            </a:r>
            <a:br>
              <a:rPr lang="en-GB" altLang="en-US" sz="3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GB" altLang="en-US" sz="3400">
                <a:effectLst>
                  <a:outerShdw blurRad="38100" dist="38100" dir="2700000" algn="tl">
                    <a:srgbClr val="C0C0C0"/>
                  </a:outerShdw>
                </a:effectLst>
              </a:rPr>
              <a:t>neighbourhood extensions:</a:t>
            </a:r>
          </a:p>
        </p:txBody>
      </p:sp>
      <p:sp>
        <p:nvSpPr>
          <p:cNvPr id="2306" name="Rectangle 258">
            <a:extLst>
              <a:ext uri="{FF2B5EF4-FFF2-40B4-BE49-F238E27FC236}">
                <a16:creationId xmlns:a16="http://schemas.microsoft.com/office/drawing/2014/main" id="{CC0F1D60-985F-E649-7D74-F256095BF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27025" y="21293138"/>
            <a:ext cx="3629025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sz="30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Decoding</a:t>
            </a:r>
            <a:br>
              <a:rPr lang="en-GB" altLang="en-US" sz="30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GB" altLang="en-US" sz="30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refinements</a:t>
            </a:r>
            <a:br>
              <a:rPr lang="en-GB" altLang="en-US" sz="30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GB" altLang="en-US" sz="30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of the RBMT</a:t>
            </a:r>
          </a:p>
        </p:txBody>
      </p:sp>
      <p:sp>
        <p:nvSpPr>
          <p:cNvPr id="2307" name="Rectangle 259">
            <a:extLst>
              <a:ext uri="{FF2B5EF4-FFF2-40B4-BE49-F238E27FC236}">
                <a16:creationId xmlns:a16="http://schemas.microsoft.com/office/drawing/2014/main" id="{45B9EA9C-49C3-9EB9-64D3-A260C8E54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98438" y="24391938"/>
            <a:ext cx="3251200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en-GB" altLang="en-US" sz="30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Decoding of the signs of the new close vertices.</a:t>
            </a:r>
          </a:p>
        </p:txBody>
      </p:sp>
      <p:sp>
        <p:nvSpPr>
          <p:cNvPr id="2308" name="Rectangle 260">
            <a:extLst>
              <a:ext uri="{FF2B5EF4-FFF2-40B4-BE49-F238E27FC236}">
                <a16:creationId xmlns:a16="http://schemas.microsoft.com/office/drawing/2014/main" id="{855705A6-93EB-C78D-0424-7151262245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44888" y="9631363"/>
            <a:ext cx="497205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sz="3400">
                <a:effectLst>
                  <a:outerShdw blurRad="38100" dist="38100" dir="2700000" algn="tl">
                    <a:srgbClr val="C0C0C0"/>
                  </a:outerShdw>
                </a:effectLst>
              </a:rPr>
              <a:t>Encoding only the tubular</a:t>
            </a:r>
            <a:br>
              <a:rPr lang="en-GB" altLang="en-US" sz="3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GB" altLang="en-US" sz="3400">
                <a:effectLst>
                  <a:outerShdw blurRad="38100" dist="38100" dir="2700000" algn="tl">
                    <a:srgbClr val="C0C0C0"/>
                  </a:outerShdw>
                </a:effectLst>
              </a:rPr>
              <a:t>neighbourhood :</a:t>
            </a:r>
          </a:p>
        </p:txBody>
      </p:sp>
      <p:grpSp>
        <p:nvGrpSpPr>
          <p:cNvPr id="2322" name="Group 274">
            <a:extLst>
              <a:ext uri="{FF2B5EF4-FFF2-40B4-BE49-F238E27FC236}">
                <a16:creationId xmlns:a16="http://schemas.microsoft.com/office/drawing/2014/main" id="{15600945-3970-C881-63E0-58F738E92409}"/>
              </a:ext>
            </a:extLst>
          </p:cNvPr>
          <p:cNvGrpSpPr>
            <a:grpSpLocks/>
          </p:cNvGrpSpPr>
          <p:nvPr/>
        </p:nvGrpSpPr>
        <p:grpSpPr bwMode="auto">
          <a:xfrm>
            <a:off x="21904325" y="10402888"/>
            <a:ext cx="10139363" cy="2378075"/>
            <a:chOff x="13798" y="6292"/>
            <a:chExt cx="6387" cy="1498"/>
          </a:xfrm>
        </p:grpSpPr>
        <p:pic>
          <p:nvPicPr>
            <p:cNvPr id="2237" name="Picture 189">
              <a:extLst>
                <a:ext uri="{FF2B5EF4-FFF2-40B4-BE49-F238E27FC236}">
                  <a16:creationId xmlns:a16="http://schemas.microsoft.com/office/drawing/2014/main" id="{B7161707-8DCB-D501-CEBB-C53412665B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1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66" y="6292"/>
              <a:ext cx="1319" cy="14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09" name="Picture 261">
              <a:extLst>
                <a:ext uri="{FF2B5EF4-FFF2-40B4-BE49-F238E27FC236}">
                  <a16:creationId xmlns:a16="http://schemas.microsoft.com/office/drawing/2014/main" id="{85E8D40F-4A64-9C40-D9DD-B5B28638E7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79" y="6292"/>
              <a:ext cx="1305" cy="1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10" name="Picture 262">
              <a:extLst>
                <a:ext uri="{FF2B5EF4-FFF2-40B4-BE49-F238E27FC236}">
                  <a16:creationId xmlns:a16="http://schemas.microsoft.com/office/drawing/2014/main" id="{5BF791A9-6C2F-23E8-99C0-79929E98E7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97" y="6292"/>
              <a:ext cx="1301" cy="14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11" name="Picture 263">
              <a:extLst>
                <a:ext uri="{FF2B5EF4-FFF2-40B4-BE49-F238E27FC236}">
                  <a16:creationId xmlns:a16="http://schemas.microsoft.com/office/drawing/2014/main" id="{9AF2F46D-85A1-D6AF-90F3-A44BC5DE14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98" y="6292"/>
              <a:ext cx="1318" cy="14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12" name="Rectangle 264">
            <a:extLst>
              <a:ext uri="{FF2B5EF4-FFF2-40B4-BE49-F238E27FC236}">
                <a16:creationId xmlns:a16="http://schemas.microsoft.com/office/drawing/2014/main" id="{1F9D4E79-35C0-8CFE-2EC6-959DD224C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44888" y="12965113"/>
            <a:ext cx="497205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sz="3400">
                <a:effectLst>
                  <a:outerShdw blurRad="38100" dist="38100" dir="2700000" algn="tl">
                    <a:srgbClr val="C0C0C0"/>
                  </a:outerShdw>
                </a:effectLst>
              </a:rPr>
              <a:t>Traversal along the tubular</a:t>
            </a:r>
            <a:br>
              <a:rPr lang="en-GB" altLang="en-US" sz="34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GB" altLang="en-US" sz="3400">
                <a:effectLst>
                  <a:outerShdw blurRad="38100" dist="38100" dir="2700000" algn="tl">
                    <a:srgbClr val="C0C0C0"/>
                  </a:outerShdw>
                </a:effectLst>
              </a:rPr>
              <a:t>neighbourhood :</a:t>
            </a:r>
          </a:p>
        </p:txBody>
      </p:sp>
      <p:sp>
        <p:nvSpPr>
          <p:cNvPr id="2314" name="Rectangle 266">
            <a:extLst>
              <a:ext uri="{FF2B5EF4-FFF2-40B4-BE49-F238E27FC236}">
                <a16:creationId xmlns:a16="http://schemas.microsoft.com/office/drawing/2014/main" id="{10ECC137-D34F-5019-4F52-9A784189D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05888" y="12674600"/>
            <a:ext cx="2857500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GB" altLang="en-US" sz="2400" i="1">
                <a:solidFill>
                  <a:schemeClr val="bg2"/>
                </a:solidFill>
              </a:rPr>
              <a:t>Location</a:t>
            </a:r>
            <a:r>
              <a:rPr lang="en-GB" altLang="en-US" sz="2400">
                <a:solidFill>
                  <a:schemeClr val="bg2"/>
                </a:solidFill>
              </a:rPr>
              <a:t>: level 4,</a:t>
            </a:r>
            <a:br>
              <a:rPr lang="en-GB" altLang="en-US" sz="2400">
                <a:solidFill>
                  <a:schemeClr val="bg2"/>
                </a:solidFill>
              </a:rPr>
            </a:br>
            <a:r>
              <a:rPr lang="en-GB" altLang="en-US" sz="2400">
                <a:solidFill>
                  <a:schemeClr val="bg2"/>
                </a:solidFill>
              </a:rPr>
              <a:t>up, Left, Right, L, R.</a:t>
            </a:r>
          </a:p>
          <a:p>
            <a:pPr>
              <a:lnSpc>
                <a:spcPct val="80000"/>
              </a:lnSpc>
            </a:pPr>
            <a:r>
              <a:rPr lang="en-GB" altLang="en-US" sz="2400" i="1">
                <a:solidFill>
                  <a:schemeClr val="bg2"/>
                </a:solidFill>
              </a:rPr>
              <a:t>First triangle</a:t>
            </a:r>
            <a:r>
              <a:rPr lang="en-GB" altLang="en-US" sz="2400">
                <a:solidFill>
                  <a:schemeClr val="bg2"/>
                </a:solidFill>
              </a:rPr>
              <a:t>: - - +</a:t>
            </a:r>
          </a:p>
        </p:txBody>
      </p:sp>
      <p:sp>
        <p:nvSpPr>
          <p:cNvPr id="2315" name="Rectangle 267">
            <a:extLst>
              <a:ext uri="{FF2B5EF4-FFF2-40B4-BE49-F238E27FC236}">
                <a16:creationId xmlns:a16="http://schemas.microsoft.com/office/drawing/2014/main" id="{5AF6FA24-A872-777B-9AB6-522C8841C8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14163" y="12646025"/>
            <a:ext cx="7832725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altLang="en-US" sz="2400" i="1">
                <a:solidFill>
                  <a:schemeClr val="bg2"/>
                </a:solidFill>
              </a:rPr>
              <a:t>Vertex signs:</a:t>
            </a:r>
          </a:p>
          <a:p>
            <a:pPr>
              <a:lnSpc>
                <a:spcPct val="80000"/>
              </a:lnSpc>
            </a:pPr>
            <a:r>
              <a:rPr lang="en-GB" altLang="en-US" sz="2400">
                <a:solidFill>
                  <a:schemeClr val="bg2"/>
                </a:solidFill>
              </a:rPr>
              <a:t>- - + + + + + +					   - - - - + + - + </a:t>
            </a:r>
            <a:br>
              <a:rPr lang="en-GB" altLang="en-US" sz="2400">
                <a:solidFill>
                  <a:schemeClr val="bg2"/>
                </a:solidFill>
              </a:rPr>
            </a:br>
            <a:r>
              <a:rPr lang="en-GB" altLang="en-US" sz="2400">
                <a:solidFill>
                  <a:schemeClr val="bg2"/>
                </a:solidFill>
              </a:rPr>
              <a:t>	 	         (</a:t>
            </a:r>
            <a:r>
              <a:rPr lang="en-GB" altLang="en-US" sz="2400" i="1">
                <a:solidFill>
                  <a:schemeClr val="bg2"/>
                </a:solidFill>
              </a:rPr>
              <a:t>2 known vertices</a:t>
            </a:r>
            <a:r>
              <a:rPr lang="en-GB" altLang="en-US" sz="2400">
                <a:solidFill>
                  <a:schemeClr val="bg2"/>
                </a:solidFill>
              </a:rPr>
              <a:t>) - + -</a:t>
            </a:r>
          </a:p>
        </p:txBody>
      </p:sp>
      <p:sp>
        <p:nvSpPr>
          <p:cNvPr id="2316" name="Rectangle 268">
            <a:extLst>
              <a:ext uri="{FF2B5EF4-FFF2-40B4-BE49-F238E27FC236}">
                <a16:creationId xmlns:a16="http://schemas.microsoft.com/office/drawing/2014/main" id="{10AFE56C-DF2F-38B3-702D-511DB90F0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2950" y="16386175"/>
            <a:ext cx="2757488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GB" altLang="en-US" sz="2400" i="1">
                <a:solidFill>
                  <a:schemeClr val="bg2"/>
                </a:solidFill>
              </a:rPr>
              <a:t>Location</a:t>
            </a:r>
            <a:r>
              <a:rPr lang="en-GB" altLang="en-US" sz="2400">
                <a:solidFill>
                  <a:schemeClr val="bg2"/>
                </a:solidFill>
              </a:rPr>
              <a:t>: level 5,</a:t>
            </a:r>
            <a:br>
              <a:rPr lang="en-GB" altLang="en-US" sz="2400">
                <a:solidFill>
                  <a:schemeClr val="bg2"/>
                </a:solidFill>
              </a:rPr>
            </a:br>
            <a:r>
              <a:rPr lang="en-GB" altLang="en-US" sz="2400">
                <a:solidFill>
                  <a:schemeClr val="bg2"/>
                </a:solidFill>
              </a:rPr>
              <a:t>down, L R L L L.</a:t>
            </a:r>
          </a:p>
          <a:p>
            <a:pPr>
              <a:lnSpc>
                <a:spcPct val="80000"/>
              </a:lnSpc>
            </a:pPr>
            <a:r>
              <a:rPr lang="en-GB" altLang="en-US" sz="2400" i="1">
                <a:solidFill>
                  <a:schemeClr val="bg2"/>
                </a:solidFill>
              </a:rPr>
              <a:t>First triangle</a:t>
            </a:r>
            <a:r>
              <a:rPr lang="en-GB" altLang="en-US" sz="2400">
                <a:solidFill>
                  <a:schemeClr val="bg2"/>
                </a:solidFill>
              </a:rPr>
              <a:t>: - + +</a:t>
            </a:r>
          </a:p>
        </p:txBody>
      </p:sp>
      <p:sp>
        <p:nvSpPr>
          <p:cNvPr id="2317" name="Rectangle 269">
            <a:extLst>
              <a:ext uri="{FF2B5EF4-FFF2-40B4-BE49-F238E27FC236}">
                <a16:creationId xmlns:a16="http://schemas.microsoft.com/office/drawing/2014/main" id="{C4BA2C3F-B725-C2F3-9F08-D433853AB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34563" y="16384588"/>
            <a:ext cx="4770437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GB" altLang="en-US" sz="2400" i="1">
                <a:solidFill>
                  <a:schemeClr val="bg2"/>
                </a:solidFill>
              </a:rPr>
              <a:t>Vertex levels and signs</a:t>
            </a:r>
          </a:p>
          <a:p>
            <a:pPr>
              <a:lnSpc>
                <a:spcPct val="80000"/>
              </a:lnSpc>
            </a:pPr>
            <a:r>
              <a:rPr lang="en-GB" altLang="en-US" sz="2400">
                <a:solidFill>
                  <a:schemeClr val="bg2"/>
                </a:solidFill>
              </a:rPr>
              <a:t>&gt; - = - &lt;</a:t>
            </a:r>
          </a:p>
          <a:p>
            <a:pPr>
              <a:lnSpc>
                <a:spcPct val="80000"/>
              </a:lnSpc>
            </a:pPr>
            <a:r>
              <a:rPr lang="en-GB" altLang="en-US" sz="2400">
                <a:solidFill>
                  <a:schemeClr val="bg2"/>
                </a:solidFill>
              </a:rPr>
              <a:t>		= + &gt; - &gt; + &gt; - = - &lt; +</a:t>
            </a:r>
          </a:p>
        </p:txBody>
      </p:sp>
      <p:sp>
        <p:nvSpPr>
          <p:cNvPr id="2318" name="Rectangle 270">
            <a:extLst>
              <a:ext uri="{FF2B5EF4-FFF2-40B4-BE49-F238E27FC236}">
                <a16:creationId xmlns:a16="http://schemas.microsoft.com/office/drawing/2014/main" id="{AF1E4A1F-ABA2-7691-0315-01DDC8CB4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20875" y="16386175"/>
            <a:ext cx="2365375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GB" altLang="en-US" sz="2400" i="1">
                <a:solidFill>
                  <a:schemeClr val="bg2"/>
                </a:solidFill>
              </a:rPr>
              <a:t>Loc</a:t>
            </a:r>
            <a:r>
              <a:rPr lang="en-GB" altLang="en-US" sz="2400">
                <a:solidFill>
                  <a:schemeClr val="bg2"/>
                </a:solidFill>
              </a:rPr>
              <a:t>: 5, down,</a:t>
            </a:r>
          </a:p>
          <a:p>
            <a:pPr>
              <a:lnSpc>
                <a:spcPct val="80000"/>
              </a:lnSpc>
            </a:pPr>
            <a:r>
              <a:rPr lang="en-GB" altLang="en-US" sz="2400">
                <a:solidFill>
                  <a:schemeClr val="bg2"/>
                </a:solidFill>
              </a:rPr>
              <a:t>L L L L L.</a:t>
            </a:r>
          </a:p>
          <a:p>
            <a:pPr>
              <a:lnSpc>
                <a:spcPct val="80000"/>
              </a:lnSpc>
            </a:pPr>
            <a:r>
              <a:rPr lang="en-GB" altLang="en-US" sz="2400" i="1">
                <a:solidFill>
                  <a:schemeClr val="bg2"/>
                </a:solidFill>
              </a:rPr>
              <a:t>First</a:t>
            </a:r>
            <a:r>
              <a:rPr lang="en-GB" altLang="en-US" sz="2400">
                <a:solidFill>
                  <a:schemeClr val="bg2"/>
                </a:solidFill>
              </a:rPr>
              <a:t>: - + +</a:t>
            </a:r>
          </a:p>
        </p:txBody>
      </p:sp>
      <p:sp>
        <p:nvSpPr>
          <p:cNvPr id="2319" name="Rectangle 271">
            <a:extLst>
              <a:ext uri="{FF2B5EF4-FFF2-40B4-BE49-F238E27FC236}">
                <a16:creationId xmlns:a16="http://schemas.microsoft.com/office/drawing/2014/main" id="{088FF6F2-E3AF-C089-D32F-3C4E750921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13188" y="16384588"/>
            <a:ext cx="3081337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GB" altLang="en-US" sz="2400" i="1">
                <a:solidFill>
                  <a:schemeClr val="bg2"/>
                </a:solidFill>
              </a:rPr>
              <a:t>Vertex levels and signs</a:t>
            </a:r>
          </a:p>
          <a:p>
            <a:pPr>
              <a:lnSpc>
                <a:spcPct val="80000"/>
              </a:lnSpc>
            </a:pPr>
            <a:r>
              <a:rPr lang="en-GB" altLang="en-US" sz="2400">
                <a:solidFill>
                  <a:schemeClr val="bg2"/>
                </a:solidFill>
              </a:rPr>
              <a:t>&gt; - = (</a:t>
            </a:r>
            <a:r>
              <a:rPr lang="en-GB" altLang="en-US" sz="2400" i="1">
                <a:solidFill>
                  <a:schemeClr val="bg2"/>
                </a:solidFill>
              </a:rPr>
              <a:t>known)</a:t>
            </a:r>
            <a:endParaRPr lang="en-GB" altLang="en-US" sz="2400">
              <a:solidFill>
                <a:schemeClr val="bg2"/>
              </a:solidFill>
            </a:endParaRPr>
          </a:p>
          <a:p>
            <a:pPr algn="r">
              <a:lnSpc>
                <a:spcPct val="80000"/>
              </a:lnSpc>
            </a:pPr>
            <a:r>
              <a:rPr lang="en-GB" altLang="en-US" sz="2400">
                <a:solidFill>
                  <a:schemeClr val="bg2"/>
                </a:solidFill>
              </a:rPr>
              <a:t>= + &gt; - &gt; + &gt; - = - &lt; +</a:t>
            </a:r>
          </a:p>
        </p:txBody>
      </p:sp>
      <p:sp>
        <p:nvSpPr>
          <p:cNvPr id="2320" name="Rectangle 272">
            <a:extLst>
              <a:ext uri="{FF2B5EF4-FFF2-40B4-BE49-F238E27FC236}">
                <a16:creationId xmlns:a16="http://schemas.microsoft.com/office/drawing/2014/main" id="{D933D1CB-1057-798D-42E8-587D52CD6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31300" y="9993313"/>
            <a:ext cx="6183313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sz="30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Uniform neighbourhood compression</a:t>
            </a:r>
          </a:p>
        </p:txBody>
      </p:sp>
      <p:sp>
        <p:nvSpPr>
          <p:cNvPr id="2321" name="Rectangle 273">
            <a:extLst>
              <a:ext uri="{FF2B5EF4-FFF2-40B4-BE49-F238E27FC236}">
                <a16:creationId xmlns:a16="http://schemas.microsoft.com/office/drawing/2014/main" id="{6422BCE6-26DD-5A9F-0709-19AD13554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29713" y="13647738"/>
            <a:ext cx="61833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sz="30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Adaptive neighbourhood compression</a:t>
            </a:r>
          </a:p>
        </p:txBody>
      </p:sp>
      <p:sp>
        <p:nvSpPr>
          <p:cNvPr id="2325" name="Rectangle 277">
            <a:extLst>
              <a:ext uri="{FF2B5EF4-FFF2-40B4-BE49-F238E27FC236}">
                <a16:creationId xmlns:a16="http://schemas.microsoft.com/office/drawing/2014/main" id="{91A6B49B-82AC-F04C-14E3-4F44A6F8AF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69075" y="34578925"/>
            <a:ext cx="41560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en-US" sz="3000">
                <a:solidFill>
                  <a:srgbClr val="C7DAE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Uniform Refinements</a:t>
            </a:r>
          </a:p>
        </p:txBody>
      </p:sp>
      <p:sp>
        <p:nvSpPr>
          <p:cNvPr id="2328" name="Rectangle 280">
            <a:extLst>
              <a:ext uri="{FF2B5EF4-FFF2-40B4-BE49-F238E27FC236}">
                <a16:creationId xmlns:a16="http://schemas.microsoft.com/office/drawing/2014/main" id="{7DF29819-453C-D23F-CC51-87D75871D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89063" y="34350325"/>
            <a:ext cx="41560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en-US" sz="3000">
                <a:solidFill>
                  <a:srgbClr val="C7DAE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Adaptive Refinements with geometry</a:t>
            </a:r>
          </a:p>
        </p:txBody>
      </p:sp>
      <p:sp>
        <p:nvSpPr>
          <p:cNvPr id="2329" name="Rectangle 281">
            <a:extLst>
              <a:ext uri="{FF2B5EF4-FFF2-40B4-BE49-F238E27FC236}">
                <a16:creationId xmlns:a16="http://schemas.microsoft.com/office/drawing/2014/main" id="{5C0E1A45-1030-B9E7-BAF1-E3BA26ED8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21088" y="26979563"/>
            <a:ext cx="8539162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sz="3400">
                <a:effectLst>
                  <a:outerShdw blurRad="38100" dist="38100" dir="2700000" algn="tl">
                    <a:srgbClr val="C0C0C0"/>
                  </a:outerShdw>
                </a:effectLst>
              </a:rPr>
              <a:t>Arithmetic encoding with context and prediction :</a:t>
            </a:r>
          </a:p>
        </p:txBody>
      </p:sp>
      <p:sp>
        <p:nvSpPr>
          <p:cNvPr id="2330" name="Line 282">
            <a:extLst>
              <a:ext uri="{FF2B5EF4-FFF2-40B4-BE49-F238E27FC236}">
                <a16:creationId xmlns:a16="http://schemas.microsoft.com/office/drawing/2014/main" id="{D383D771-1E1C-4EBA-99A5-4B68C11EC689}"/>
              </a:ext>
            </a:extLst>
          </p:cNvPr>
          <p:cNvSpPr>
            <a:spLocks noChangeShapeType="1"/>
          </p:cNvSpPr>
          <p:nvPr/>
        </p:nvSpPr>
        <p:spPr bwMode="auto">
          <a:xfrm>
            <a:off x="21059775" y="13693775"/>
            <a:ext cx="11344275" cy="0"/>
          </a:xfrm>
          <a:prstGeom prst="line">
            <a:avLst/>
          </a:prstGeom>
          <a:noFill/>
          <a:ln w="28575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31" name="Line 283">
            <a:extLst>
              <a:ext uri="{FF2B5EF4-FFF2-40B4-BE49-F238E27FC236}">
                <a16:creationId xmlns:a16="http://schemas.microsoft.com/office/drawing/2014/main" id="{E42C64B1-2682-B7DD-38B9-AE61962BF35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74025" y="10023475"/>
            <a:ext cx="28575" cy="7115175"/>
          </a:xfrm>
          <a:prstGeom prst="line">
            <a:avLst/>
          </a:prstGeom>
          <a:noFill/>
          <a:ln w="28575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32" name="Line 284">
            <a:extLst>
              <a:ext uri="{FF2B5EF4-FFF2-40B4-BE49-F238E27FC236}">
                <a16:creationId xmlns:a16="http://schemas.microsoft.com/office/drawing/2014/main" id="{5A15C7D5-1976-2F41-AEBE-8ADE2DD7216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291675" y="17554575"/>
            <a:ext cx="28575" cy="8943975"/>
          </a:xfrm>
          <a:prstGeom prst="line">
            <a:avLst/>
          </a:prstGeom>
          <a:noFill/>
          <a:ln w="28575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34" name="Line 286">
            <a:extLst>
              <a:ext uri="{FF2B5EF4-FFF2-40B4-BE49-F238E27FC236}">
                <a16:creationId xmlns:a16="http://schemas.microsoft.com/office/drawing/2014/main" id="{F45BA4FC-FD89-4CD7-0948-355D38399E1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289925" y="27041475"/>
            <a:ext cx="0" cy="8001000"/>
          </a:xfrm>
          <a:prstGeom prst="line">
            <a:avLst/>
          </a:prstGeom>
          <a:noFill/>
          <a:ln w="28575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mv04_ppt">
  <a:themeElements>
    <a:clrScheme name="vmv04_pp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mv04_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815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815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vmv04_pp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mv04_pp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mv04_pp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mv04_pp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mv04_pp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mv04_pp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mv04_pp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mv04_pp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mv04_pp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mv04_pp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mv04_pp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mv04_pp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vmv04_ppt</Template>
  <TotalTime>813</TotalTime>
  <Words>318</Words>
  <Application>Microsoft Macintosh PowerPoint</Application>
  <PresentationFormat>Custom</PresentationFormat>
  <Paragraphs>65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vmv04_ppt</vt:lpstr>
      <vt:lpstr>PowerPoint Presentation</vt:lpstr>
    </vt:vector>
  </TitlesOfParts>
  <Company>PUC-Rio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Simplicial Isosurface Compression</dc:title>
  <dc:creator>Matmidia</dc:creator>
  <cp:lastModifiedBy>Thomas LEWINER</cp:lastModifiedBy>
  <cp:revision>58</cp:revision>
  <dcterms:created xsi:type="dcterms:W3CDTF">2004-10-05T17:57:26Z</dcterms:created>
  <dcterms:modified xsi:type="dcterms:W3CDTF">2026-07-30T21:23:50Z</dcterms:modified>
</cp:coreProperties>
</file>