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embedTrueTypeFonts="1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74" r:id="rId2"/>
    <p:sldId id="346" r:id="rId3"/>
    <p:sldId id="347" r:id="rId4"/>
    <p:sldId id="349" r:id="rId5"/>
    <p:sldId id="362" r:id="rId6"/>
    <p:sldId id="352" r:id="rId7"/>
    <p:sldId id="356" r:id="rId8"/>
    <p:sldId id="354" r:id="rId9"/>
    <p:sldId id="355" r:id="rId10"/>
    <p:sldId id="357" r:id="rId11"/>
    <p:sldId id="358" r:id="rId12"/>
    <p:sldId id="363" r:id="rId13"/>
    <p:sldId id="359" r:id="rId14"/>
    <p:sldId id="360" r:id="rId15"/>
    <p:sldId id="361" r:id="rId16"/>
    <p:sldId id="348" r:id="rId17"/>
    <p:sldId id="351" r:id="rId18"/>
  </p:sldIdLst>
  <p:sldSz cx="9906000" cy="6858000" type="A4"/>
  <p:notesSz cx="6858000" cy="9144000"/>
  <p:embeddedFontLst>
    <p:embeddedFont>
      <p:font typeface="Times" panose="02020603050405020304" pitchFamily="18" charset="0"/>
      <p:regular r:id="rId21"/>
      <p:bold r:id="rId22"/>
      <p:italic r:id="rId23"/>
      <p:boldItalic r:id="rId24"/>
    </p:embeddedFont>
  </p:embeddedFontLst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 autoAdjust="0"/>
    <p:restoredTop sz="94658" autoAdjust="0"/>
  </p:normalViewPr>
  <p:slideViewPr>
    <p:cSldViewPr snapToGrid="0">
      <p:cViewPr varScale="1">
        <p:scale>
          <a:sx n="120" d="100"/>
          <a:sy n="120" d="100"/>
        </p:scale>
        <p:origin x="1648" y="18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17239FE7-A4C3-7BA0-2513-D3BB4E7C80A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GB" altLang="fr-FR"/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0FAAF933-DD20-D460-10E8-EDF1382F5DF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n-GB" altLang="fr-FR"/>
          </a:p>
        </p:txBody>
      </p:sp>
      <p:sp>
        <p:nvSpPr>
          <p:cNvPr id="73732" name="Rectangle 4">
            <a:extLst>
              <a:ext uri="{FF2B5EF4-FFF2-40B4-BE49-F238E27FC236}">
                <a16:creationId xmlns:a16="http://schemas.microsoft.com/office/drawing/2014/main" id="{1F123E45-9274-3DC8-8E97-A0A2A1473A1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GB" altLang="fr-FR"/>
          </a:p>
        </p:txBody>
      </p:sp>
      <p:sp>
        <p:nvSpPr>
          <p:cNvPr id="73733" name="Rectangle 5">
            <a:extLst>
              <a:ext uri="{FF2B5EF4-FFF2-40B4-BE49-F238E27FC236}">
                <a16:creationId xmlns:a16="http://schemas.microsoft.com/office/drawing/2014/main" id="{C4756DE7-3512-FF32-23F7-4354C9FF7A2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AFE6DC0E-1D9C-7443-BC8C-F435BCB61837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AC3C3712-7C27-50C9-F938-648F9AC9483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GB" altLang="fr-FR"/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DAD2AF37-FF37-3AE9-44A0-ECD7D42A909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n-GB" altLang="fr-FR"/>
          </a:p>
        </p:txBody>
      </p:sp>
      <p:sp>
        <p:nvSpPr>
          <p:cNvPr id="71684" name="Rectangle 4">
            <a:extLst>
              <a:ext uri="{FF2B5EF4-FFF2-40B4-BE49-F238E27FC236}">
                <a16:creationId xmlns:a16="http://schemas.microsoft.com/office/drawing/2014/main" id="{2BF172A5-2E08-951A-B53E-466CD43C3C54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952500" y="685800"/>
            <a:ext cx="4953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5" name="Rectangle 5">
            <a:extLst>
              <a:ext uri="{FF2B5EF4-FFF2-40B4-BE49-F238E27FC236}">
                <a16:creationId xmlns:a16="http://schemas.microsoft.com/office/drawing/2014/main" id="{E694A1BC-7AC5-1E16-566E-90FDD621E98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Click to edit Master text styles</a:t>
            </a:r>
          </a:p>
          <a:p>
            <a:pPr lvl="1"/>
            <a:r>
              <a:rPr lang="fr-FR" altLang="fr-FR"/>
              <a:t>Second level</a:t>
            </a:r>
          </a:p>
          <a:p>
            <a:pPr lvl="2"/>
            <a:r>
              <a:rPr lang="fr-FR" altLang="fr-FR"/>
              <a:t>Third level</a:t>
            </a:r>
          </a:p>
          <a:p>
            <a:pPr lvl="3"/>
            <a:r>
              <a:rPr lang="fr-FR" altLang="fr-FR"/>
              <a:t>Fourth level</a:t>
            </a:r>
          </a:p>
          <a:p>
            <a:pPr lvl="4"/>
            <a:r>
              <a:rPr lang="fr-FR" altLang="fr-FR"/>
              <a:t>Fifth level</a:t>
            </a:r>
          </a:p>
        </p:txBody>
      </p:sp>
      <p:sp>
        <p:nvSpPr>
          <p:cNvPr id="71686" name="Rectangle 6">
            <a:extLst>
              <a:ext uri="{FF2B5EF4-FFF2-40B4-BE49-F238E27FC236}">
                <a16:creationId xmlns:a16="http://schemas.microsoft.com/office/drawing/2014/main" id="{7E1B9E14-C67A-C46B-4500-B4A77359753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GB" altLang="fr-FR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EC44B34F-5712-DD63-B18F-19ABCE9385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C17EEAB4-3AA7-D54C-923D-876A268FDF86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3D35905-C639-8D15-D247-CBB101B50D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63226A-AB13-7B44-93F1-CD6F683061B6}" type="slidenum">
              <a:rPr lang="en-GB" altLang="fr-FR"/>
              <a:pPr/>
              <a:t>1</a:t>
            </a:fld>
            <a:endParaRPr lang="en-GB" altLang="fr-FR"/>
          </a:p>
        </p:txBody>
      </p:sp>
      <p:sp>
        <p:nvSpPr>
          <p:cNvPr id="246786" name="Rectangle 2">
            <a:extLst>
              <a:ext uri="{FF2B5EF4-FFF2-40B4-BE49-F238E27FC236}">
                <a16:creationId xmlns:a16="http://schemas.microsoft.com/office/drawing/2014/main" id="{E79A001B-08D4-808A-9091-41AE91CEBA7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>
            <a:extLst>
              <a:ext uri="{FF2B5EF4-FFF2-40B4-BE49-F238E27FC236}">
                <a16:creationId xmlns:a16="http://schemas.microsoft.com/office/drawing/2014/main" id="{9C17192A-86EF-9346-0FD2-901F38AC2A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D0BE227-5C3E-94A7-4EBB-E9D8396F2E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ADF195-2A65-BB48-8921-E02742337A04}" type="slidenum">
              <a:rPr lang="en-GB" altLang="fr-FR"/>
              <a:pPr/>
              <a:t>2</a:t>
            </a:fld>
            <a:endParaRPr lang="en-GB" altLang="fr-FR"/>
          </a:p>
        </p:txBody>
      </p:sp>
      <p:sp>
        <p:nvSpPr>
          <p:cNvPr id="362498" name="Rectangle 2">
            <a:extLst>
              <a:ext uri="{FF2B5EF4-FFF2-40B4-BE49-F238E27FC236}">
                <a16:creationId xmlns:a16="http://schemas.microsoft.com/office/drawing/2014/main" id="{CDF15345-2EFA-F6FA-EFA6-4BC9B8ADF80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2499" name="Rectangle 3">
            <a:extLst>
              <a:ext uri="{FF2B5EF4-FFF2-40B4-BE49-F238E27FC236}">
                <a16:creationId xmlns:a16="http://schemas.microsoft.com/office/drawing/2014/main" id="{FD5E8DE1-A9F1-AB27-3C64-DED11010E8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2868FEE-873B-9553-8FCA-B958205B9F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84398A-BDA5-A145-B8E4-A9080907C850}" type="slidenum">
              <a:rPr lang="en-GB" altLang="fr-FR"/>
              <a:pPr/>
              <a:t>17</a:t>
            </a:fld>
            <a:endParaRPr lang="en-GB" altLang="fr-FR"/>
          </a:p>
        </p:txBody>
      </p:sp>
      <p:sp>
        <p:nvSpPr>
          <p:cNvPr id="429058" name="Rectangle 2">
            <a:extLst>
              <a:ext uri="{FF2B5EF4-FFF2-40B4-BE49-F238E27FC236}">
                <a16:creationId xmlns:a16="http://schemas.microsoft.com/office/drawing/2014/main" id="{1DBD8677-5B2A-3738-CE41-08FA547E807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9059" name="Rectangle 3">
            <a:extLst>
              <a:ext uri="{FF2B5EF4-FFF2-40B4-BE49-F238E27FC236}">
                <a16:creationId xmlns:a16="http://schemas.microsoft.com/office/drawing/2014/main" id="{F7EC3EA9-6208-0E7B-DB25-D46F6EC737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937BFE75-634D-5A5B-6319-E27A80F306F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311400" y="838200"/>
            <a:ext cx="7594600" cy="1981200"/>
          </a:xfrm>
        </p:spPr>
        <p:txBody>
          <a:bodyPr/>
          <a:lstStyle>
            <a:lvl1pPr algn="ctr">
              <a:defRPr sz="4800"/>
            </a:lvl1pPr>
          </a:lstStyle>
          <a:p>
            <a:pPr lvl="0"/>
            <a:r>
              <a:rPr lang="en-GB" altLang="fr-FR" noProof="0"/>
              <a:t>Click to edit Master title style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3029DE03-3A59-6349-CAC4-54064476B2B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311400" y="2895600"/>
            <a:ext cx="7594600" cy="3200400"/>
          </a:xfrm>
        </p:spPr>
        <p:txBody>
          <a:bodyPr lIns="91440" tIns="45720" rIns="91440" bIns="45720" anchor="t"/>
          <a:lstStyle>
            <a:lvl1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3600"/>
            </a:lvl1pPr>
          </a:lstStyle>
          <a:p>
            <a:pPr lvl="0"/>
            <a:r>
              <a:rPr lang="en-GB" altLang="fr-FR" noProof="0"/>
              <a:t>Click to edit Master subtitle style</a:t>
            </a:r>
          </a:p>
        </p:txBody>
      </p:sp>
      <p:pic>
        <p:nvPicPr>
          <p:cNvPr id="68630" name="Picture 22">
            <a:extLst>
              <a:ext uri="{FF2B5EF4-FFF2-40B4-BE49-F238E27FC236}">
                <a16:creationId xmlns:a16="http://schemas.microsoft.com/office/drawing/2014/main" id="{557CDAF1-E5A2-2486-BFAE-65B8C7B94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263" y="4035425"/>
            <a:ext cx="1371600" cy="141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2" name="Picture 24">
            <a:extLst>
              <a:ext uri="{FF2B5EF4-FFF2-40B4-BE49-F238E27FC236}">
                <a16:creationId xmlns:a16="http://schemas.microsoft.com/office/drawing/2014/main" id="{BED2A9E9-F80A-B8A4-566E-8A572CC3C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263" y="-55563"/>
            <a:ext cx="1398587" cy="186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4" name="Picture 26">
            <a:extLst>
              <a:ext uri="{FF2B5EF4-FFF2-40B4-BE49-F238E27FC236}">
                <a16:creationId xmlns:a16="http://schemas.microsoft.com/office/drawing/2014/main" id="{F33C2B83-1C9B-865A-B977-26D24B23D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663" y="1631950"/>
            <a:ext cx="1855787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35" name="Rectangle 27">
            <a:extLst>
              <a:ext uri="{FF2B5EF4-FFF2-40B4-BE49-F238E27FC236}">
                <a16:creationId xmlns:a16="http://schemas.microsoft.com/office/drawing/2014/main" id="{5DA1541C-ECC4-749C-739E-25A73FBBCA1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2311400" y="6486525"/>
            <a:ext cx="6286500" cy="360363"/>
          </a:xfr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  <p:sp>
        <p:nvSpPr>
          <p:cNvPr id="68636" name="Rectangle 28">
            <a:extLst>
              <a:ext uri="{FF2B5EF4-FFF2-40B4-BE49-F238E27FC236}">
                <a16:creationId xmlns:a16="http://schemas.microsoft.com/office/drawing/2014/main" id="{4AD958D7-F9E3-3B0D-C78A-A01CA3C4ACC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664575" y="6486525"/>
            <a:ext cx="1258888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rgbClr val="3333CC"/>
                </a:solidFill>
              </a:defRPr>
            </a:lvl1pPr>
          </a:lstStyle>
          <a:p>
            <a:fld id="{0F8123FB-4FA7-1647-B0FC-999F988441AC}" type="datetime4">
              <a:rPr lang="en-US" altLang="en-US"/>
              <a:pPr/>
              <a:t>July 30, 2026</a:t>
            </a:fld>
            <a:endParaRPr lang="en-GB" altLang="fr-FR"/>
          </a:p>
        </p:txBody>
      </p:sp>
      <p:pic>
        <p:nvPicPr>
          <p:cNvPr id="68637" name="Picture 29">
            <a:extLst>
              <a:ext uri="{FF2B5EF4-FFF2-40B4-BE49-F238E27FC236}">
                <a16:creationId xmlns:a16="http://schemas.microsoft.com/office/drawing/2014/main" id="{42E6ABB9-86BD-B0F1-BE1C-1E7AF0E1B5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550" y="2165350"/>
            <a:ext cx="1627188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8" name="Picture 30">
            <a:extLst>
              <a:ext uri="{FF2B5EF4-FFF2-40B4-BE49-F238E27FC236}">
                <a16:creationId xmlns:a16="http://schemas.microsoft.com/office/drawing/2014/main" id="{02D5A798-B1DC-5555-1D21-4C42DE2FEA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25" y="5554663"/>
            <a:ext cx="2170113" cy="1138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9" name="Picture 31">
            <a:extLst>
              <a:ext uri="{FF2B5EF4-FFF2-40B4-BE49-F238E27FC236}">
                <a16:creationId xmlns:a16="http://schemas.microsoft.com/office/drawing/2014/main" id="{01684F80-AC60-3E92-0AFD-23D2E4FC1B3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271838"/>
            <a:ext cx="2303463" cy="63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52E9F-E0E6-E3A2-074C-CD8C909EC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9B0616-E09D-0F43-D08A-9A469EF144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7ABFAA-EE41-0BEF-0BC5-5C7C25DD68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35EE3F4-0C77-8C46-BF0B-3D3001D6E53E}" type="slidenum">
              <a:rPr lang="en-GB" altLang="en-US"/>
              <a:pPr/>
              <a:t>‹#›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B3968-E4FC-061B-7001-8E31C39DF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2677567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C5F693-3207-6212-3EBC-260640BD4C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07350" y="457200"/>
            <a:ext cx="189865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F8EA3E-AE79-DB6B-ECB1-FD15EBF2CA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311400" y="457200"/>
            <a:ext cx="554355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CCB25F-7D53-9FEE-EA05-0A62EAB87D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056A2CF-2731-C140-A7CD-99DD930E699F}" type="slidenum">
              <a:rPr lang="en-GB" altLang="en-US"/>
              <a:pPr/>
              <a:t>‹#›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7FEF07-B58E-7AE5-9EB2-C0E333048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1421610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7046A-844A-8F84-2C40-4D420E1FF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40A0F-61D0-CD33-829B-99F6B012C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4549AB-4CBF-F7D2-2F21-D89C82B5B4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B130399-6826-6546-938D-353674B80878}" type="slidenum">
              <a:rPr lang="en-GB" altLang="en-US"/>
              <a:pPr/>
              <a:t>‹#›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B6843-F2B2-AB8E-5A01-23A3FE9AE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2588923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7C333-6E71-E0F0-50D3-0A3115AB5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7C6CDF-6964-2A42-E3DD-9C9ED7894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04FFD3-FD5E-D94C-6E03-9F905F834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03B05FD-297C-9E49-929F-791BF5185D3C}" type="slidenum">
              <a:rPr lang="en-GB" altLang="en-US"/>
              <a:pPr/>
              <a:t>‹#›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630C93-8D87-6A29-FA07-C715D552A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3828532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86055-FAEC-875E-A933-B97853CF1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AE4FF-CD13-6627-4D38-7582057303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93950" y="1828800"/>
            <a:ext cx="3679825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7DA56E-D66F-1AB6-A048-D8F4D5DF22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6175" y="1828800"/>
            <a:ext cx="3679825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20A6BB-3EE7-2D0B-6083-94E4C5FA9A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E34105C-5F39-A64E-A112-85B5F280A8EC}" type="slidenum">
              <a:rPr lang="en-GB" altLang="en-US"/>
              <a:pPr/>
              <a:t>‹#›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3367B1-2F77-8DC3-9B21-71E7582A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4191839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24F97-DAF9-A53E-18B6-3A82E1853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92FA3-F211-7B94-C5B8-ADDBA6D61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C70FDF-290C-44D5-DFA9-B6E91BADC2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D9B225-3F0A-751F-47EB-C9F65AB890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1A0C3A-A49E-3552-EE1F-9AB74150D8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AF08B-5B73-D23C-7AC1-17E42BCA87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5505616-D185-CC4F-9663-D9238350DA30}" type="slidenum">
              <a:rPr lang="en-GB" altLang="en-US"/>
              <a:pPr/>
              <a:t>‹#›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AAF222-5DFA-2F8C-30F7-F65C84E0C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62056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8F36A-F1D9-7C60-1047-098A5CF34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D28FFA-1C82-F555-AC76-EA5CDB1372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E50A58-D1C1-EE4D-8ADD-6909F5B15FE6}" type="slidenum">
              <a:rPr lang="en-GB" altLang="en-US"/>
              <a:pPr/>
              <a:t>‹#›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952611-6371-1423-CD1E-41408E29F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1571657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CD31B7-E44B-83B0-4EF3-CA9ED3E483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77B590D-776B-D94D-AE00-094554DBC239}" type="slidenum">
              <a:rPr lang="en-GB" altLang="en-US"/>
              <a:pPr/>
              <a:t>‹#›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3CE32B-2B87-73B8-507F-796E519D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2624064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970E9-1C20-FBAD-3286-0DF0A8A2A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C5D9A-A6ED-A074-D1F8-010843E10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3FC079-6347-5716-44AE-943627A3AB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B044D8-0B81-1632-A746-5A19A897A4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8E4C71-C846-A94E-80C6-B31C05E50AB3}" type="slidenum">
              <a:rPr lang="en-GB" altLang="en-US"/>
              <a:pPr/>
              <a:t>‹#›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3777B6-29CE-5A51-09FF-3402C2EF3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982863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47D10-B5CB-2B00-B843-78547783B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095F6D-994D-A64B-A4EB-851734AEFE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D67227-680A-3019-D9E3-3F9A5F1920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C425CA-EB45-FD97-E0B3-093642D4E1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81D98A3-DBE2-A047-B5C1-A7CDE70E94DC}" type="slidenum">
              <a:rPr lang="en-GB" altLang="en-US"/>
              <a:pPr/>
              <a:t>‹#›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6AAE62-B512-6B07-3B30-C704C69DB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942311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66C3922-9AAD-213F-C9C4-FA37301B60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311400" y="457200"/>
            <a:ext cx="6538913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BAAE870-C7B6-CE15-D49F-95E56A28B8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393950" y="1828800"/>
            <a:ext cx="75120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36" name="Rectangle 12">
            <a:extLst>
              <a:ext uri="{FF2B5EF4-FFF2-40B4-BE49-F238E27FC236}">
                <a16:creationId xmlns:a16="http://schemas.microsoft.com/office/drawing/2014/main" id="{BEE31E16-05C7-AA0C-59F0-11D9DA6794A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15400" y="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rgbClr val="000099"/>
                </a:solidFill>
              </a:defRPr>
            </a:lvl1pPr>
          </a:lstStyle>
          <a:p>
            <a:fld id="{576988FC-1127-A649-8DAB-729349B38914}" type="slidenum">
              <a:rPr lang="en-GB" altLang="en-US"/>
              <a:pPr/>
              <a:t>‹#›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1042" name="Rectangle 18">
            <a:extLst>
              <a:ext uri="{FF2B5EF4-FFF2-40B4-BE49-F238E27FC236}">
                <a16:creationId xmlns:a16="http://schemas.microsoft.com/office/drawing/2014/main" id="{34DE56D4-159D-D25B-B4A9-241ACCE476C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53188"/>
            <a:ext cx="2311400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rgbClr val="3333CC"/>
                </a:solidFill>
              </a:defRPr>
            </a:lvl1pPr>
          </a:lstStyle>
          <a:p>
            <a:r>
              <a:rPr lang="en-GB" altLang="fr-FR"/>
              <a:t>SIBGRAPI - SIACG 2004</a:t>
            </a:r>
          </a:p>
        </p:txBody>
      </p:sp>
      <p:sp>
        <p:nvSpPr>
          <p:cNvPr id="1043" name="Line 19">
            <a:extLst>
              <a:ext uri="{FF2B5EF4-FFF2-40B4-BE49-F238E27FC236}">
                <a16:creationId xmlns:a16="http://schemas.microsoft.com/office/drawing/2014/main" id="{8ABFF593-8A48-4DDA-D498-9B7C4FF80CC2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53188"/>
            <a:ext cx="2311400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4" name="Rectangle 20">
            <a:extLst>
              <a:ext uri="{FF2B5EF4-FFF2-40B4-BE49-F238E27FC236}">
                <a16:creationId xmlns:a16="http://schemas.microsoft.com/office/drawing/2014/main" id="{61C7B948-618D-4147-5326-FC2EEBB85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1400" y="6477000"/>
            <a:ext cx="7594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1200" b="0">
                <a:solidFill>
                  <a:srgbClr val="000099"/>
                </a:solidFill>
              </a:rPr>
              <a:t>Hierarchical Isocontours Extraction and Compression – </a:t>
            </a:r>
            <a:r>
              <a:rPr lang="en-GB" altLang="en-US" sz="1200" b="0" i="1">
                <a:solidFill>
                  <a:srgbClr val="000099"/>
                </a:solidFill>
              </a:rPr>
              <a:t>T. Lewiner, L. Velho, H. Lopes and V. Mello</a:t>
            </a:r>
          </a:p>
        </p:txBody>
      </p:sp>
      <p:sp>
        <p:nvSpPr>
          <p:cNvPr id="1045" name="Text Box 21">
            <a:extLst>
              <a:ext uri="{FF2B5EF4-FFF2-40B4-BE49-F238E27FC236}">
                <a16:creationId xmlns:a16="http://schemas.microsoft.com/office/drawing/2014/main" id="{A28E5074-0750-AA7F-03E9-4B2202470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3" y="3606800"/>
            <a:ext cx="2135187" cy="2774950"/>
          </a:xfrm>
          <a:prstGeom prst="rect">
            <a:avLst/>
          </a:prstGeom>
          <a:solidFill>
            <a:srgbClr val="FF99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914400" indent="-457200" algn="l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GB" altLang="fr-FR" sz="1600">
                <a:solidFill>
                  <a:schemeClr val="accent2"/>
                </a:solidFill>
              </a:rPr>
              <a:t>Motivation</a:t>
            </a:r>
          </a:p>
          <a:p>
            <a:r>
              <a:rPr lang="fr-FR" altLang="fr-FR" sz="1600">
                <a:solidFill>
                  <a:schemeClr val="accent2"/>
                </a:solidFill>
              </a:rPr>
              <a:t>Prior Works</a:t>
            </a:r>
            <a:endParaRPr lang="en-GB" altLang="fr-FR" sz="1600">
              <a:solidFill>
                <a:schemeClr val="accent2"/>
              </a:solidFill>
            </a:endParaRPr>
          </a:p>
          <a:p>
            <a:r>
              <a:rPr lang="fr-FR" altLang="fr-FR" sz="1600">
                <a:solidFill>
                  <a:schemeClr val="accent2"/>
                </a:solidFill>
              </a:rPr>
              <a:t>Hierarchical</a:t>
            </a:r>
            <a:br>
              <a:rPr lang="fr-FR" altLang="fr-FR" sz="1600">
                <a:solidFill>
                  <a:schemeClr val="accent2"/>
                </a:solidFill>
              </a:rPr>
            </a:br>
            <a:r>
              <a:rPr lang="fr-FR" altLang="fr-FR" sz="1600">
                <a:solidFill>
                  <a:schemeClr val="accent2"/>
                </a:solidFill>
              </a:rPr>
              <a:t>Extraction</a:t>
            </a:r>
          </a:p>
          <a:p>
            <a:r>
              <a:rPr lang="en-GB" altLang="fr-FR" sz="1400" b="0">
                <a:solidFill>
                  <a:schemeClr val="accent2"/>
                </a:solidFill>
              </a:rPr>
              <a:t>• Geometry Control</a:t>
            </a:r>
          </a:p>
          <a:p>
            <a:r>
              <a:rPr lang="en-GB" altLang="fr-FR" sz="1400" b="0">
                <a:solidFill>
                  <a:schemeClr val="accent2"/>
                </a:solidFill>
              </a:rPr>
              <a:t>• Topology Control</a:t>
            </a:r>
          </a:p>
          <a:p>
            <a:r>
              <a:rPr lang="fr-FR" altLang="fr-FR" sz="1600">
                <a:solidFill>
                  <a:schemeClr val="accent2"/>
                </a:solidFill>
              </a:rPr>
              <a:t>Progressive Compression</a:t>
            </a:r>
          </a:p>
          <a:p>
            <a:r>
              <a:rPr lang="en-GB" altLang="fr-FR" sz="1400" b="0">
                <a:solidFill>
                  <a:schemeClr val="accent2"/>
                </a:solidFill>
              </a:rPr>
              <a:t>• Co</a:t>
            </a:r>
            <a:r>
              <a:rPr lang="fr-FR" altLang="fr-FR" sz="1400" b="0">
                <a:solidFill>
                  <a:schemeClr val="accent2"/>
                </a:solidFill>
              </a:rPr>
              <a:t>arser Resolution</a:t>
            </a:r>
            <a:endParaRPr lang="en-GB" altLang="fr-FR" sz="1400" b="0">
              <a:solidFill>
                <a:schemeClr val="accent2"/>
              </a:solidFill>
            </a:endParaRPr>
          </a:p>
          <a:p>
            <a:r>
              <a:rPr lang="en-GB" altLang="fr-FR" sz="1400" b="0">
                <a:solidFill>
                  <a:schemeClr val="accent2"/>
                </a:solidFill>
              </a:rPr>
              <a:t>• Refinements</a:t>
            </a:r>
          </a:p>
          <a:p>
            <a:r>
              <a:rPr lang="en-GB" altLang="fr-FR" sz="1400" b="0">
                <a:solidFill>
                  <a:schemeClr val="accent2"/>
                </a:solidFill>
              </a:rPr>
              <a:t>• </a:t>
            </a:r>
            <a:r>
              <a:rPr lang="fr-FR" altLang="fr-FR" sz="1400" b="0">
                <a:solidFill>
                  <a:schemeClr val="accent2"/>
                </a:solidFill>
              </a:rPr>
              <a:t>Prediction</a:t>
            </a:r>
            <a:endParaRPr lang="en-GB" altLang="fr-FR" sz="1400" b="0">
              <a:solidFill>
                <a:schemeClr val="accent2"/>
              </a:solidFill>
            </a:endParaRPr>
          </a:p>
          <a:p>
            <a:r>
              <a:rPr lang="fr-FR" altLang="fr-FR" sz="1600">
                <a:solidFill>
                  <a:schemeClr val="accent2"/>
                </a:solidFill>
              </a:rPr>
              <a:t>Results</a:t>
            </a:r>
            <a:endParaRPr lang="en-GB" altLang="fr-FR" sz="1600">
              <a:solidFill>
                <a:schemeClr val="accent2"/>
              </a:solidFill>
            </a:endParaRPr>
          </a:p>
        </p:txBody>
      </p:sp>
      <p:pic>
        <p:nvPicPr>
          <p:cNvPr id="1053" name="Picture 29">
            <a:extLst>
              <a:ext uri="{FF2B5EF4-FFF2-40B4-BE49-F238E27FC236}">
                <a16:creationId xmlns:a16="http://schemas.microsoft.com/office/drawing/2014/main" id="{CEF477AA-95C5-67C2-BAFF-56ECF3282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3763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>
            <a:extLst>
              <a:ext uri="{FF2B5EF4-FFF2-40B4-BE49-F238E27FC236}">
                <a16:creationId xmlns:a16="http://schemas.microsoft.com/office/drawing/2014/main" id="{8D511A0E-ACD9-4FBA-106F-6FCE5B862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7163" y="619125"/>
            <a:ext cx="874712" cy="90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>
            <a:extLst>
              <a:ext uri="{FF2B5EF4-FFF2-40B4-BE49-F238E27FC236}">
                <a16:creationId xmlns:a16="http://schemas.microsoft.com/office/drawing/2014/main" id="{909889FC-760A-4FED-FA67-7DDFB2394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62050"/>
            <a:ext cx="1298575" cy="34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>
            <a:extLst>
              <a:ext uri="{FF2B5EF4-FFF2-40B4-BE49-F238E27FC236}">
                <a16:creationId xmlns:a16="http://schemas.microsoft.com/office/drawing/2014/main" id="{8F8D27D7-1942-0366-95FA-253D0C54DB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13" y="1530350"/>
            <a:ext cx="1130300" cy="75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35">
            <a:extLst>
              <a:ext uri="{FF2B5EF4-FFF2-40B4-BE49-F238E27FC236}">
                <a16:creationId xmlns:a16="http://schemas.microsoft.com/office/drawing/2014/main" id="{0472543F-0C90-1672-DE7C-3D4F48D7F84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7113" y="1573213"/>
            <a:ext cx="1223962" cy="64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>
            <a:extLst>
              <a:ext uri="{FF2B5EF4-FFF2-40B4-BE49-F238E27FC236}">
                <a16:creationId xmlns:a16="http://schemas.microsoft.com/office/drawing/2014/main" id="{C9C4AD4F-4A9F-AB0E-4E6D-E351D45D195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3425" y="60325"/>
            <a:ext cx="1700213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anose="02020603050405020304" pitchFamily="18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anose="02020603050405020304" pitchFamily="18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anose="02020603050405020304" pitchFamily="18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anose="02020603050405020304" pitchFamily="18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anose="02020603050405020304" pitchFamily="18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anose="02020603050405020304" pitchFamily="18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anose="02020603050405020304" pitchFamily="18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anose="02020603050405020304" pitchFamily="18" charset="0"/>
        </a:defRPr>
      </a:lvl9pPr>
    </p:titleStyle>
    <p:bodyStyle>
      <a:lvl1pPr marL="342900" indent="-342900" algn="l" rtl="0" eaLnBrk="0" fontAlgn="base" hangingPunct="0">
        <a:lnSpc>
          <a:spcPct val="80000"/>
        </a:lnSpc>
        <a:spcBef>
          <a:spcPct val="40000"/>
        </a:spcBef>
        <a:spcAft>
          <a:spcPct val="0"/>
        </a:spcAft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80000"/>
        </a:lnSpc>
        <a:spcBef>
          <a:spcPct val="1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video" Target="file:///D:\tomlew\Presentation\uniform.avi" TargetMode="External"/><Relationship Id="rId2" Type="http://schemas.microsoft.com/office/2007/relationships/media" Target="file:///D:\tomlew\Presentation\uniform.avi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38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file:///D:\tomlew\Presentation\decomp_adp.avi" TargetMode="External"/><Relationship Id="rId7" Type="http://schemas.openxmlformats.org/officeDocument/2006/relationships/image" Target="../media/image40.png"/><Relationship Id="rId2" Type="http://schemas.openxmlformats.org/officeDocument/2006/relationships/video" Target="file:///D:\tomlew\Presentation\comp_adp.avi" TargetMode="External"/><Relationship Id="rId1" Type="http://schemas.microsoft.com/office/2007/relationships/media" Target="file:///D:\tomlew\Presentation\comp_adp.avi" TargetMode="External"/><Relationship Id="rId6" Type="http://schemas.openxmlformats.org/officeDocument/2006/relationships/image" Target="../media/image39.png"/><Relationship Id="rId5" Type="http://schemas.openxmlformats.org/officeDocument/2006/relationships/slideLayout" Target="../slideLayouts/slideLayout2.xml"/><Relationship Id="rId4" Type="http://schemas.openxmlformats.org/officeDocument/2006/relationships/video" Target="file:///D:\tomlew\Presentation\decomp_adp.avi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microsoft.com/office/2007/relationships/media" Target="file:///D:\tomlew\Presentation\ref_adp.avi" TargetMode="External"/><Relationship Id="rId7" Type="http://schemas.openxmlformats.org/officeDocument/2006/relationships/image" Target="../media/image42.png"/><Relationship Id="rId2" Type="http://schemas.openxmlformats.org/officeDocument/2006/relationships/video" Target="file:///D:\tomlew\Presentation\deref_adp.avi" TargetMode="External"/><Relationship Id="rId1" Type="http://schemas.microsoft.com/office/2007/relationships/media" Target="file:///D:\tomlew\Presentation\deref_adp.avi" TargetMode="External"/><Relationship Id="rId6" Type="http://schemas.openxmlformats.org/officeDocument/2006/relationships/image" Target="../media/image41.png"/><Relationship Id="rId5" Type="http://schemas.openxmlformats.org/officeDocument/2006/relationships/slideLayout" Target="../slideLayouts/slideLayout2.xml"/><Relationship Id="rId4" Type="http://schemas.openxmlformats.org/officeDocument/2006/relationships/video" Target="file:///D:\tomlew\Presentation\ref_adp.avi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gif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>
            <a:extLst>
              <a:ext uri="{FF2B5EF4-FFF2-40B4-BE49-F238E27FC236}">
                <a16:creationId xmlns:a16="http://schemas.microsoft.com/office/drawing/2014/main" id="{AF48E2B5-667C-BE33-DE26-E6834F17AA0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3" name="Rectangle 28">
            <a:extLst>
              <a:ext uri="{FF2B5EF4-FFF2-40B4-BE49-F238E27FC236}">
                <a16:creationId xmlns:a16="http://schemas.microsoft.com/office/drawing/2014/main" id="{8DB66742-772F-B8EB-3AD5-D3575566C6C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/>
          <a:p>
            <a:fld id="{A246DE22-D207-5E42-AC72-2A968D0F3AC6}" type="datetime4">
              <a:rPr lang="en-US" altLang="en-US"/>
              <a:pPr/>
              <a:t>July 30, 2026</a:t>
            </a:fld>
            <a:endParaRPr lang="en-GB" altLang="fr-FR"/>
          </a:p>
        </p:txBody>
      </p:sp>
      <p:sp>
        <p:nvSpPr>
          <p:cNvPr id="66582" name="Rectangle 22">
            <a:extLst>
              <a:ext uri="{FF2B5EF4-FFF2-40B4-BE49-F238E27FC236}">
                <a16:creationId xmlns:a16="http://schemas.microsoft.com/office/drawing/2014/main" id="{036EE475-51F5-B0FF-1EE0-5E08296F482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311400" y="295275"/>
            <a:ext cx="7594600" cy="1981200"/>
          </a:xfrm>
        </p:spPr>
        <p:txBody>
          <a:bodyPr/>
          <a:lstStyle/>
          <a:p>
            <a:r>
              <a:rPr lang="en-GB" altLang="fr-FR" sz="4400"/>
              <a:t>Hierarchical Isocontours Extraction and Compression</a:t>
            </a:r>
          </a:p>
        </p:txBody>
      </p:sp>
      <p:sp>
        <p:nvSpPr>
          <p:cNvPr id="66583" name="Rectangle 23">
            <a:extLst>
              <a:ext uri="{FF2B5EF4-FFF2-40B4-BE49-F238E27FC236}">
                <a16:creationId xmlns:a16="http://schemas.microsoft.com/office/drawing/2014/main" id="{3D3F29B0-7888-5903-395E-91144B26710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133600" y="4503738"/>
            <a:ext cx="7797800" cy="1373187"/>
          </a:xfrm>
        </p:spPr>
        <p:txBody>
          <a:bodyPr/>
          <a:lstStyle/>
          <a:p>
            <a:r>
              <a:rPr lang="en-GB" altLang="fr-FR" sz="2800"/>
              <a:t>Thomas Lewiner</a:t>
            </a:r>
            <a:r>
              <a:rPr lang="en-GB" altLang="fr-FR" sz="2800" baseline="30000"/>
              <a:t>1,2</a:t>
            </a:r>
            <a:r>
              <a:rPr lang="en-GB" altLang="fr-FR" sz="2800"/>
              <a:t>, Luiz Velho</a:t>
            </a:r>
            <a:r>
              <a:rPr lang="en-GB" altLang="fr-FR" sz="2800" baseline="30000"/>
              <a:t>3</a:t>
            </a:r>
            <a:r>
              <a:rPr lang="en-GB" altLang="fr-FR" sz="2800"/>
              <a:t>,</a:t>
            </a:r>
            <a:br>
              <a:rPr lang="en-GB" altLang="fr-FR" sz="2800"/>
            </a:br>
            <a:r>
              <a:rPr lang="en-GB" altLang="fr-FR" sz="2800"/>
              <a:t>Hélio Lopes</a:t>
            </a:r>
            <a:r>
              <a:rPr lang="en-GB" altLang="fr-FR" sz="2800" baseline="30000"/>
              <a:t>1</a:t>
            </a:r>
            <a:r>
              <a:rPr lang="en-GB" altLang="fr-FR" sz="2800"/>
              <a:t>, Vinícius Mello</a:t>
            </a:r>
            <a:r>
              <a:rPr lang="en-GB" altLang="fr-FR" sz="2800" baseline="30000"/>
              <a:t>3</a:t>
            </a:r>
          </a:p>
          <a:p>
            <a:pPr>
              <a:lnSpc>
                <a:spcPct val="50000"/>
              </a:lnSpc>
              <a:spcBef>
                <a:spcPct val="0"/>
              </a:spcBef>
              <a:spcAft>
                <a:spcPct val="0"/>
              </a:spcAft>
            </a:pPr>
            <a:endParaRPr lang="en-GB" altLang="fr-FR" sz="2800" baseline="30000"/>
          </a:p>
          <a:p>
            <a:r>
              <a:rPr lang="en-GB" altLang="en-US" sz="2000" baseline="30000"/>
              <a:t>1</a:t>
            </a:r>
            <a:r>
              <a:rPr lang="en-GB" altLang="en-US" sz="2000" i="1"/>
              <a:t>PUC-Rio — Departamento de Matemática</a:t>
            </a:r>
          </a:p>
          <a:p>
            <a:r>
              <a:rPr lang="en-GB" altLang="en-US" sz="2000" baseline="30000"/>
              <a:t>2</a:t>
            </a:r>
            <a:r>
              <a:rPr lang="en-GB" altLang="en-US" sz="2000" i="1"/>
              <a:t>INRIA — Géométrica Project (France)</a:t>
            </a:r>
          </a:p>
          <a:p>
            <a:r>
              <a:rPr lang="en-GB" altLang="en-US" sz="2000" baseline="30000"/>
              <a:t>3</a:t>
            </a:r>
            <a:r>
              <a:rPr lang="en-GB" altLang="en-US" sz="2000" i="1"/>
              <a:t>IMPA — Laboratório Visgraf</a:t>
            </a:r>
          </a:p>
        </p:txBody>
      </p:sp>
      <p:pic>
        <p:nvPicPr>
          <p:cNvPr id="66585" name="Picture 25">
            <a:extLst>
              <a:ext uri="{FF2B5EF4-FFF2-40B4-BE49-F238E27FC236}">
                <a16:creationId xmlns:a16="http://schemas.microsoft.com/office/drawing/2014/main" id="{DEB12DC2-B973-57F2-5E3C-C3A2AF2977A7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7750" y="1957388"/>
            <a:ext cx="2519363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87" name="Picture 27">
            <a:extLst>
              <a:ext uri="{FF2B5EF4-FFF2-40B4-BE49-F238E27FC236}">
                <a16:creationId xmlns:a16="http://schemas.microsoft.com/office/drawing/2014/main" id="{24533D34-250C-0E69-FB3A-7517D09BD5CC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8225" y="1957388"/>
            <a:ext cx="2519363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89" name="Picture 29">
            <a:extLst>
              <a:ext uri="{FF2B5EF4-FFF2-40B4-BE49-F238E27FC236}">
                <a16:creationId xmlns:a16="http://schemas.microsoft.com/office/drawing/2014/main" id="{894AE131-6D97-B155-7300-698C72174702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2988" y="1957388"/>
            <a:ext cx="2519362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416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EC90411D-80A2-4186-52D7-1B5A1622C7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03FF2-8E86-FD48-B03D-22FA11E0B819}" type="slidenum">
              <a:rPr lang="en-GB" altLang="en-US"/>
              <a:pPr/>
              <a:t>10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3D5D2A2-E30A-4C1F-DB31-5ACE99A74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37250" name="Rectangle 2">
            <a:extLst>
              <a:ext uri="{FF2B5EF4-FFF2-40B4-BE49-F238E27FC236}">
                <a16:creationId xmlns:a16="http://schemas.microsoft.com/office/drawing/2014/main" id="{BBCCACE4-97B2-4A34-BB35-F4BD12368D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Progressive Compression</a:t>
            </a:r>
          </a:p>
        </p:txBody>
      </p:sp>
      <p:sp>
        <p:nvSpPr>
          <p:cNvPr id="437251" name="Rectangle 3">
            <a:extLst>
              <a:ext uri="{FF2B5EF4-FFF2-40B4-BE49-F238E27FC236}">
                <a16:creationId xmlns:a16="http://schemas.microsoft.com/office/drawing/2014/main" id="{869AA524-19E1-C2B5-F05F-7564C0FB0B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22550" y="1828800"/>
            <a:ext cx="7283450" cy="4267200"/>
          </a:xfrm>
        </p:spPr>
        <p:txBody>
          <a:bodyPr/>
          <a:lstStyle/>
          <a:p>
            <a:r>
              <a:rPr lang="en-GB" altLang="en-US"/>
              <a:t>Encodes only the tubular neighbourhood</a:t>
            </a:r>
          </a:p>
          <a:p>
            <a:endParaRPr lang="en-GB" altLang="en-US"/>
          </a:p>
          <a:p>
            <a:endParaRPr lang="en-GB" altLang="en-US"/>
          </a:p>
          <a:p>
            <a:endParaRPr lang="en-GB" altLang="en-US"/>
          </a:p>
          <a:p>
            <a:endParaRPr lang="en-GB" altLang="en-US"/>
          </a:p>
          <a:p>
            <a:r>
              <a:rPr lang="en-GB" altLang="en-US"/>
              <a:t>Encodes along with the curve</a:t>
            </a:r>
          </a:p>
          <a:p>
            <a:endParaRPr lang="en-GB" altLang="en-US"/>
          </a:p>
          <a:p>
            <a:endParaRPr lang="en-GB" altLang="en-US"/>
          </a:p>
          <a:p>
            <a:endParaRPr lang="en-GB" altLang="en-US"/>
          </a:p>
        </p:txBody>
      </p:sp>
      <p:pic>
        <p:nvPicPr>
          <p:cNvPr id="437252" name="Picture 4">
            <a:extLst>
              <a:ext uri="{FF2B5EF4-FFF2-40B4-BE49-F238E27FC236}">
                <a16:creationId xmlns:a16="http://schemas.microsoft.com/office/drawing/2014/main" id="{CA12D7E6-AF8F-4100-AD27-8F0172994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8937"/>
          <a:stretch>
            <a:fillRect/>
          </a:stretch>
        </p:blipFill>
        <p:spPr bwMode="auto">
          <a:xfrm>
            <a:off x="4032250" y="2219325"/>
            <a:ext cx="2019300" cy="20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7254" name="Picture 6">
            <a:extLst>
              <a:ext uri="{FF2B5EF4-FFF2-40B4-BE49-F238E27FC236}">
                <a16:creationId xmlns:a16="http://schemas.microsoft.com/office/drawing/2014/main" id="{1355C47D-6796-DE58-19CA-D034CDF59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40438" y="2220913"/>
            <a:ext cx="1971675" cy="202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7255" name="Picture 7">
            <a:extLst>
              <a:ext uri="{FF2B5EF4-FFF2-40B4-BE49-F238E27FC236}">
                <a16:creationId xmlns:a16="http://schemas.microsoft.com/office/drawing/2014/main" id="{C8E00720-FC2A-B442-EE54-03E3795D8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8700" y="4705350"/>
            <a:ext cx="2463800" cy="1782763"/>
          </a:xfrm>
          <a:prstGeom prst="rect">
            <a:avLst/>
          </a:prstGeom>
          <a:solidFill>
            <a:schemeClr val="accent2">
              <a:alpha val="490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68352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D672511D-CB19-C4B9-2FBD-458FF0F9B8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CCA7F-EB86-D144-ABD8-D2A09E4D1B69}" type="slidenum">
              <a:rPr lang="en-GB" altLang="en-US"/>
              <a:pPr/>
              <a:t>11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CB7844C-3C42-6F39-4CE4-A43098065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38274" name="Rectangle 2">
            <a:extLst>
              <a:ext uri="{FF2B5EF4-FFF2-40B4-BE49-F238E27FC236}">
                <a16:creationId xmlns:a16="http://schemas.microsoft.com/office/drawing/2014/main" id="{7A55EAF1-3544-04B9-A5E3-64F1AA0B77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11400" y="457200"/>
            <a:ext cx="6538913" cy="749300"/>
          </a:xfrm>
        </p:spPr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Uniform coarser Resolution</a:t>
            </a:r>
          </a:p>
        </p:txBody>
      </p:sp>
      <p:pic>
        <p:nvPicPr>
          <p:cNvPr id="438277" name="uniform.avi">
            <a:hlinkClick r:id="" action="ppaction://media"/>
            <a:extLst>
              <a:ext uri="{FF2B5EF4-FFF2-40B4-BE49-F238E27FC236}">
                <a16:creationId xmlns:a16="http://schemas.microsoft.com/office/drawing/2014/main" id="{25EB02E1-C30E-3AD9-B1FF-A88BF21999F6}"/>
              </a:ext>
            </a:extLst>
          </p:cNvPr>
          <p:cNvPicPr>
            <a:picLocks noRot="1" noChangeAspect="1" noChangeArrowheads="1"/>
          </p:cNvPicPr>
          <p:nvPr>
            <a:vide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0" y="1149350"/>
            <a:ext cx="7397750" cy="535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8278" name="Text Box 6">
            <a:extLst>
              <a:ext uri="{FF2B5EF4-FFF2-40B4-BE49-F238E27FC236}">
                <a16:creationId xmlns:a16="http://schemas.microsoft.com/office/drawing/2014/main" id="{011616BF-77F2-69D7-B709-C5C437D57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25" y="5356225"/>
            <a:ext cx="18811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>
                <a:solidFill>
                  <a:schemeClr val="bg1"/>
                </a:solidFill>
              </a:rPr>
              <a:t>59 bits (8 bytes)</a:t>
            </a:r>
          </a:p>
        </p:txBody>
      </p:sp>
    </p:spTree>
    <p:custDataLst>
      <p:tags r:id="rId1"/>
    </p:custDataLst>
  </p:cSld>
  <p:clrMapOvr>
    <a:masterClrMapping/>
  </p:clrMapOvr>
  <p:transition advTm="584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34" fill="hold"/>
                                        <p:tgtEl>
                                          <p:spTgt spid="4382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3827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82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382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827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1EA1E680-16BD-C46F-973A-6EC6B7FB54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B08E1-3001-7D41-B289-4431FE5DC819}" type="slidenum">
              <a:rPr lang="en-GB" altLang="en-US"/>
              <a:pPr/>
              <a:t>12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7DBA841-0F34-54B9-54BD-A98202F18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44418" name="Rectangle 2">
            <a:extLst>
              <a:ext uri="{FF2B5EF4-FFF2-40B4-BE49-F238E27FC236}">
                <a16:creationId xmlns:a16="http://schemas.microsoft.com/office/drawing/2014/main" id="{4E7F863A-65ED-484F-C91E-10846CD762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11400" y="457200"/>
            <a:ext cx="6538913" cy="671513"/>
          </a:xfrm>
        </p:spPr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Adaptive coarser resolution</a:t>
            </a:r>
          </a:p>
        </p:txBody>
      </p:sp>
      <p:pic>
        <p:nvPicPr>
          <p:cNvPr id="444420" name="comp_adp.avi">
            <a:hlinkClick r:id="" action="ppaction://media"/>
            <a:extLst>
              <a:ext uri="{FF2B5EF4-FFF2-40B4-BE49-F238E27FC236}">
                <a16:creationId xmlns:a16="http://schemas.microsoft.com/office/drawing/2014/main" id="{7E3AB077-5AB8-C2BE-56F7-1032091465B5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38" y="2235200"/>
            <a:ext cx="3959225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4421" name="decomp_adp.avi">
            <a:hlinkClick r:id="" action="ppaction://media"/>
            <a:extLst>
              <a:ext uri="{FF2B5EF4-FFF2-40B4-BE49-F238E27FC236}">
                <a16:creationId xmlns:a16="http://schemas.microsoft.com/office/drawing/2014/main" id="{38F0F1AC-D151-EFB6-D06C-D8AB4E5B3B5B}"/>
              </a:ext>
            </a:extLst>
          </p:cNvPr>
          <p:cNvPicPr>
            <a:picLocks noRo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513" y="2235200"/>
            <a:ext cx="3959225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4422" name="Text Box 6">
            <a:extLst>
              <a:ext uri="{FF2B5EF4-FFF2-40B4-BE49-F238E27FC236}">
                <a16:creationId xmlns:a16="http://schemas.microsoft.com/office/drawing/2014/main" id="{5923B62A-666A-8F92-D54B-EE193592A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1712913"/>
            <a:ext cx="16081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>
                <a:solidFill>
                  <a:srgbClr val="FF9900"/>
                </a:solidFill>
              </a:rPr>
              <a:t>Compression</a:t>
            </a:r>
          </a:p>
        </p:txBody>
      </p:sp>
      <p:sp>
        <p:nvSpPr>
          <p:cNvPr id="444423" name="Text Box 7">
            <a:extLst>
              <a:ext uri="{FF2B5EF4-FFF2-40B4-BE49-F238E27FC236}">
                <a16:creationId xmlns:a16="http://schemas.microsoft.com/office/drawing/2014/main" id="{9C0F4F8F-AD9F-2D31-1C06-135D708AA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7363" y="1712913"/>
            <a:ext cx="18335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>
                <a:solidFill>
                  <a:srgbClr val="FF9900"/>
                </a:solidFill>
              </a:rPr>
              <a:t>Decompression</a:t>
            </a:r>
          </a:p>
        </p:txBody>
      </p:sp>
      <p:sp>
        <p:nvSpPr>
          <p:cNvPr id="444424" name="Text Box 8">
            <a:extLst>
              <a:ext uri="{FF2B5EF4-FFF2-40B4-BE49-F238E27FC236}">
                <a16:creationId xmlns:a16="http://schemas.microsoft.com/office/drawing/2014/main" id="{BB20A217-1035-E268-57D5-121C437AB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1290638"/>
            <a:ext cx="10652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/>
              <a:t>40 bytes</a:t>
            </a:r>
          </a:p>
        </p:txBody>
      </p:sp>
    </p:spTree>
  </p:cSld>
  <p:clrMapOvr>
    <a:masterClrMapping/>
  </p:clrMapOvr>
  <p:transition advTm="3803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44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444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442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4442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444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444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4421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44421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7F1BBB2C-7551-D947-A342-3B94F0C0C3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3FF052-6A03-5448-A12F-CF41F76F9B6B}" type="slidenum">
              <a:rPr lang="en-GB" altLang="en-US"/>
              <a:pPr/>
              <a:t>13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CD9B91-8804-A25A-EDBD-122AB159F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pic>
        <p:nvPicPr>
          <p:cNvPr id="439307" name="deref_adp.avi">
            <a:hlinkClick r:id="" action="ppaction://media"/>
            <a:extLst>
              <a:ext uri="{FF2B5EF4-FFF2-40B4-BE49-F238E27FC236}">
                <a16:creationId xmlns:a16="http://schemas.microsoft.com/office/drawing/2014/main" id="{99A02F4B-F814-E6D1-39A6-B451D16A566F}"/>
              </a:ext>
            </a:extLst>
          </p:cNvPr>
          <p:cNvPicPr>
            <a:picLocks noRo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863" y="2336800"/>
            <a:ext cx="3959225" cy="395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9306" name="ref_adp.avi">
            <a:hlinkClick r:id="" action="ppaction://media"/>
            <a:extLst>
              <a:ext uri="{FF2B5EF4-FFF2-40B4-BE49-F238E27FC236}">
                <a16:creationId xmlns:a16="http://schemas.microsoft.com/office/drawing/2014/main" id="{FE428ADD-A090-CE36-F28F-B1DFF5AB1F6D}"/>
              </a:ext>
            </a:extLst>
          </p:cNvPr>
          <p:cNvPicPr>
            <a:picLocks noRo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3" y="2338388"/>
            <a:ext cx="3959225" cy="395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9298" name="Rectangle 2">
            <a:extLst>
              <a:ext uri="{FF2B5EF4-FFF2-40B4-BE49-F238E27FC236}">
                <a16:creationId xmlns:a16="http://schemas.microsoft.com/office/drawing/2014/main" id="{C9939396-DFFE-B7F6-98B4-8A5E914F99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11400" y="457200"/>
            <a:ext cx="6538913" cy="989013"/>
          </a:xfrm>
        </p:spPr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Refinements</a:t>
            </a:r>
          </a:p>
        </p:txBody>
      </p:sp>
      <p:pic>
        <p:nvPicPr>
          <p:cNvPr id="439301" name="Picture 5">
            <a:extLst>
              <a:ext uri="{FF2B5EF4-FFF2-40B4-BE49-F238E27FC236}">
                <a16:creationId xmlns:a16="http://schemas.microsoft.com/office/drawing/2014/main" id="{60528976-B7FA-71F9-6BD5-16354C90D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0475" y="0"/>
            <a:ext cx="3325813" cy="17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9304" name="Text Box 8">
            <a:extLst>
              <a:ext uri="{FF2B5EF4-FFF2-40B4-BE49-F238E27FC236}">
                <a16:creationId xmlns:a16="http://schemas.microsoft.com/office/drawing/2014/main" id="{93804BFC-00B8-D357-81A5-87700AB5D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1808163"/>
            <a:ext cx="16081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>
                <a:solidFill>
                  <a:srgbClr val="FF9900"/>
                </a:solidFill>
              </a:rPr>
              <a:t>Compression</a:t>
            </a:r>
          </a:p>
        </p:txBody>
      </p:sp>
      <p:sp>
        <p:nvSpPr>
          <p:cNvPr id="439305" name="Text Box 9">
            <a:extLst>
              <a:ext uri="{FF2B5EF4-FFF2-40B4-BE49-F238E27FC236}">
                <a16:creationId xmlns:a16="http://schemas.microsoft.com/office/drawing/2014/main" id="{29FD03D2-C914-2F9B-8895-1119F3AEB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7363" y="1808163"/>
            <a:ext cx="18335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>
                <a:solidFill>
                  <a:srgbClr val="FF9900"/>
                </a:solidFill>
              </a:rPr>
              <a:t>Decompression</a:t>
            </a:r>
          </a:p>
        </p:txBody>
      </p:sp>
      <p:sp>
        <p:nvSpPr>
          <p:cNvPr id="439308" name="Text Box 12">
            <a:extLst>
              <a:ext uri="{FF2B5EF4-FFF2-40B4-BE49-F238E27FC236}">
                <a16:creationId xmlns:a16="http://schemas.microsoft.com/office/drawing/2014/main" id="{DBB7F9A6-41B0-33E7-A3FA-E1E4C295C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1830388"/>
            <a:ext cx="1209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/>
              <a:t>+16 bytes</a:t>
            </a:r>
          </a:p>
        </p:txBody>
      </p:sp>
    </p:spTree>
  </p:cSld>
  <p:clrMapOvr>
    <a:masterClrMapping/>
  </p:clrMapOvr>
  <p:transition advTm="54576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93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393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930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3930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93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393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930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39306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EED2B442-01A2-4D91-1AC7-BC048E30BC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3D104D-DC54-D045-99C5-82D944CCC3D3}" type="slidenum">
              <a:rPr lang="en-GB" altLang="en-US"/>
              <a:pPr/>
              <a:t>14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12E6609-C9AB-9031-147C-79078066D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40322" name="Rectangle 2">
            <a:extLst>
              <a:ext uri="{FF2B5EF4-FFF2-40B4-BE49-F238E27FC236}">
                <a16:creationId xmlns:a16="http://schemas.microsoft.com/office/drawing/2014/main" id="{3C97CB1D-89CF-1565-5FAA-5D35464425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Prediction</a:t>
            </a:r>
          </a:p>
        </p:txBody>
      </p:sp>
      <p:sp>
        <p:nvSpPr>
          <p:cNvPr id="440323" name="Rectangle 3">
            <a:extLst>
              <a:ext uri="{FF2B5EF4-FFF2-40B4-BE49-F238E27FC236}">
                <a16:creationId xmlns:a16="http://schemas.microsoft.com/office/drawing/2014/main" id="{911821DE-F6AE-2AE8-3A50-89DEB78BDD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93950" y="5411788"/>
            <a:ext cx="7512050" cy="798512"/>
          </a:xfrm>
        </p:spPr>
        <p:txBody>
          <a:bodyPr/>
          <a:lstStyle/>
          <a:p>
            <a:pPr>
              <a:buFontTx/>
              <a:buNone/>
            </a:pPr>
            <a:r>
              <a:rPr lang="en-GB" altLang="en-US"/>
              <a:t>	Parabola fitting on the decoder's points.</a:t>
            </a:r>
          </a:p>
        </p:txBody>
      </p:sp>
      <p:pic>
        <p:nvPicPr>
          <p:cNvPr id="440326" name="Picture 6">
            <a:extLst>
              <a:ext uri="{FF2B5EF4-FFF2-40B4-BE49-F238E27FC236}">
                <a16:creationId xmlns:a16="http://schemas.microsoft.com/office/drawing/2014/main" id="{EA380CA8-0E47-132D-928B-6C654110D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0691"/>
          <a:stretch>
            <a:fillRect/>
          </a:stretch>
        </p:blipFill>
        <p:spPr bwMode="auto">
          <a:xfrm>
            <a:off x="2689225" y="1339850"/>
            <a:ext cx="6796088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27" name="Picture 7">
            <a:extLst>
              <a:ext uri="{FF2B5EF4-FFF2-40B4-BE49-F238E27FC236}">
                <a16:creationId xmlns:a16="http://schemas.microsoft.com/office/drawing/2014/main" id="{F3ED1C14-F752-DEC3-F39B-FB39E507C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192"/>
          <a:stretch>
            <a:fillRect/>
          </a:stretch>
        </p:blipFill>
        <p:spPr bwMode="auto">
          <a:xfrm>
            <a:off x="3803650" y="3295650"/>
            <a:ext cx="4332288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53728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3F70E258-2A0B-AB01-9E13-514CB99CB3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AEEAB-4B55-3440-A158-31DB78C05BCF}" type="slidenum">
              <a:rPr lang="en-GB" altLang="en-US"/>
              <a:pPr/>
              <a:t>15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E7103A7-0FB0-AEFE-AC9A-57639E017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41346" name="Rectangle 2">
            <a:extLst>
              <a:ext uri="{FF2B5EF4-FFF2-40B4-BE49-F238E27FC236}">
                <a16:creationId xmlns:a16="http://schemas.microsoft.com/office/drawing/2014/main" id="{97D90203-8D42-055F-B173-E71130C61C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Results</a:t>
            </a:r>
          </a:p>
        </p:txBody>
      </p:sp>
      <p:pic>
        <p:nvPicPr>
          <p:cNvPr id="441350" name="Picture 6">
            <a:extLst>
              <a:ext uri="{FF2B5EF4-FFF2-40B4-BE49-F238E27FC236}">
                <a16:creationId xmlns:a16="http://schemas.microsoft.com/office/drawing/2014/main" id="{1D5D7E5F-D6C5-67E3-0966-39B1FA95D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7025" y="3687763"/>
            <a:ext cx="5768975" cy="28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51" name="Picture 7">
            <a:extLst>
              <a:ext uri="{FF2B5EF4-FFF2-40B4-BE49-F238E27FC236}">
                <a16:creationId xmlns:a16="http://schemas.microsoft.com/office/drawing/2014/main" id="{85BCA96E-E64B-93BA-C50D-B3D278BAA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3313" y="636588"/>
            <a:ext cx="4289425" cy="303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52848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C8003AAD-671C-1F06-07E0-EF4E9CC05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67CE0-A543-9743-B3CD-C55EE6ECAA8E}" type="slidenum">
              <a:rPr lang="en-GB" altLang="en-US"/>
              <a:pPr/>
              <a:t>16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E1B2873-80E1-3358-0831-ADE96D674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24962" name="Rectangle 2">
            <a:extLst>
              <a:ext uri="{FF2B5EF4-FFF2-40B4-BE49-F238E27FC236}">
                <a16:creationId xmlns:a16="http://schemas.microsoft.com/office/drawing/2014/main" id="{88796752-B53F-6043-CB33-78795F3471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Extensions</a:t>
            </a:r>
          </a:p>
        </p:txBody>
      </p:sp>
      <p:sp>
        <p:nvSpPr>
          <p:cNvPr id="424963" name="Rectangle 3">
            <a:extLst>
              <a:ext uri="{FF2B5EF4-FFF2-40B4-BE49-F238E27FC236}">
                <a16:creationId xmlns:a16="http://schemas.microsoft.com/office/drawing/2014/main" id="{AE1C6A09-85A7-6B9B-6CA6-AF8070120E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43175" y="1828800"/>
            <a:ext cx="7362825" cy="2747963"/>
          </a:xfrm>
        </p:spPr>
        <p:txBody>
          <a:bodyPr/>
          <a:lstStyle/>
          <a:p>
            <a:r>
              <a:rPr lang="en-GB" altLang="en-US"/>
              <a:t>Isosurfaces</a:t>
            </a:r>
          </a:p>
          <a:p>
            <a:r>
              <a:rPr lang="en-GB" altLang="en-US"/>
              <a:t>nD level sets</a:t>
            </a:r>
          </a:p>
          <a:p>
            <a:r>
              <a:rPr lang="en-GB" altLang="en-US"/>
              <a:t>Enhance prediction</a:t>
            </a:r>
          </a:p>
          <a:p>
            <a:r>
              <a:rPr lang="en-GB" altLang="en-US"/>
              <a:t>Improve arithmetic encoder</a:t>
            </a:r>
          </a:p>
          <a:p>
            <a:r>
              <a:rPr lang="en-GB" altLang="en-US"/>
              <a:t>Automatic tuning</a:t>
            </a:r>
          </a:p>
        </p:txBody>
      </p:sp>
      <p:pic>
        <p:nvPicPr>
          <p:cNvPr id="424964" name="Picture 4">
            <a:extLst>
              <a:ext uri="{FF2B5EF4-FFF2-40B4-BE49-F238E27FC236}">
                <a16:creationId xmlns:a16="http://schemas.microsoft.com/office/drawing/2014/main" id="{CAA036D9-65FA-4510-34FC-592D982AA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3488" y="4641850"/>
            <a:ext cx="7165975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4970" name="Picture 10">
            <a:extLst>
              <a:ext uri="{FF2B5EF4-FFF2-40B4-BE49-F238E27FC236}">
                <a16:creationId xmlns:a16="http://schemas.microsoft.com/office/drawing/2014/main" id="{4C1FF499-CF69-F32C-E3B4-744BA8F40E78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9600" y="1730375"/>
            <a:ext cx="2879725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81856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>
            <a:extLst>
              <a:ext uri="{FF2B5EF4-FFF2-40B4-BE49-F238E27FC236}">
                <a16:creationId xmlns:a16="http://schemas.microsoft.com/office/drawing/2014/main" id="{6B00DFAD-5ABE-53CC-8C5D-7F563CF9E8F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3" name="Rectangle 28">
            <a:extLst>
              <a:ext uri="{FF2B5EF4-FFF2-40B4-BE49-F238E27FC236}">
                <a16:creationId xmlns:a16="http://schemas.microsoft.com/office/drawing/2014/main" id="{210BFF15-F904-4168-CA5A-88F72544D74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/>
          <a:p>
            <a:fld id="{63EF4779-2EEC-FF4A-9E5E-43A68BC67B2C}" type="datetime4">
              <a:rPr lang="en-US" altLang="en-US"/>
              <a:pPr/>
              <a:t>July 30, 2026</a:t>
            </a:fld>
            <a:endParaRPr lang="en-GB" altLang="fr-FR"/>
          </a:p>
        </p:txBody>
      </p:sp>
      <p:sp>
        <p:nvSpPr>
          <p:cNvPr id="428037" name="Rectangle 5">
            <a:extLst>
              <a:ext uri="{FF2B5EF4-FFF2-40B4-BE49-F238E27FC236}">
                <a16:creationId xmlns:a16="http://schemas.microsoft.com/office/drawing/2014/main" id="{55D2FA15-83EA-4CE7-5391-424309BE63A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311400" y="4435475"/>
            <a:ext cx="7594600" cy="1981200"/>
          </a:xfrm>
        </p:spPr>
        <p:txBody>
          <a:bodyPr/>
          <a:lstStyle/>
          <a:p>
            <a:r>
              <a:rPr lang="en-GB" altLang="fr-FR"/>
              <a:t>Thank you!</a:t>
            </a:r>
            <a:endParaRPr lang="en-GB" altLang="en-US"/>
          </a:p>
        </p:txBody>
      </p:sp>
      <p:pic>
        <p:nvPicPr>
          <p:cNvPr id="428039" name="Picture 7">
            <a:extLst>
              <a:ext uri="{FF2B5EF4-FFF2-40B4-BE49-F238E27FC236}">
                <a16:creationId xmlns:a16="http://schemas.microsoft.com/office/drawing/2014/main" id="{9FD7B29B-5858-E512-1080-A91A45AA66D7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8075" y="3040063"/>
            <a:ext cx="359886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8043" name="Picture 11">
            <a:extLst>
              <a:ext uri="{FF2B5EF4-FFF2-40B4-BE49-F238E27FC236}">
                <a16:creationId xmlns:a16="http://schemas.microsoft.com/office/drawing/2014/main" id="{129FC05A-8A5A-7289-7BAE-6AEF9255B3BF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4913" y="3040063"/>
            <a:ext cx="359886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8044" name="Picture 12">
            <a:extLst>
              <a:ext uri="{FF2B5EF4-FFF2-40B4-BE49-F238E27FC236}">
                <a16:creationId xmlns:a16="http://schemas.microsoft.com/office/drawing/2014/main" id="{A3FBA8C5-F9CF-6C60-22B7-6E056542DC28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4913" y="925513"/>
            <a:ext cx="359886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8045" name="Picture 13">
            <a:extLst>
              <a:ext uri="{FF2B5EF4-FFF2-40B4-BE49-F238E27FC236}">
                <a16:creationId xmlns:a16="http://schemas.microsoft.com/office/drawing/2014/main" id="{702619A5-5F8F-3069-E849-83FACECE22D2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1725" y="925513"/>
            <a:ext cx="359886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6736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56A0F23-1EDD-FCC7-306F-B87D561A94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44794-D1C6-154F-814F-926D953C81D5}" type="slidenum">
              <a:rPr lang="en-GB" altLang="en-US"/>
              <a:pPr/>
              <a:t>2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253008F-C892-AD00-47E3-22D7EA589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361475" name="Rectangle 3">
            <a:extLst>
              <a:ext uri="{FF2B5EF4-FFF2-40B4-BE49-F238E27FC236}">
                <a16:creationId xmlns:a16="http://schemas.microsoft.com/office/drawing/2014/main" id="{31FCB158-79D9-5C32-A7A4-F7E1E1AE40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11400" y="457200"/>
            <a:ext cx="5629275" cy="1219200"/>
          </a:xfrm>
          <a:noFill/>
        </p:spPr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Motivation</a:t>
            </a:r>
          </a:p>
        </p:txBody>
      </p:sp>
      <p:sp>
        <p:nvSpPr>
          <p:cNvPr id="361476" name="Rectangle 4">
            <a:extLst>
              <a:ext uri="{FF2B5EF4-FFF2-40B4-BE49-F238E27FC236}">
                <a16:creationId xmlns:a16="http://schemas.microsoft.com/office/drawing/2014/main" id="{458CB548-92FB-AFC3-3538-68A4030888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30450" y="5045075"/>
            <a:ext cx="7575550" cy="1012825"/>
          </a:xfrm>
        </p:spPr>
        <p:txBody>
          <a:bodyPr/>
          <a:lstStyle/>
          <a:p>
            <a:pPr>
              <a:buFontTx/>
              <a:buNone/>
            </a:pPr>
            <a:r>
              <a:rPr lang="en-GB" altLang="en-US">
                <a:cs typeface="Times New Roman" panose="02020603050405020304" pitchFamily="18" charset="0"/>
                <a:sym typeface="Symbol" pitchFamily="2" charset="2"/>
              </a:rPr>
              <a:t>	Encoding an isocontour is cheaper than encoding the whole image</a:t>
            </a:r>
          </a:p>
        </p:txBody>
      </p:sp>
      <p:pic>
        <p:nvPicPr>
          <p:cNvPr id="361491" name="Picture 19">
            <a:extLst>
              <a:ext uri="{FF2B5EF4-FFF2-40B4-BE49-F238E27FC236}">
                <a16:creationId xmlns:a16="http://schemas.microsoft.com/office/drawing/2014/main" id="{AD273DB5-D2BA-9DFC-7ED6-FA20CACA2CC0}"/>
              </a:ext>
            </a:extLst>
          </p:cNvPr>
          <p:cNvPicPr>
            <a:picLocks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6150" y="1282700"/>
            <a:ext cx="3959225" cy="395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493" name="Picture 21">
            <a:extLst>
              <a:ext uri="{FF2B5EF4-FFF2-40B4-BE49-F238E27FC236}">
                <a16:creationId xmlns:a16="http://schemas.microsoft.com/office/drawing/2014/main" id="{1156F9F4-6321-F13B-5924-1C9A5F42E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6013" y="1274763"/>
            <a:ext cx="3752850" cy="3930650"/>
          </a:xfrm>
          <a:prstGeom prst="rect">
            <a:avLst/>
          </a:prstGeom>
          <a:solidFill>
            <a:schemeClr val="bg1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60544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83E33419-FC83-8F68-C8BD-A8FD1255AA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56AB5-EF61-8F4C-9B1D-8159A81358F7}" type="slidenum">
              <a:rPr lang="en-GB" altLang="en-US"/>
              <a:pPr/>
              <a:t>3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6D47B7F-3B25-9EE0-8ED9-572B27FFA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23947" name="Rectangle 11">
            <a:extLst>
              <a:ext uri="{FF2B5EF4-FFF2-40B4-BE49-F238E27FC236}">
                <a16:creationId xmlns:a16="http://schemas.microsoft.com/office/drawing/2014/main" id="{CDD579CF-7FFE-79E2-04F1-6110A3B62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713" y="2162175"/>
            <a:ext cx="4318000" cy="4318000"/>
          </a:xfrm>
          <a:prstGeom prst="rect">
            <a:avLst/>
          </a:prstGeom>
          <a:solidFill>
            <a:schemeClr val="bg1">
              <a:alpha val="60001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23946" name="Picture 10">
            <a:extLst>
              <a:ext uri="{FF2B5EF4-FFF2-40B4-BE49-F238E27FC236}">
                <a16:creationId xmlns:a16="http://schemas.microsoft.com/office/drawing/2014/main" id="{6782E738-B423-DE6C-0582-0B425611961E}"/>
              </a:ext>
            </a:extLst>
          </p:cNvPr>
          <p:cNvPicPr>
            <a:picLocks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4713" y="2162175"/>
            <a:ext cx="4318000" cy="43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3938" name="Rectangle 2">
            <a:extLst>
              <a:ext uri="{FF2B5EF4-FFF2-40B4-BE49-F238E27FC236}">
                <a16:creationId xmlns:a16="http://schemas.microsoft.com/office/drawing/2014/main" id="{C6163BEB-696D-2A7B-E0BC-228CDDFAFC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Outline</a:t>
            </a:r>
          </a:p>
        </p:txBody>
      </p:sp>
      <p:sp>
        <p:nvSpPr>
          <p:cNvPr id="423939" name="Rectangle 3">
            <a:extLst>
              <a:ext uri="{FF2B5EF4-FFF2-40B4-BE49-F238E27FC236}">
                <a16:creationId xmlns:a16="http://schemas.microsoft.com/office/drawing/2014/main" id="{3B6D88E5-AF10-1C41-2802-4FF7575ABD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554663" y="2428875"/>
            <a:ext cx="4064000" cy="3581400"/>
          </a:xfrm>
        </p:spPr>
        <p:txBody>
          <a:bodyPr/>
          <a:lstStyle/>
          <a:p>
            <a:pPr>
              <a:buFontTx/>
              <a:buNone/>
            </a:pPr>
            <a:r>
              <a:rPr lang="en-GB" altLang="en-US" sz="2400"/>
              <a:t>Hierarchical Extraction :</a:t>
            </a:r>
          </a:p>
          <a:p>
            <a:r>
              <a:rPr lang="en-GB" altLang="en-US" sz="2000"/>
              <a:t>Regular Binary Multi-Triangulation</a:t>
            </a:r>
          </a:p>
          <a:p>
            <a:r>
              <a:rPr lang="en-GB" altLang="en-US" sz="2000"/>
              <a:t>Geometry and Topology Controls</a:t>
            </a:r>
          </a:p>
          <a:p>
            <a:pPr>
              <a:buFontTx/>
              <a:buNone/>
            </a:pPr>
            <a:endParaRPr lang="en-GB" altLang="en-US" sz="2000"/>
          </a:p>
          <a:p>
            <a:pPr>
              <a:buFontTx/>
              <a:buNone/>
            </a:pPr>
            <a:r>
              <a:rPr lang="en-GB" altLang="en-US" sz="2400"/>
              <a:t>Progressive Compression :</a:t>
            </a:r>
          </a:p>
          <a:p>
            <a:r>
              <a:rPr lang="en-GB" altLang="en-US" sz="2000"/>
              <a:t>Coarser Resolution</a:t>
            </a:r>
          </a:p>
          <a:p>
            <a:r>
              <a:rPr lang="en-GB" altLang="en-US" sz="2000"/>
              <a:t>Refinements</a:t>
            </a:r>
          </a:p>
          <a:p>
            <a:r>
              <a:rPr lang="en-GB" altLang="en-US" sz="2000"/>
              <a:t>Prediction</a:t>
            </a:r>
          </a:p>
        </p:txBody>
      </p:sp>
    </p:spTree>
  </p:cSld>
  <p:clrMapOvr>
    <a:masterClrMapping/>
  </p:clrMapOvr>
  <p:transition advTm="35472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D6CF02BA-96C8-7223-AD83-E752BFF27C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2E4D6-0DED-9B47-96D8-CF170C422E98}" type="slidenum">
              <a:rPr lang="en-GB" altLang="en-US"/>
              <a:pPr/>
              <a:t>4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CE486B3-69E4-8DC2-A425-6D4DE454E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25986" name="Rectangle 2">
            <a:extLst>
              <a:ext uri="{FF2B5EF4-FFF2-40B4-BE49-F238E27FC236}">
                <a16:creationId xmlns:a16="http://schemas.microsoft.com/office/drawing/2014/main" id="{25C3CDD0-C141-F78D-2184-EAE16DE256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Prior Work:</a:t>
            </a:r>
            <a:br>
              <a:rPr lang="en-GB" altLang="en-US">
                <a:solidFill>
                  <a:schemeClr val="tx1"/>
                </a:solidFill>
              </a:rPr>
            </a:br>
            <a:r>
              <a:rPr lang="en-GB" altLang="en-US">
                <a:solidFill>
                  <a:schemeClr val="tx1"/>
                </a:solidFill>
              </a:rPr>
              <a:t>Hierarchical E</a:t>
            </a:r>
            <a:r>
              <a:rPr lang="en-GB" altLang="en-US"/>
              <a:t>xtraction</a:t>
            </a:r>
          </a:p>
        </p:txBody>
      </p:sp>
      <p:sp>
        <p:nvSpPr>
          <p:cNvPr id="425987" name="Rectangle 3">
            <a:extLst>
              <a:ext uri="{FF2B5EF4-FFF2-40B4-BE49-F238E27FC236}">
                <a16:creationId xmlns:a16="http://schemas.microsoft.com/office/drawing/2014/main" id="{5C981B5E-07DA-BCFF-6721-C40A09ED67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93950" y="1968500"/>
            <a:ext cx="7308850" cy="4267200"/>
          </a:xfrm>
        </p:spPr>
        <p:txBody>
          <a:bodyPr/>
          <a:lstStyle/>
          <a:p>
            <a:r>
              <a:rPr lang="en-GB" altLang="en-US"/>
              <a:t>Implicit domain in multi-resolution :</a:t>
            </a:r>
            <a:br>
              <a:rPr lang="en-GB" altLang="en-US"/>
            </a:br>
            <a:r>
              <a:rPr lang="en-GB" altLang="en-US"/>
              <a:t>quad-trees (Lopes </a:t>
            </a:r>
            <a:r>
              <a:rPr lang="en-GB" altLang="en-US" i="1"/>
              <a:t>et al, </a:t>
            </a:r>
            <a:r>
              <a:rPr lang="en-GB" altLang="en-US"/>
              <a:t>2002</a:t>
            </a:r>
            <a:r>
              <a:rPr lang="en-GB" altLang="en-US" i="1"/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i="1"/>
          </a:p>
          <a:p>
            <a:pPr algn="r">
              <a:spcBef>
                <a:spcPct val="0"/>
              </a:spcBef>
            </a:pPr>
            <a:r>
              <a:rPr lang="en-GB" altLang="en-US"/>
              <a:t>Curve simplification:</a:t>
            </a:r>
            <a:br>
              <a:rPr lang="en-GB" altLang="en-US"/>
            </a:br>
            <a:r>
              <a:rPr lang="en-GB" altLang="en-US"/>
              <a:t>Douglas-Peucker 1973,</a:t>
            </a:r>
            <a:br>
              <a:rPr lang="en-GB" altLang="en-US"/>
            </a:br>
            <a:r>
              <a:rPr lang="en-GB" altLang="en-US"/>
              <a:t>Wu-Márquez 2003.</a:t>
            </a:r>
          </a:p>
          <a:p>
            <a:pPr>
              <a:buFontTx/>
              <a:buNone/>
            </a:pPr>
            <a:endParaRPr lang="en-GB" altLang="en-US"/>
          </a:p>
          <a:p>
            <a:pPr>
              <a:buFontTx/>
              <a:buNone/>
            </a:pPr>
            <a:endParaRPr lang="en-GB" altLang="en-US"/>
          </a:p>
          <a:p>
            <a:pPr>
              <a:buFontTx/>
              <a:buNone/>
            </a:pPr>
            <a:endParaRPr lang="en-GB" altLang="en-US"/>
          </a:p>
          <a:p>
            <a:pPr>
              <a:buFontTx/>
              <a:buNone/>
            </a:pPr>
            <a:r>
              <a:rPr lang="en-GB" altLang="en-US"/>
              <a:t>→ Binary Multi-Triangulation:</a:t>
            </a:r>
            <a:br>
              <a:rPr lang="en-GB" altLang="en-US"/>
            </a:br>
            <a:r>
              <a:rPr lang="en-GB" altLang="en-US"/>
              <a:t>Mello </a:t>
            </a:r>
            <a:r>
              <a:rPr lang="en-GB" altLang="en-US" i="1"/>
              <a:t>et al.</a:t>
            </a:r>
            <a:r>
              <a:rPr lang="en-GB" altLang="en-US"/>
              <a:t> 2003.</a:t>
            </a:r>
          </a:p>
        </p:txBody>
      </p:sp>
      <p:pic>
        <p:nvPicPr>
          <p:cNvPr id="425988" name="Picture 4">
            <a:extLst>
              <a:ext uri="{FF2B5EF4-FFF2-40B4-BE49-F238E27FC236}">
                <a16:creationId xmlns:a16="http://schemas.microsoft.com/office/drawing/2014/main" id="{6DB9B085-4F8A-25DE-DE09-DD4A6E45A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2875" y="2616200"/>
            <a:ext cx="2879725" cy="288925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5989" name="Picture 5">
            <a:extLst>
              <a:ext uri="{FF2B5EF4-FFF2-40B4-BE49-F238E27FC236}">
                <a16:creationId xmlns:a16="http://schemas.microsoft.com/office/drawing/2014/main" id="{83C043B7-50DB-6A1A-0AA1-D27234968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3913" y="4200525"/>
            <a:ext cx="1881187" cy="136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5990" name="Picture 6">
            <a:extLst>
              <a:ext uri="{FF2B5EF4-FFF2-40B4-BE49-F238E27FC236}">
                <a16:creationId xmlns:a16="http://schemas.microsoft.com/office/drawing/2014/main" id="{8F18EF93-1D03-2E66-84C6-4AC87301F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7500" y="4202113"/>
            <a:ext cx="1893888" cy="136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54928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3720FDA1-50A3-5AB4-379A-16D1CC4285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B5920-ACBA-9F41-BCAC-A0CA02C7CE42}" type="slidenum">
              <a:rPr lang="en-GB" altLang="en-US"/>
              <a:pPr/>
              <a:t>5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E12D424-1E31-695F-8CDD-324FC3C21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43394" name="Rectangle 2">
            <a:extLst>
              <a:ext uri="{FF2B5EF4-FFF2-40B4-BE49-F238E27FC236}">
                <a16:creationId xmlns:a16="http://schemas.microsoft.com/office/drawing/2014/main" id="{008DF12D-4625-C1E6-6DAE-3F609CCBC9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Prior Work:</a:t>
            </a:r>
            <a:br>
              <a:rPr lang="en-GB" altLang="en-US">
                <a:solidFill>
                  <a:schemeClr val="tx1"/>
                </a:solidFill>
              </a:rPr>
            </a:br>
            <a:r>
              <a:rPr lang="en-GB" altLang="en-US">
                <a:solidFill>
                  <a:schemeClr val="tx1"/>
                </a:solidFill>
              </a:rPr>
              <a:t>Progressive </a:t>
            </a:r>
            <a:r>
              <a:rPr lang="en-GB" altLang="en-US"/>
              <a:t>Compression</a:t>
            </a:r>
          </a:p>
        </p:txBody>
      </p:sp>
      <p:sp>
        <p:nvSpPr>
          <p:cNvPr id="443395" name="Rectangle 3">
            <a:extLst>
              <a:ext uri="{FF2B5EF4-FFF2-40B4-BE49-F238E27FC236}">
                <a16:creationId xmlns:a16="http://schemas.microsoft.com/office/drawing/2014/main" id="{7D8D5988-3A15-54F3-BC0E-ED957FED87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17750" y="2060575"/>
            <a:ext cx="7588250" cy="4267200"/>
          </a:xfrm>
        </p:spPr>
        <p:txBody>
          <a:bodyPr/>
          <a:lstStyle/>
          <a:p>
            <a:r>
              <a:rPr lang="en-GB" altLang="en-US"/>
              <a:t>Signal Map + vector displacement:	</a:t>
            </a:r>
          </a:p>
          <a:p>
            <a:pPr>
              <a:buFontTx/>
              <a:buNone/>
            </a:pPr>
            <a:r>
              <a:rPr lang="en-GB" altLang="en-US"/>
              <a:t>Bossen, Le Buhan and Ebrahimi 1997 </a:t>
            </a:r>
          </a:p>
          <a:p>
            <a:pPr>
              <a:buFontTx/>
              <a:buNone/>
            </a:pPr>
            <a:endParaRPr lang="en-GB" altLang="en-US"/>
          </a:p>
          <a:p>
            <a:pPr algn="r"/>
            <a:r>
              <a:rPr lang="en-GB" altLang="en-US"/>
              <a:t>Chain Code: Freeman 1974</a:t>
            </a:r>
          </a:p>
          <a:p>
            <a:endParaRPr lang="en-GB" altLang="en-US"/>
          </a:p>
          <a:p>
            <a:endParaRPr lang="en-GB" altLang="en-US"/>
          </a:p>
          <a:p>
            <a:endParaRPr lang="en-GB" altLang="en-US"/>
          </a:p>
          <a:p>
            <a:pPr algn="r">
              <a:buFontTx/>
              <a:buNone/>
            </a:pPr>
            <a:endParaRPr lang="en-GB" altLang="en-US"/>
          </a:p>
          <a:p>
            <a:pPr>
              <a:buFontTx/>
              <a:buNone/>
            </a:pPr>
            <a:r>
              <a:rPr lang="en-GB" altLang="en-US"/>
              <a:t>→ Encode the signal along the multiresolution curve</a:t>
            </a:r>
          </a:p>
        </p:txBody>
      </p:sp>
      <p:pic>
        <p:nvPicPr>
          <p:cNvPr id="443396" name="Picture 4">
            <a:extLst>
              <a:ext uri="{FF2B5EF4-FFF2-40B4-BE49-F238E27FC236}">
                <a16:creationId xmlns:a16="http://schemas.microsoft.com/office/drawing/2014/main" id="{766A9BD2-3D74-AEF0-298A-4DAF0688B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2500" y="3959225"/>
            <a:ext cx="3698875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3406" name="Picture 14">
            <a:extLst>
              <a:ext uri="{FF2B5EF4-FFF2-40B4-BE49-F238E27FC236}">
                <a16:creationId xmlns:a16="http://schemas.microsoft.com/office/drawing/2014/main" id="{B66E33E6-78E7-9428-B9B8-2148E869B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3388" y="2738438"/>
            <a:ext cx="2127250" cy="339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58752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D248F3C-AAD9-31F3-BB79-676CBF4F7A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0FA37-3E1E-074B-96D4-97EDF4CFC2F1}" type="slidenum">
              <a:rPr lang="en-GB" altLang="en-US"/>
              <a:pPr/>
              <a:t>6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77EDD3E-3D8D-1C27-3D06-51BDC46CD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32142" name="Rectangle 14">
            <a:extLst>
              <a:ext uri="{FF2B5EF4-FFF2-40B4-BE49-F238E27FC236}">
                <a16:creationId xmlns:a16="http://schemas.microsoft.com/office/drawing/2014/main" id="{5342D16C-76D4-0B3C-B7EC-F1600DE3A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3163" y="2528888"/>
            <a:ext cx="3419475" cy="3419475"/>
          </a:xfrm>
          <a:prstGeom prst="rect">
            <a:avLst/>
          </a:prstGeom>
          <a:solidFill>
            <a:schemeClr val="bg1">
              <a:alpha val="60001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2130" name="Rectangle 2">
            <a:extLst>
              <a:ext uri="{FF2B5EF4-FFF2-40B4-BE49-F238E27FC236}">
                <a16:creationId xmlns:a16="http://schemas.microsoft.com/office/drawing/2014/main" id="{539F56CF-9DF9-F649-3551-13FC04C2E8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Extraction</a:t>
            </a:r>
          </a:p>
        </p:txBody>
      </p:sp>
      <p:sp>
        <p:nvSpPr>
          <p:cNvPr id="432131" name="Rectangle 3">
            <a:extLst>
              <a:ext uri="{FF2B5EF4-FFF2-40B4-BE49-F238E27FC236}">
                <a16:creationId xmlns:a16="http://schemas.microsoft.com/office/drawing/2014/main" id="{CFCEB27A-2EDC-F5D6-9D26-A513A2AEEE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93950" y="1828800"/>
            <a:ext cx="7512050" cy="706438"/>
          </a:xfrm>
        </p:spPr>
        <p:txBody>
          <a:bodyPr/>
          <a:lstStyle/>
          <a:p>
            <a:pPr>
              <a:buFontTx/>
              <a:buNone/>
            </a:pPr>
            <a:r>
              <a:rPr lang="en-GB" altLang="en-US"/>
              <a:t>Regular Binary Multi-Triangulation</a:t>
            </a:r>
          </a:p>
        </p:txBody>
      </p:sp>
      <p:pic>
        <p:nvPicPr>
          <p:cNvPr id="432132" name="Picture 4">
            <a:extLst>
              <a:ext uri="{FF2B5EF4-FFF2-40B4-BE49-F238E27FC236}">
                <a16:creationId xmlns:a16="http://schemas.microsoft.com/office/drawing/2014/main" id="{871B1629-25EF-7AB6-10D8-EE4861654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5388" y="571500"/>
            <a:ext cx="3319462" cy="124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2135" name="Picture 7">
            <a:extLst>
              <a:ext uri="{FF2B5EF4-FFF2-40B4-BE49-F238E27FC236}">
                <a16:creationId xmlns:a16="http://schemas.microsoft.com/office/drawing/2014/main" id="{E4179EEF-EE59-729F-8FA7-2C504D305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8900" y="2690813"/>
            <a:ext cx="2962275" cy="309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2136" name="Text Box 8">
            <a:extLst>
              <a:ext uri="{FF2B5EF4-FFF2-40B4-BE49-F238E27FC236}">
                <a16:creationId xmlns:a16="http://schemas.microsoft.com/office/drawing/2014/main" id="{8510102D-5B74-F177-75B6-54F71E2C6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3100" y="5949950"/>
            <a:ext cx="19605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>
                <a:solidFill>
                  <a:srgbClr val="FF9900"/>
                </a:solidFill>
              </a:rPr>
              <a:t>Regular data set</a:t>
            </a:r>
          </a:p>
        </p:txBody>
      </p:sp>
      <p:sp>
        <p:nvSpPr>
          <p:cNvPr id="432137" name="Text Box 9">
            <a:extLst>
              <a:ext uri="{FF2B5EF4-FFF2-40B4-BE49-F238E27FC236}">
                <a16:creationId xmlns:a16="http://schemas.microsoft.com/office/drawing/2014/main" id="{6CDAE261-EA36-7DD7-EBBA-9045F77B5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2300" y="5949950"/>
            <a:ext cx="21002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>
                <a:solidFill>
                  <a:srgbClr val="FF9900"/>
                </a:solidFill>
              </a:rPr>
              <a:t>Irregular data set</a:t>
            </a:r>
          </a:p>
        </p:txBody>
      </p:sp>
      <p:pic>
        <p:nvPicPr>
          <p:cNvPr id="432141" name="Picture 13">
            <a:extLst>
              <a:ext uri="{FF2B5EF4-FFF2-40B4-BE49-F238E27FC236}">
                <a16:creationId xmlns:a16="http://schemas.microsoft.com/office/drawing/2014/main" id="{E746E03A-EA55-84CE-96B5-267F47D7B072}"/>
              </a:ext>
            </a:extLst>
          </p:cNvPr>
          <p:cNvPicPr>
            <a:picLocks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3163" y="2528888"/>
            <a:ext cx="3419475" cy="34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66128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248E0A38-8C32-ABC8-C2AF-24C7269BBE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F4E61-DBD9-004A-8462-33C0257AEF86}" type="slidenum">
              <a:rPr lang="en-GB" altLang="en-US"/>
              <a:pPr/>
              <a:t>7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B9AC9D6-5B70-FCA5-26CA-AE5FF0EEF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36234" name="Rectangle 10">
            <a:extLst>
              <a:ext uri="{FF2B5EF4-FFF2-40B4-BE49-F238E27FC236}">
                <a16:creationId xmlns:a16="http://schemas.microsoft.com/office/drawing/2014/main" id="{8B2B0D03-8374-D7CD-862D-A35A15880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1913" y="1497013"/>
            <a:ext cx="4318000" cy="4318000"/>
          </a:xfrm>
          <a:prstGeom prst="rect">
            <a:avLst/>
          </a:prstGeom>
          <a:solidFill>
            <a:schemeClr val="bg1">
              <a:alpha val="60001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6226" name="Rectangle 2">
            <a:extLst>
              <a:ext uri="{FF2B5EF4-FFF2-40B4-BE49-F238E27FC236}">
                <a16:creationId xmlns:a16="http://schemas.microsoft.com/office/drawing/2014/main" id="{18943E1B-A17E-3785-7060-067161E81A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Hierarchy</a:t>
            </a:r>
          </a:p>
        </p:txBody>
      </p:sp>
      <p:sp>
        <p:nvSpPr>
          <p:cNvPr id="436227" name="Rectangle 3">
            <a:extLst>
              <a:ext uri="{FF2B5EF4-FFF2-40B4-BE49-F238E27FC236}">
                <a16:creationId xmlns:a16="http://schemas.microsoft.com/office/drawing/2014/main" id="{553576AF-396E-4798-FBE7-43C190ABA9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93950" y="5727700"/>
            <a:ext cx="7512050" cy="685800"/>
          </a:xfrm>
        </p:spPr>
        <p:txBody>
          <a:bodyPr/>
          <a:lstStyle/>
          <a:p>
            <a:pPr algn="ctr">
              <a:buFontTx/>
              <a:buNone/>
            </a:pPr>
            <a:r>
              <a:rPr lang="en-GB" altLang="en-US"/>
              <a:t>Multi-Triangulation → Multiresolution curve</a:t>
            </a:r>
          </a:p>
        </p:txBody>
      </p:sp>
      <p:pic>
        <p:nvPicPr>
          <p:cNvPr id="436228" name="Picture 4">
            <a:extLst>
              <a:ext uri="{FF2B5EF4-FFF2-40B4-BE49-F238E27FC236}">
                <a16:creationId xmlns:a16="http://schemas.microsoft.com/office/drawing/2014/main" id="{FE8A2565-E09F-2B00-D275-FDE4F0F38894}"/>
              </a:ext>
            </a:extLst>
          </p:cNvPr>
          <p:cNvPicPr>
            <a:picLocks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3788" y="1668463"/>
            <a:ext cx="1474787" cy="147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30" name="Picture 6">
            <a:extLst>
              <a:ext uri="{FF2B5EF4-FFF2-40B4-BE49-F238E27FC236}">
                <a16:creationId xmlns:a16="http://schemas.microsoft.com/office/drawing/2014/main" id="{4A28B576-5209-36FC-B0B2-5BB1A79D1BF7}"/>
              </a:ext>
            </a:extLst>
          </p:cNvPr>
          <p:cNvPicPr>
            <a:picLocks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5375" y="3789363"/>
            <a:ext cx="1474788" cy="147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31" name="Picture 7">
            <a:extLst>
              <a:ext uri="{FF2B5EF4-FFF2-40B4-BE49-F238E27FC236}">
                <a16:creationId xmlns:a16="http://schemas.microsoft.com/office/drawing/2014/main" id="{FDF549D6-F565-4D33-EA29-605DECCC5E2F}"/>
              </a:ext>
            </a:extLst>
          </p:cNvPr>
          <p:cNvPicPr>
            <a:picLocks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3250" y="1668463"/>
            <a:ext cx="1474788" cy="147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32" name="Picture 8">
            <a:extLst>
              <a:ext uri="{FF2B5EF4-FFF2-40B4-BE49-F238E27FC236}">
                <a16:creationId xmlns:a16="http://schemas.microsoft.com/office/drawing/2014/main" id="{3D644DA8-5110-A893-9374-F664DCC86624}"/>
              </a:ext>
            </a:extLst>
          </p:cNvPr>
          <p:cNvPicPr>
            <a:picLocks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8800" y="3789363"/>
            <a:ext cx="1474788" cy="147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33" name="Picture 9">
            <a:extLst>
              <a:ext uri="{FF2B5EF4-FFF2-40B4-BE49-F238E27FC236}">
                <a16:creationId xmlns:a16="http://schemas.microsoft.com/office/drawing/2014/main" id="{6B2A1599-D2F0-8BCE-431A-1909D899B631}"/>
              </a:ext>
            </a:extLst>
          </p:cNvPr>
          <p:cNvPicPr>
            <a:picLocks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1913" y="1497013"/>
            <a:ext cx="4318000" cy="43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628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AF0E489-8C95-1920-DBED-90C9F8E3D4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124B8-456F-8941-9AF6-A0B003A8D90B}" type="slidenum">
              <a:rPr lang="en-GB" altLang="en-US"/>
              <a:pPr/>
              <a:t>8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2862ED4-7B3D-9A4B-1EBA-17AFC72F2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34198" name="Rectangle 22">
            <a:extLst>
              <a:ext uri="{FF2B5EF4-FFF2-40B4-BE49-F238E27FC236}">
                <a16:creationId xmlns:a16="http://schemas.microsoft.com/office/drawing/2014/main" id="{C85E4DE6-16F9-A458-7065-6F9CF38E7A9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73313" y="4086225"/>
            <a:ext cx="2447925" cy="2447925"/>
          </a:xfrm>
          <a:prstGeom prst="rect">
            <a:avLst/>
          </a:prstGeom>
          <a:solidFill>
            <a:schemeClr val="bg1">
              <a:alpha val="60001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34194" name="Picture 18">
            <a:extLst>
              <a:ext uri="{FF2B5EF4-FFF2-40B4-BE49-F238E27FC236}">
                <a16:creationId xmlns:a16="http://schemas.microsoft.com/office/drawing/2014/main" id="{CBB60321-39B3-3FBD-5C38-C49E9A6147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3313" y="4086225"/>
            <a:ext cx="2447925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4196" name="Rectangle 20">
            <a:extLst>
              <a:ext uri="{FF2B5EF4-FFF2-40B4-BE49-F238E27FC236}">
                <a16:creationId xmlns:a16="http://schemas.microsoft.com/office/drawing/2014/main" id="{0A111988-6238-7768-616B-C36C28FC30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73313" y="1620838"/>
            <a:ext cx="2447925" cy="2447925"/>
          </a:xfrm>
          <a:prstGeom prst="rect">
            <a:avLst/>
          </a:prstGeom>
          <a:solidFill>
            <a:schemeClr val="bg1">
              <a:alpha val="60001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4197" name="Rectangle 21">
            <a:extLst>
              <a:ext uri="{FF2B5EF4-FFF2-40B4-BE49-F238E27FC236}">
                <a16:creationId xmlns:a16="http://schemas.microsoft.com/office/drawing/2014/main" id="{4F33C91A-395F-E70A-584B-2D066FA9706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77063" y="1620838"/>
            <a:ext cx="2447925" cy="2447925"/>
          </a:xfrm>
          <a:prstGeom prst="rect">
            <a:avLst/>
          </a:prstGeom>
          <a:solidFill>
            <a:schemeClr val="bg1">
              <a:alpha val="60001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4178" name="Rectangle 2">
            <a:extLst>
              <a:ext uri="{FF2B5EF4-FFF2-40B4-BE49-F238E27FC236}">
                <a16:creationId xmlns:a16="http://schemas.microsoft.com/office/drawing/2014/main" id="{64801BC8-C133-F1C3-6491-2F50B7E798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11400" y="457200"/>
            <a:ext cx="7262813" cy="1219200"/>
          </a:xfrm>
        </p:spPr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Geometry Control</a:t>
            </a:r>
          </a:p>
        </p:txBody>
      </p:sp>
      <p:pic>
        <p:nvPicPr>
          <p:cNvPr id="434180" name="Picture 4">
            <a:extLst>
              <a:ext uri="{FF2B5EF4-FFF2-40B4-BE49-F238E27FC236}">
                <a16:creationId xmlns:a16="http://schemas.microsoft.com/office/drawing/2014/main" id="{ECCE1EBD-624B-B9A2-C52F-7B61792A5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2400" y="4581525"/>
            <a:ext cx="3176588" cy="160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181" name="Picture 5">
            <a:extLst>
              <a:ext uri="{FF2B5EF4-FFF2-40B4-BE49-F238E27FC236}">
                <a16:creationId xmlns:a16="http://schemas.microsoft.com/office/drawing/2014/main" id="{9A1AD8FB-2DC8-6F06-B2EC-1D767C5BE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6325" y="20638"/>
            <a:ext cx="3238500" cy="158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4185" name="Text Box 9">
            <a:extLst>
              <a:ext uri="{FF2B5EF4-FFF2-40B4-BE49-F238E27FC236}">
                <a16:creationId xmlns:a16="http://schemas.microsoft.com/office/drawing/2014/main" id="{B28B463F-4636-77A9-4F48-20E1DADF0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5050" y="3579813"/>
            <a:ext cx="1333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>
                <a:solidFill>
                  <a:srgbClr val="FF9900"/>
                </a:solidFill>
              </a:rPr>
              <a:t>No control</a:t>
            </a:r>
          </a:p>
        </p:txBody>
      </p:sp>
      <p:sp>
        <p:nvSpPr>
          <p:cNvPr id="434186" name="Text Box 10">
            <a:extLst>
              <a:ext uri="{FF2B5EF4-FFF2-40B4-BE49-F238E27FC236}">
                <a16:creationId xmlns:a16="http://schemas.microsoft.com/office/drawing/2014/main" id="{111483FC-47C3-B832-DDD4-E0D26DEBD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4538" y="4164013"/>
            <a:ext cx="22367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>
                <a:solidFill>
                  <a:srgbClr val="FF9900"/>
                </a:solidFill>
              </a:rPr>
              <a:t>Curvature Control</a:t>
            </a:r>
          </a:p>
        </p:txBody>
      </p:sp>
      <p:sp>
        <p:nvSpPr>
          <p:cNvPr id="434187" name="Text Box 11">
            <a:extLst>
              <a:ext uri="{FF2B5EF4-FFF2-40B4-BE49-F238E27FC236}">
                <a16:creationId xmlns:a16="http://schemas.microsoft.com/office/drawing/2014/main" id="{DBC29BA4-CE48-58D0-CDBF-0FE164A7F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0450" y="4265613"/>
            <a:ext cx="1282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>
                <a:solidFill>
                  <a:srgbClr val="FF9900"/>
                </a:solidFill>
              </a:rPr>
              <a:t>Distortion</a:t>
            </a:r>
            <a:br>
              <a:rPr lang="en-GB" altLang="en-US">
                <a:solidFill>
                  <a:srgbClr val="FF9900"/>
                </a:solidFill>
              </a:rPr>
            </a:br>
            <a:r>
              <a:rPr lang="en-GB" altLang="en-US">
                <a:solidFill>
                  <a:srgbClr val="FF9900"/>
                </a:solidFill>
              </a:rPr>
              <a:t>Control</a:t>
            </a:r>
          </a:p>
        </p:txBody>
      </p:sp>
      <p:sp>
        <p:nvSpPr>
          <p:cNvPr id="434188" name="Text Box 12">
            <a:extLst>
              <a:ext uri="{FF2B5EF4-FFF2-40B4-BE49-F238E27FC236}">
                <a16:creationId xmlns:a16="http://schemas.microsoft.com/office/drawing/2014/main" id="{94ACF3BB-8A05-1FFB-346F-68264F1E4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5613" y="6081713"/>
            <a:ext cx="17954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1600">
                <a:solidFill>
                  <a:srgbClr val="FF9900"/>
                </a:solidFill>
              </a:rPr>
              <a:t>Distortion Control</a:t>
            </a:r>
          </a:p>
        </p:txBody>
      </p:sp>
      <p:sp>
        <p:nvSpPr>
          <p:cNvPr id="434189" name="Text Box 13">
            <a:extLst>
              <a:ext uri="{FF2B5EF4-FFF2-40B4-BE49-F238E27FC236}">
                <a16:creationId xmlns:a16="http://schemas.microsoft.com/office/drawing/2014/main" id="{230EF71D-C8C3-A5DD-8625-B2000E9DB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6825" y="6088063"/>
            <a:ext cx="18272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1600">
                <a:solidFill>
                  <a:srgbClr val="FF9900"/>
                </a:solidFill>
              </a:rPr>
              <a:t>Curvature Control</a:t>
            </a:r>
          </a:p>
        </p:txBody>
      </p:sp>
      <p:pic>
        <p:nvPicPr>
          <p:cNvPr id="434193" name="Picture 17">
            <a:extLst>
              <a:ext uri="{FF2B5EF4-FFF2-40B4-BE49-F238E27FC236}">
                <a16:creationId xmlns:a16="http://schemas.microsoft.com/office/drawing/2014/main" id="{4FC165E7-2BAB-3CDB-F133-683D6FBE27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3313" y="1620838"/>
            <a:ext cx="2447925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195" name="Picture 19">
            <a:extLst>
              <a:ext uri="{FF2B5EF4-FFF2-40B4-BE49-F238E27FC236}">
                <a16:creationId xmlns:a16="http://schemas.microsoft.com/office/drawing/2014/main" id="{9B9D0D09-738A-9D0A-FF1E-422274ED887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7063" y="1620838"/>
            <a:ext cx="2447925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97584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2E1AB45-4149-389E-A73C-2C48D5CBE4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E2E23-911D-1346-99A7-8C1E68925897}" type="slidenum">
              <a:rPr lang="en-GB" altLang="en-US"/>
              <a:pPr/>
              <a:t>9</a:t>
            </a:fld>
            <a:r>
              <a:rPr lang="en-GB" altLang="en-US" sz="1000"/>
              <a:t> </a:t>
            </a:r>
            <a:r>
              <a:rPr lang="en-US" altLang="en-US" sz="1000"/>
              <a:t>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0D12F9-E2DA-F64C-2AB8-3F8037A5F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35212" name="Rectangle 12">
            <a:extLst>
              <a:ext uri="{FF2B5EF4-FFF2-40B4-BE49-F238E27FC236}">
                <a16:creationId xmlns:a16="http://schemas.microsoft.com/office/drawing/2014/main" id="{79078F33-2EF5-A111-A852-C0358F5E8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2387600"/>
            <a:ext cx="3760788" cy="2616200"/>
          </a:xfrm>
          <a:prstGeom prst="rect">
            <a:avLst/>
          </a:prstGeom>
          <a:solidFill>
            <a:schemeClr val="bg1">
              <a:alpha val="60001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5213" name="Rectangle 13">
            <a:extLst>
              <a:ext uri="{FF2B5EF4-FFF2-40B4-BE49-F238E27FC236}">
                <a16:creationId xmlns:a16="http://schemas.microsoft.com/office/drawing/2014/main" id="{62A85C2F-2CBE-9AC4-D8E0-CC112394FB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2350" y="2392363"/>
            <a:ext cx="3762375" cy="2616200"/>
          </a:xfrm>
          <a:prstGeom prst="rect">
            <a:avLst/>
          </a:prstGeom>
          <a:solidFill>
            <a:schemeClr val="bg1">
              <a:alpha val="60001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5202" name="Rectangle 2">
            <a:extLst>
              <a:ext uri="{FF2B5EF4-FFF2-40B4-BE49-F238E27FC236}">
                <a16:creationId xmlns:a16="http://schemas.microsoft.com/office/drawing/2014/main" id="{2547C4FA-6199-BBFF-E26A-7B66245E37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11400" y="457200"/>
            <a:ext cx="7145338" cy="1219200"/>
          </a:xfrm>
        </p:spPr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Topology Control</a:t>
            </a:r>
          </a:p>
        </p:txBody>
      </p:sp>
      <p:sp>
        <p:nvSpPr>
          <p:cNvPr id="435204" name="Text Box 4">
            <a:extLst>
              <a:ext uri="{FF2B5EF4-FFF2-40B4-BE49-F238E27FC236}">
                <a16:creationId xmlns:a16="http://schemas.microsoft.com/office/drawing/2014/main" id="{8ABB5EA6-AC0C-A116-E9B8-48934046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6150" y="5300663"/>
            <a:ext cx="1333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>
                <a:solidFill>
                  <a:srgbClr val="FF9900"/>
                </a:solidFill>
              </a:rPr>
              <a:t>No control</a:t>
            </a:r>
          </a:p>
        </p:txBody>
      </p:sp>
      <p:sp>
        <p:nvSpPr>
          <p:cNvPr id="435205" name="Text Box 5">
            <a:extLst>
              <a:ext uri="{FF2B5EF4-FFF2-40B4-BE49-F238E27FC236}">
                <a16:creationId xmlns:a16="http://schemas.microsoft.com/office/drawing/2014/main" id="{43E163C4-BB95-E429-2138-CC70E87F0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5613" y="5299075"/>
            <a:ext cx="21097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>
                <a:solidFill>
                  <a:srgbClr val="FF9900"/>
                </a:solidFill>
              </a:rPr>
              <a:t>Topology Control</a:t>
            </a:r>
          </a:p>
        </p:txBody>
      </p:sp>
      <p:pic>
        <p:nvPicPr>
          <p:cNvPr id="435210" name="Picture 10">
            <a:extLst>
              <a:ext uri="{FF2B5EF4-FFF2-40B4-BE49-F238E27FC236}">
                <a16:creationId xmlns:a16="http://schemas.microsoft.com/office/drawing/2014/main" id="{5E42019F-753C-EAFD-E01F-5CCF3946FCC8}"/>
              </a:ext>
            </a:extLst>
          </p:cNvPr>
          <p:cNvPicPr>
            <a:picLocks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5050" y="1681163"/>
            <a:ext cx="3778250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5211" name="Picture 11">
            <a:extLst>
              <a:ext uri="{FF2B5EF4-FFF2-40B4-BE49-F238E27FC236}">
                <a16:creationId xmlns:a16="http://schemas.microsoft.com/office/drawing/2014/main" id="{C511092A-1AA7-A7AB-B682-DFD925F01AFD}"/>
              </a:ext>
            </a:extLst>
          </p:cNvPr>
          <p:cNvPicPr>
            <a:picLocks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9975" y="1681163"/>
            <a:ext cx="3778250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5214" name="Picture 14">
            <a:extLst>
              <a:ext uri="{FF2B5EF4-FFF2-40B4-BE49-F238E27FC236}">
                <a16:creationId xmlns:a16="http://schemas.microsoft.com/office/drawing/2014/main" id="{2FA3670E-AC03-5188-2A90-84B24D87C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9338" y="481013"/>
            <a:ext cx="3448050" cy="155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61808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8|1.2"/>
</p:tagLst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oval" w="sm" len="sm"/>
          <a:tailEnd type="oval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oval" w="sm" len="sm"/>
          <a:tailEnd type="oval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50853948</TotalTime>
  <Words>349</Words>
  <Application>Microsoft Macintosh PowerPoint</Application>
  <PresentationFormat>A4 Paper (210x297 mm)</PresentationFormat>
  <Paragraphs>115</Paragraphs>
  <Slides>17</Slides>
  <Notes>3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Times</vt:lpstr>
      <vt:lpstr>Times New Roman</vt:lpstr>
      <vt:lpstr>Blank Presentation</vt:lpstr>
      <vt:lpstr>Hierarchical Isocontours Extraction and Compression</vt:lpstr>
      <vt:lpstr>Motivation</vt:lpstr>
      <vt:lpstr>Outline</vt:lpstr>
      <vt:lpstr>Prior Work: Hierarchical Extraction</vt:lpstr>
      <vt:lpstr>Prior Work: Progressive Compression</vt:lpstr>
      <vt:lpstr>Extraction</vt:lpstr>
      <vt:lpstr>Hierarchy</vt:lpstr>
      <vt:lpstr>Geometry Control</vt:lpstr>
      <vt:lpstr>Topology Control</vt:lpstr>
      <vt:lpstr>Progressive Compression</vt:lpstr>
      <vt:lpstr>Uniform coarser Resolution</vt:lpstr>
      <vt:lpstr>Adaptive coarser resolution</vt:lpstr>
      <vt:lpstr>Refinements</vt:lpstr>
      <vt:lpstr>Prediction</vt:lpstr>
      <vt:lpstr>Results</vt:lpstr>
      <vt:lpstr>Extensions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Discrete Morse Theory and Cell Complex Representations</dc:title>
  <dc:creator>TomLew</dc:creator>
  <cp:lastModifiedBy>Thomas LEWINER</cp:lastModifiedBy>
  <cp:revision>302</cp:revision>
  <cp:lastPrinted>2000-09-04T22:27:53Z</cp:lastPrinted>
  <dcterms:created xsi:type="dcterms:W3CDTF">2000-09-02T13:33:34Z</dcterms:created>
  <dcterms:modified xsi:type="dcterms:W3CDTF">2026-07-30T21:23:58Z</dcterms:modified>
</cp:coreProperties>
</file>