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64" r:id="rId2"/>
    <p:sldId id="288" r:id="rId3"/>
    <p:sldId id="289" r:id="rId4"/>
    <p:sldId id="265" r:id="rId5"/>
    <p:sldId id="290" r:id="rId6"/>
    <p:sldId id="291" r:id="rId7"/>
    <p:sldId id="282" r:id="rId8"/>
    <p:sldId id="268" r:id="rId9"/>
    <p:sldId id="314" r:id="rId10"/>
    <p:sldId id="292" r:id="rId11"/>
    <p:sldId id="295" r:id="rId12"/>
    <p:sldId id="293" r:id="rId13"/>
    <p:sldId id="310" r:id="rId14"/>
    <p:sldId id="311" r:id="rId15"/>
    <p:sldId id="312" r:id="rId16"/>
    <p:sldId id="313" r:id="rId17"/>
    <p:sldId id="300" r:id="rId18"/>
    <p:sldId id="294" r:id="rId19"/>
    <p:sldId id="296" r:id="rId20"/>
    <p:sldId id="304" r:id="rId21"/>
    <p:sldId id="307" r:id="rId22"/>
    <p:sldId id="308" r:id="rId23"/>
    <p:sldId id="305" r:id="rId24"/>
    <p:sldId id="306" r:id="rId25"/>
    <p:sldId id="278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74863" autoAdjust="0"/>
  </p:normalViewPr>
  <p:slideViewPr>
    <p:cSldViewPr snapToGrid="0">
      <p:cViewPr varScale="1">
        <p:scale>
          <a:sx n="93" d="100"/>
          <a:sy n="93" d="100"/>
        </p:scale>
        <p:origin x="2656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-1908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D9284FD-85E0-3F26-B1BE-B5B0AFDC11F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400216E6-A2A7-3ABB-4059-F729E387CC4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2E4DED6A-6E1F-3A14-67FB-243E71B6EB2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B2BB37C8-1BFC-12ED-5BBA-DE9E7A7D09B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E714D6-CEB0-9C40-AC44-1B3485720845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896BA46F-B5F3-EFBF-90CC-BD976A9CFF2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3C3D84D9-39B1-BDA6-8FF4-D64523AA2B3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6AC792B1-E99C-D707-5415-A574B61D794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FEE3D0F1-8730-7076-6300-CF2F7BB929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7590" name="Rectangle 6">
            <a:extLst>
              <a:ext uri="{FF2B5EF4-FFF2-40B4-BE49-F238E27FC236}">
                <a16:creationId xmlns:a16="http://schemas.microsoft.com/office/drawing/2014/main" id="{C2E6D289-EEE0-55AD-94EC-54C7E19FBF4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7591" name="Rectangle 7">
            <a:extLst>
              <a:ext uri="{FF2B5EF4-FFF2-40B4-BE49-F238E27FC236}">
                <a16:creationId xmlns:a16="http://schemas.microsoft.com/office/drawing/2014/main" id="{48E9F37C-A2DF-C8C5-B7FE-452A52582C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E671C457-AB0F-D04C-BE4A-1612F9CF4DE5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D91E4B2-72C6-673A-6FE5-440A89A3A1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C5B690-E974-034E-BBCD-352129F55F2A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2FF3FBC3-F832-24A3-BA24-817223CAA4E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5049F087-525A-C16B-5F40-76E94CFBB5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 b="1"/>
              <a:t>Today, 3D scanners are becoming a common application in usage by end-users not necessarily professionals. </a:t>
            </a:r>
          </a:p>
          <a:p>
            <a:pPr marL="228600" indent="-228600"/>
            <a:r>
              <a:rPr lang="en-US" altLang="en-US" b="1"/>
              <a:t>Therefore it is essential </a:t>
            </a:r>
            <a:r>
              <a:rPr lang="en-US" altLang="en-US"/>
              <a:t>to allow users to create </a:t>
            </a:r>
            <a:r>
              <a:rPr lang="en-US" altLang="en-US" b="1"/>
              <a:t>high-quality</a:t>
            </a:r>
            <a:r>
              <a:rPr lang="en-US" altLang="en-US"/>
              <a:t> surfaces from scans, including imperfect scans in a fast and simple manner</a:t>
            </a:r>
          </a:p>
          <a:p>
            <a:pPr marL="228600" indent="-228600"/>
            <a:endParaRPr lang="en-US" altLang="en-US"/>
          </a:p>
          <a:p>
            <a:pPr marL="228600" indent="-228600"/>
            <a:r>
              <a:rPr lang="en-US" altLang="en-US"/>
              <a:t>However the reconstruction of a complete watertight model that is </a:t>
            </a:r>
            <a:r>
              <a:rPr lang="en-US" altLang="en-US" b="1"/>
              <a:t>faithful to the original physical</a:t>
            </a:r>
            <a:r>
              <a:rPr lang="en-US" altLang="en-US"/>
              <a:t> </a:t>
            </a:r>
            <a:r>
              <a:rPr lang="en-US" altLang="en-US" b="1"/>
              <a:t>object </a:t>
            </a:r>
            <a:r>
              <a:rPr lang="en-US" altLang="en-US"/>
              <a:t>is still a difficult process. </a:t>
            </a:r>
          </a:p>
          <a:p>
            <a:pPr marL="228600" indent="-228600"/>
            <a:endParaRPr lang="en-US" altLang="en-US" b="1"/>
          </a:p>
          <a:p>
            <a:pPr marL="228600" indent="-228600"/>
            <a:r>
              <a:rPr lang="en-US" altLang="en-US" b="1"/>
              <a:t>One of the major difficulties is the coverage of the scanned model: </a:t>
            </a:r>
            <a:r>
              <a:rPr lang="en-US" altLang="en-US"/>
              <a:t>As a result of  </a:t>
            </a:r>
          </a:p>
          <a:p>
            <a:pPr marL="228600" indent="-228600">
              <a:buFontTx/>
              <a:buAutoNum type="arabicPeriod"/>
            </a:pPr>
            <a:r>
              <a:rPr lang="en-US" altLang="en-US"/>
              <a:t>Physical inaccessibility, </a:t>
            </a:r>
          </a:p>
          <a:p>
            <a:pPr marL="228600" indent="-228600">
              <a:buFontTx/>
              <a:buAutoNum type="arabicPeriod"/>
            </a:pPr>
            <a:r>
              <a:rPr lang="en-US" altLang="en-US"/>
              <a:t>Poor visibility, Occlusions and </a:t>
            </a:r>
          </a:p>
          <a:p>
            <a:pPr marL="228600" indent="-228600">
              <a:buFontTx/>
              <a:buAutoNum type="arabicPeriod"/>
            </a:pPr>
            <a:r>
              <a:rPr lang="en-US" altLang="en-US"/>
              <a:t>Material properties, </a:t>
            </a:r>
          </a:p>
          <a:p>
            <a:pPr marL="228600" indent="-228600"/>
            <a:r>
              <a:rPr lang="en-US" altLang="en-US"/>
              <a:t>the </a:t>
            </a:r>
            <a:r>
              <a:rPr lang="en-US" altLang="en-US" b="1"/>
              <a:t>coverage of the model by sample points is often imperfect</a:t>
            </a:r>
            <a:r>
              <a:rPr lang="en-US" altLang="en-US"/>
              <a:t> and significant portions of the surface are either </a:t>
            </a:r>
            <a:r>
              <a:rPr lang="en-US" altLang="en-US" b="1"/>
              <a:t>under-sampled or completely missing</a:t>
            </a:r>
            <a:r>
              <a:rPr lang="en-US" altLang="en-US"/>
              <a:t>.</a:t>
            </a:r>
          </a:p>
          <a:p>
            <a:pPr marL="228600" indent="-228600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3BD60C6-2B77-7812-33B4-CBDC570156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724F78-4AFA-FC4F-B082-B8DE47622DFF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26BB2F61-1709-6740-8841-CA9040AF86C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32EB542C-B1D7-3B08-089C-6D96F805A4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In this work </a:t>
            </a:r>
            <a:r>
              <a:rPr lang="en-US" altLang="en-US"/>
              <a:t>we use a dynamic octree hierarchy that adapts to the data points and to additional constraints.</a:t>
            </a:r>
          </a:p>
          <a:p>
            <a:endParaRPr lang="en-US" altLang="en-US" b="1"/>
          </a:p>
          <a:p>
            <a:r>
              <a:rPr lang="en-US" altLang="en-US" b="1"/>
              <a:t>We also construct a dual tetrahedral mesh </a:t>
            </a:r>
            <a:r>
              <a:rPr lang="en-US" altLang="en-US"/>
              <a:t>by triangulating the octree cells centers.</a:t>
            </a:r>
          </a:p>
          <a:p>
            <a:r>
              <a:rPr lang="en-US" altLang="en-US"/>
              <a:t>This dual allows a better representation of continuous functions, as required by the FEM and the topological</a:t>
            </a:r>
          </a:p>
          <a:p>
            <a:r>
              <a:rPr lang="en-US" altLang="en-US"/>
              <a:t>analysis.</a:t>
            </a:r>
          </a:p>
          <a:p>
            <a:endParaRPr lang="en-US" altLang="en-US"/>
          </a:p>
          <a:p>
            <a:r>
              <a:rPr lang="en-US" altLang="en-US" b="1"/>
              <a:t>Our reconstruction process performs in a coarse-to-fine, incremental manner</a:t>
            </a:r>
            <a:r>
              <a:rPr lang="en-US" altLang="en-US"/>
              <a:t>. At each iteration, the hierarchy</a:t>
            </a:r>
          </a:p>
          <a:p>
            <a:r>
              <a:rPr lang="en-US" altLang="en-US"/>
              <a:t>is locally refined close to the zero level-set of the current implicit function.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66A698E-9884-0FA0-D678-70A063EF85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91182E-79F6-4448-8AD1-CBA98C46D2F1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A04045-CCC6-54BF-1596-A167E9E458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CE5F1165-BE4D-0600-55F2-FC6B4CE2A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formulate our reconstruction problem </a:t>
            </a:r>
            <a:r>
              <a:rPr lang="en-US" altLang="en-US" b="1"/>
              <a:t>as a constrained implicit function optimization in R3.</a:t>
            </a:r>
          </a:p>
          <a:p>
            <a:endParaRPr lang="en-US" altLang="en-US" b="1"/>
          </a:p>
          <a:p>
            <a:r>
              <a:rPr lang="en-US" altLang="en-US" b="1"/>
              <a:t>Our method uses priors to reconstruct the surface: </a:t>
            </a:r>
          </a:p>
          <a:p>
            <a:endParaRPr lang="en-US" altLang="en-US" b="1"/>
          </a:p>
          <a:p>
            <a:pPr>
              <a:buFontTx/>
              <a:buChar char="•"/>
            </a:pPr>
            <a:r>
              <a:rPr lang="en-US" altLang="en-US" b="1"/>
              <a:t>Two priors are assumed fixed: </a:t>
            </a:r>
            <a:r>
              <a:rPr lang="en-US" altLang="en-US"/>
              <a:t>we assume that the surface is smooth almost everywhere, and that it should be watertight.</a:t>
            </a:r>
          </a:p>
          <a:p>
            <a:pPr>
              <a:buFontTx/>
              <a:buChar char="•"/>
            </a:pPr>
            <a:r>
              <a:rPr lang="en-US" altLang="en-US" b="1"/>
              <a:t>Furthermore, the system allows additional user inside/outside constraints and zero constraints at the point-set.</a:t>
            </a:r>
          </a:p>
          <a:p>
            <a:endParaRPr lang="en-US" altLang="en-US"/>
          </a:p>
          <a:p>
            <a:r>
              <a:rPr lang="en-US" altLang="en-US" b="1"/>
              <a:t>We define the reconstructing surface to be this function zero level-set solution</a:t>
            </a:r>
          </a:p>
          <a:p>
            <a:endParaRPr lang="en-US" altLang="en-US" b="1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9645B1D-E214-0F89-4BA6-86C1E06AF9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EA77DE-4259-154B-8F7B-1111F93FD3C4}" type="slidenum">
              <a:rPr lang="ar-SA" altLang="en-US"/>
              <a:pPr/>
              <a:t>13</a:t>
            </a:fld>
            <a:endParaRPr lang="en-US" altLang="en-US"/>
          </a:p>
        </p:txBody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4554A8C3-2DCF-39F4-614C-34CE5048F6C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38EB93F8-3666-E260-FD6A-AA978BD1F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The implicit function is designed to incorporate user information as inside/outside constraints</a:t>
            </a:r>
          </a:p>
          <a:p>
            <a:endParaRPr lang="en-US" altLang="en-US" b="1"/>
          </a:p>
          <a:p>
            <a:r>
              <a:rPr lang="en-US" altLang="en-US" b="1"/>
              <a:t>However, to avoid the tedious task </a:t>
            </a:r>
            <a:r>
              <a:rPr lang="en-US" altLang="en-US"/>
              <a:t>of </a:t>
            </a:r>
            <a:r>
              <a:rPr lang="en-US" altLang="en-US" b="1"/>
              <a:t>defining constraints everywhere:</a:t>
            </a:r>
            <a:r>
              <a:rPr lang="en-US" altLang="en-US"/>
              <a:t> </a:t>
            </a:r>
          </a:p>
          <a:p>
            <a:r>
              <a:rPr lang="en-US" altLang="en-US"/>
              <a:t>The system </a:t>
            </a:r>
            <a:r>
              <a:rPr lang="en-US" altLang="en-US" b="1"/>
              <a:t>automatically detects weak regions of unstable </a:t>
            </a:r>
            <a:r>
              <a:rPr lang="en-US" altLang="en-US"/>
              <a:t>topology where assistance is needed.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0BE918F-9999-C1B4-4F2E-18DD6344F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D462EF-4F19-8641-BB8B-2713CFBEF4C7}" type="slidenum">
              <a:rPr lang="ar-SA" altLang="en-US"/>
              <a:pPr/>
              <a:t>14</a:t>
            </a:fld>
            <a:endParaRPr lang="en-US" altLang="en-US"/>
          </a:p>
        </p:txBody>
      </p:sp>
      <p:sp>
        <p:nvSpPr>
          <p:cNvPr id="188418" name="Rectangle 2">
            <a:extLst>
              <a:ext uri="{FF2B5EF4-FFF2-40B4-BE49-F238E27FC236}">
                <a16:creationId xmlns:a16="http://schemas.microsoft.com/office/drawing/2014/main" id="{2A72E500-B9FB-34FD-F0AF-D228D86C979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7187F23B-CFBF-3D38-30DC-D3371A772B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This analysis is topology-aware.</a:t>
            </a:r>
          </a:p>
          <a:p>
            <a:endParaRPr lang="en-US" altLang="en-US" b="1"/>
          </a:p>
          <a:p>
            <a:r>
              <a:rPr lang="en-US" altLang="en-US"/>
              <a:t>The key point in our work is to analyze the implicit function and to identify</a:t>
            </a:r>
          </a:p>
          <a:p>
            <a:r>
              <a:rPr lang="en-US" altLang="en-US"/>
              <a:t>topologically weak regions, in the sense that small perturbations of</a:t>
            </a:r>
          </a:p>
          <a:p>
            <a:r>
              <a:rPr lang="en-US" altLang="en-US"/>
              <a:t>the field lead to very different topological interpretations of the data.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We define topologically unstable regions (weak regions)</a:t>
            </a:r>
          </a:p>
          <a:p>
            <a:r>
              <a:rPr lang="en-US" altLang="en-US" b="1"/>
              <a:t>where little perturbations of the data change the topology of the level-set surface.</a:t>
            </a:r>
          </a:p>
          <a:p>
            <a:endParaRPr lang="en-US" altLang="en-US"/>
          </a:p>
          <a:p>
            <a:r>
              <a:rPr lang="en-US" altLang="en-US"/>
              <a:t>For example when in a </a:t>
            </a:r>
            <a:r>
              <a:rPr lang="en-US" altLang="en-US" b="1"/>
              <a:t>saddle-shaped terrain</a:t>
            </a:r>
            <a:r>
              <a:rPr lang="en-US" altLang="en-US"/>
              <a:t>,</a:t>
            </a:r>
          </a:p>
          <a:p>
            <a:r>
              <a:rPr lang="en-US" altLang="en-US"/>
              <a:t>little perturbations of the </a:t>
            </a:r>
            <a:r>
              <a:rPr lang="en-US" altLang="en-US" b="1"/>
              <a:t>level-set</a:t>
            </a:r>
            <a:r>
              <a:rPr lang="en-US" altLang="en-US"/>
              <a:t> can lead to dramatic changes in the topology of the </a:t>
            </a:r>
            <a:r>
              <a:rPr lang="en-US" altLang="en-US" b="1"/>
              <a:t>level curve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57AB07-B7F7-FD41-8DBD-5E98FF97C1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06440C-28CE-064C-AAD5-DD6F5BB30245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190466" name="Rectangle 2">
            <a:extLst>
              <a:ext uri="{FF2B5EF4-FFF2-40B4-BE49-F238E27FC236}">
                <a16:creationId xmlns:a16="http://schemas.microsoft.com/office/drawing/2014/main" id="{C6865348-DF7E-EA9D-E72D-B451AD4499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8F6BFDEB-7AD9-0937-DF3F-FC384B0C6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Based on Morse theory:</a:t>
            </a:r>
          </a:p>
          <a:p>
            <a:r>
              <a:rPr lang="en-US" altLang="en-US" b="1"/>
              <a:t> the topological changes of implicit surfaces occur at critical points where the gradient vanishes.</a:t>
            </a:r>
          </a:p>
          <a:p>
            <a:endParaRPr lang="en-US" altLang="en-US" b="1"/>
          </a:p>
          <a:p>
            <a:r>
              <a:rPr lang="en-US" altLang="en-US" b="1"/>
              <a:t>Computationally we determine whether a vertex </a:t>
            </a:r>
            <a:r>
              <a:rPr lang="en-US" altLang="en-US" b="1" i="1"/>
              <a:t>v </a:t>
            </a:r>
            <a:r>
              <a:rPr lang="en-US" altLang="en-US" b="1"/>
              <a:t>of a tetrahedral mesh is critical by </a:t>
            </a:r>
          </a:p>
          <a:p>
            <a:pPr>
              <a:buFontTx/>
              <a:buChar char="•"/>
            </a:pPr>
            <a:r>
              <a:rPr lang="en-US" altLang="en-US" b="1"/>
              <a:t>analyzing its </a:t>
            </a:r>
            <a:r>
              <a:rPr lang="en-US" altLang="en-US" b="1" i="1"/>
              <a:t>link graph</a:t>
            </a:r>
          </a:p>
          <a:p>
            <a:pPr>
              <a:buFontTx/>
              <a:buChar char="•"/>
            </a:pPr>
            <a:r>
              <a:rPr lang="en-US" altLang="en-US" b="1"/>
              <a:t>and counting the number of connected groups.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BB3FF7-0CF3-7966-3ED1-5930312F2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D6D18E-D899-AA43-B0DF-3F880C5677E3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34CC90D8-8C50-55BA-BF23-DA2B95BE92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7B0E937B-EB58-2D42-DED6-BE83B10E30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b="1"/>
              <a:t>We provide</a:t>
            </a:r>
            <a:r>
              <a:rPr lang="en-US" altLang="en-US"/>
              <a:t>, for each weak region, </a:t>
            </a:r>
            <a:r>
              <a:rPr lang="en-US" altLang="en-US" b="1"/>
              <a:t>a 2D tablet </a:t>
            </a:r>
            <a:r>
              <a:rPr lang="en-US" altLang="en-US"/>
              <a:t>indicator for the user.</a:t>
            </a:r>
          </a:p>
          <a:p>
            <a:pPr>
              <a:buFontTx/>
              <a:buChar char="•"/>
            </a:pPr>
            <a:r>
              <a:rPr lang="en-US" altLang="en-US"/>
              <a:t>Then the user merely draws few scribbles over a corresponding 2D tablet that specify the correct local sign of the implicit function.  </a:t>
            </a:r>
          </a:p>
          <a:p>
            <a:pPr>
              <a:buFontTx/>
              <a:buChar char="•"/>
            </a:pPr>
            <a:r>
              <a:rPr lang="en-US" altLang="en-US"/>
              <a:t>These scribbles are interpreted as constrains in our system thus </a:t>
            </a:r>
            <a:r>
              <a:rPr lang="en-US" altLang="en-US" b="1"/>
              <a:t>correcting</a:t>
            </a:r>
            <a:r>
              <a:rPr lang="en-US" altLang="en-US"/>
              <a:t> or </a:t>
            </a:r>
            <a:r>
              <a:rPr lang="en-US" altLang="en-US" b="1"/>
              <a:t>reinforcing</a:t>
            </a:r>
            <a:r>
              <a:rPr lang="en-US" altLang="en-US"/>
              <a:t> the local topology.</a:t>
            </a:r>
          </a:p>
          <a:p>
            <a:pPr>
              <a:buFontTx/>
              <a:buChar char="•"/>
            </a:pPr>
            <a:r>
              <a:rPr lang="en-US" altLang="en-US"/>
              <a:t>These constraints are interpreted by our system as discrete points having a signed distance</a:t>
            </a:r>
          </a:p>
          <a:p>
            <a:endParaRPr lang="en-US" altLang="en-US"/>
          </a:p>
          <a:p>
            <a:r>
              <a:rPr lang="en-US" altLang="en-US" b="1"/>
              <a:t>As the user draws scribbles </a:t>
            </a:r>
            <a:r>
              <a:rPr lang="en-US" altLang="en-US"/>
              <a:t>over these weak regions:</a:t>
            </a:r>
          </a:p>
          <a:p>
            <a:pPr>
              <a:buFontTx/>
              <a:buChar char="•"/>
            </a:pPr>
            <a:r>
              <a:rPr lang="en-US" altLang="en-US"/>
              <a:t>the solution in that region is correctly constrained</a:t>
            </a:r>
          </a:p>
          <a:p>
            <a:pPr>
              <a:buFontTx/>
              <a:buChar char="•"/>
            </a:pPr>
            <a:r>
              <a:rPr lang="en-US" altLang="en-US"/>
              <a:t>their topological stability increases,</a:t>
            </a:r>
          </a:p>
          <a:p>
            <a:pPr>
              <a:buFontTx/>
              <a:buChar char="•"/>
            </a:pPr>
            <a:r>
              <a:rPr lang="en-US" altLang="en-US"/>
              <a:t>leading to a correct interpretation of the data.</a:t>
            </a:r>
          </a:p>
          <a:p>
            <a:endParaRPr lang="en-US" altLang="en-US"/>
          </a:p>
          <a:p>
            <a:r>
              <a:rPr lang="en-US" altLang="en-US" b="1"/>
              <a:t>As can be seen here such an automatic guidance is crucial for reconstructing complex shapes!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481CAC9-4A56-7745-AAE2-C5162E6B6B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77DE91-720E-304D-9731-C602F1A2356D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1869A444-1AC2-DEE8-FEB8-0837AAA4BD7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902A9C74-4C2A-EFD7-2968-5F6864A7D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Finally, to initiate the reconstruction process, we use few, automatically generated, loose inside/outside</a:t>
            </a:r>
          </a:p>
          <a:p>
            <a:r>
              <a:rPr lang="en-US" altLang="en-US" b="1"/>
              <a:t>constraints.</a:t>
            </a:r>
          </a:p>
          <a:p>
            <a:endParaRPr lang="en-US" altLang="en-US" b="1"/>
          </a:p>
          <a:p>
            <a:r>
              <a:rPr lang="en-US" altLang="en-US"/>
              <a:t>We use local maxima, detected by examining field gradients of the distance field as such initial constraints.</a:t>
            </a:r>
          </a:p>
          <a:p>
            <a:r>
              <a:rPr lang="en-US" altLang="en-US"/>
              <a:t>We automatically classify constraints as inside/outside applying a simplified space carving method.</a:t>
            </a:r>
          </a:p>
          <a:p>
            <a:endParaRPr lang="en-US" altLang="en-US"/>
          </a:p>
          <a:p>
            <a:r>
              <a:rPr lang="en-US" altLang="en-US"/>
              <a:t>Nevertheless, if required, this process could be easily skipped using only manual scribbles.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DC75C92-3750-6028-9361-0999ABDBA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98BA56-0BA6-EB4D-B542-C4269B4A1EC8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8191F965-05CD-4EE4-7A18-2D5D66CFF3E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EEB523AB-A67A-415A-5DB3-2330F3D5E2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We define the smoothness constraint for any function u as the Laplace operator over the 3D volumetric domain.</a:t>
            </a:r>
          </a:p>
          <a:p>
            <a:endParaRPr lang="en-US" altLang="en-US" b="1"/>
          </a:p>
          <a:p>
            <a:r>
              <a:rPr lang="en-US" altLang="en-US" b="1"/>
              <a:t>The other function constraints, penalize </a:t>
            </a:r>
            <a:r>
              <a:rPr lang="en-US" altLang="en-US" b="1" i="1"/>
              <a:t>u </a:t>
            </a:r>
            <a:r>
              <a:rPr lang="en-US" altLang="en-US" b="1"/>
              <a:t>for being far from the scanned points or the additional user sign constraints.</a:t>
            </a:r>
          </a:p>
          <a:p>
            <a:endParaRPr lang="en-US" altLang="en-US"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96234F-AA9E-1EE0-DEA8-90AA61B048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C0BA8-5279-2E4F-AFDA-8ADD37F7FBA5}" type="slidenum">
              <a:rPr lang="ar-SA" altLang="en-US"/>
              <a:pPr/>
              <a:t>19</a:t>
            </a:fld>
            <a:endParaRPr lang="en-US" altLang="en-US"/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AC341D9E-3BE1-63B1-CF4B-54D0CAB54AE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2A1A0744-EE85-894B-2CB7-1CF9FE1995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Our optimization problem is formulated in a mesh-independent manner,</a:t>
            </a:r>
          </a:p>
          <a:p>
            <a:r>
              <a:rPr lang="en-US" altLang="en-US" b="1"/>
              <a:t>and mapped onto a specific mesh, using the FEM.</a:t>
            </a:r>
          </a:p>
          <a:p>
            <a:endParaRPr lang="en-US" altLang="en-US"/>
          </a:p>
          <a:p>
            <a:r>
              <a:rPr lang="en-US" altLang="en-US" b="1"/>
              <a:t>The main advantage of our FEM-based approach </a:t>
            </a:r>
            <a:r>
              <a:rPr lang="en-US" altLang="en-US"/>
              <a:t>is that </a:t>
            </a:r>
          </a:p>
          <a:p>
            <a:r>
              <a:rPr lang="en-US" altLang="en-US"/>
              <a:t>it </a:t>
            </a:r>
            <a:r>
              <a:rPr lang="en-US" altLang="en-US" b="1"/>
              <a:t>automatically adapts </a:t>
            </a:r>
            <a:r>
              <a:rPr lang="en-US" altLang="en-US"/>
              <a:t>to functions </a:t>
            </a:r>
            <a:r>
              <a:rPr lang="en-US" altLang="en-US" b="1"/>
              <a:t>interpolated on meshes with tetrahedrons of widely different</a:t>
            </a:r>
          </a:p>
          <a:p>
            <a:r>
              <a:rPr lang="en-US" altLang="en-US" b="1"/>
              <a:t>size </a:t>
            </a:r>
            <a:r>
              <a:rPr lang="en-US" altLang="en-US"/>
              <a:t>and aspect ratio, </a:t>
            </a:r>
            <a:r>
              <a:rPr lang="en-US" altLang="en-US" b="1"/>
              <a:t>common in our data structure</a:t>
            </a:r>
          </a:p>
          <a:p>
            <a:endParaRPr lang="en-US" altLang="en-US"/>
          </a:p>
          <a:p>
            <a:r>
              <a:rPr lang="en-US" altLang="en-US" b="1"/>
              <a:t>Computationally, the function and its zero crossing surface are constructed by solving a large sparse linear system, </a:t>
            </a:r>
          </a:p>
          <a:p>
            <a:r>
              <a:rPr lang="en-US" altLang="en-US" b="1"/>
              <a:t>which is pre-factorized once and constantly updated.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D90A976-ACD3-DD10-B6C4-107A401C8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628A6-4080-D949-9207-63864079C0C8}" type="slidenum">
              <a:rPr lang="ar-SA" altLang="en-US"/>
              <a:pPr/>
              <a:t>20</a:t>
            </a:fld>
            <a:endParaRPr lang="en-US" altLang="en-US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42725CC1-FC02-523E-D237-645DF1DB997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DDE170B0-478D-D379-C03C-8CEFCCCE6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To demonstrate the effectiveness of the proposed method, we focus on complex objects,</a:t>
            </a:r>
          </a:p>
          <a:p>
            <a:r>
              <a:rPr lang="en-US" altLang="en-US" b="1"/>
              <a:t>which we acquired with a structured light scanner from only few viewpoints.</a:t>
            </a:r>
          </a:p>
          <a:p>
            <a:endParaRPr lang="en-US" altLang="en-US" b="1"/>
          </a:p>
          <a:p>
            <a:r>
              <a:rPr lang="en-US" altLang="en-US"/>
              <a:t>The advantage was acquiring scans fast and simple, however it produced noise ,outliers and missing parts.</a:t>
            </a:r>
          </a:p>
          <a:p>
            <a:endParaRPr lang="en-US" altLang="en-US"/>
          </a:p>
          <a:p>
            <a:r>
              <a:rPr lang="en-US" altLang="en-US"/>
              <a:t>We show extracts of the reconstruction session in real-time.</a:t>
            </a:r>
          </a:p>
          <a:p>
            <a:endParaRPr lang="en-US" altLang="en-US"/>
          </a:p>
          <a:p>
            <a:r>
              <a:rPr lang="en-US" altLang="en-US"/>
              <a:t>Note that the complete session from the registered scan to the final reconstructed mesh lasted not more than few minutes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1F2AE5D-BA5E-3342-15D7-7C4C3A483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1D4805-EEEF-5048-8238-BB30741C83D6}" type="slidenum">
              <a:rPr lang="ar-SA" altLang="en-US"/>
              <a:pPr/>
              <a:t>3</a:t>
            </a:fld>
            <a:endParaRPr lang="en-US" altLang="en-US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7035D805-AC09-952E-5195-DBA9AA0ADBA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1925CDD-4BF3-9F45-C9D1-78509CCF1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We present a method that is interactive and topology-aware:</a:t>
            </a:r>
            <a:r>
              <a:rPr lang="en-US" altLang="en-US"/>
              <a:t> </a:t>
            </a:r>
          </a:p>
          <a:p>
            <a:endParaRPr lang="en-US" altLang="en-US"/>
          </a:p>
          <a:p>
            <a:r>
              <a:rPr lang="en-US" altLang="en-US"/>
              <a:t>It uses </a:t>
            </a:r>
            <a:r>
              <a:rPr lang="en-US" altLang="en-US" b="1"/>
              <a:t>minimal user input</a:t>
            </a:r>
            <a:r>
              <a:rPr lang="en-US" altLang="en-US"/>
              <a:t> to make </a:t>
            </a:r>
            <a:r>
              <a:rPr lang="en-US" altLang="en-US" b="1"/>
              <a:t>correct decisions </a:t>
            </a:r>
          </a:p>
          <a:p>
            <a:r>
              <a:rPr lang="en-US" altLang="en-US"/>
              <a:t>at regions where the topology of the model cannot be </a:t>
            </a:r>
            <a:r>
              <a:rPr lang="en-US" altLang="en-US" b="1"/>
              <a:t>automatically induced </a:t>
            </a:r>
            <a:r>
              <a:rPr lang="en-US" altLang="en-US"/>
              <a:t>with a reasonable degree of </a:t>
            </a:r>
            <a:r>
              <a:rPr lang="en-US" altLang="en-US" b="1"/>
              <a:t>confidence.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FF05094-9743-4629-4141-B8956B7DE2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8AFA5B-D7F9-4949-9E9A-CF00AA87F17F}" type="slidenum">
              <a:rPr lang="ar-SA" altLang="en-US"/>
              <a:pPr/>
              <a:t>21</a:t>
            </a:fld>
            <a:endParaRPr lang="en-US" altLang="en-US"/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3FA18BF3-760A-61A2-6DF6-323AD05BD9F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D6AC8C35-CD80-FE57-85CA-5B09273E82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would like to show a comparison, demonstrating that without any interaction, our method quality competes with the recent method of Kazhdan06 however beter in timing. Nevetheles, the figure below interaction demonstrates the essentiality of interaction.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3EA38FA-C54B-417B-0629-4F1F247F3D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E73DC-BAB6-354F-BC18-D121F4E4824A}" type="slidenum">
              <a:rPr lang="ar-SA" altLang="en-US"/>
              <a:pPr/>
              <a:t>22</a:t>
            </a:fld>
            <a:endParaRPr lang="en-US" altLang="en-US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47D5208A-B395-951C-0170-8053795825A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DB38240B-578D-E19A-8E3F-578D45F66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Some timings details emphasizing the low number of scans and the short interaction timings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F5FC607-A706-3B2F-04C9-2F1B51B7CE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697CF-644A-CC45-80E2-6BE3E4071905}" type="slidenum">
              <a:rPr lang="ar-SA" altLang="en-US"/>
              <a:pPr/>
              <a:t>23</a:t>
            </a:fld>
            <a:endParaRPr lang="en-US" altLang="en-US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47A5D659-1395-C447-23C4-ED080BA58FB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06CE1E5A-6954-BD3E-7F27-05E1E6D87D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show a session of reconstructing scans with extremely large missing parts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C7F7209-DCA0-081B-2ED2-A2D044F4CF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76E0AB-51DC-A546-83B6-B1137123D3D9}" type="slidenum">
              <a:rPr lang="ar-SA" altLang="en-US"/>
              <a:pPr/>
              <a:t>24</a:t>
            </a:fld>
            <a:endParaRPr lang="en-US" altLang="en-US"/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AC89FAA0-AC4A-3AC9-9C17-9882A302ADC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BCB7220F-7123-4123-1BD7-0F7216138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Here we demonstrate our coarse to fine workflow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3ABF7DE-9B60-5A8F-6075-7133E9206F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470F41-E07F-D54F-AFD7-C59F4904ADB9}" type="slidenum">
              <a:rPr lang="ar-SA" altLang="en-US"/>
              <a:pPr/>
              <a:t>4</a:t>
            </a:fld>
            <a:endParaRPr lang="en-US" altLang="en-US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0BCF813F-1C89-1005-9779-9708B0F2130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2CE076E6-E377-20CC-91D6-55FC156D4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In this work we focus </a:t>
            </a:r>
            <a:r>
              <a:rPr lang="en-US" altLang="en-US"/>
              <a:t>on reconstructions of models </a:t>
            </a:r>
            <a:r>
              <a:rPr lang="en-US" altLang="en-US" b="1"/>
              <a:t>acquired</a:t>
            </a:r>
            <a:r>
              <a:rPr lang="en-US" altLang="en-US"/>
              <a:t> by a structured-light scanner.</a:t>
            </a:r>
          </a:p>
          <a:p>
            <a:endParaRPr lang="en-US" altLang="en-US"/>
          </a:p>
          <a:p>
            <a:r>
              <a:rPr lang="en-US" altLang="en-US"/>
              <a:t>This relatively inexpensive technology </a:t>
            </a:r>
            <a:r>
              <a:rPr lang="en-US" altLang="en-US" b="1"/>
              <a:t>has the advantage of being fast</a:t>
            </a:r>
            <a:r>
              <a:rPr lang="en-US" altLang="en-US"/>
              <a:t>: </a:t>
            </a:r>
          </a:p>
          <a:p>
            <a:pPr>
              <a:buFontTx/>
              <a:buChar char="•"/>
            </a:pPr>
            <a:r>
              <a:rPr lang="en-US" altLang="en-US"/>
              <a:t>Each model was scanned from 6 to 15 angles</a:t>
            </a:r>
          </a:p>
          <a:p>
            <a:pPr>
              <a:buFontTx/>
              <a:buChar char="•"/>
            </a:pPr>
            <a:r>
              <a:rPr lang="en-US" altLang="en-US"/>
              <a:t>Where each exposure of the camera is no longer then 2sec per exposure and </a:t>
            </a:r>
          </a:p>
          <a:p>
            <a:endParaRPr lang="en-US" altLang="en-US"/>
          </a:p>
          <a:p>
            <a:r>
              <a:rPr lang="en-US" altLang="en-US" b="1"/>
              <a:t>Thus, the whole scanning process took less than five minutes.</a:t>
            </a:r>
          </a:p>
          <a:p>
            <a:endParaRPr lang="en-US" altLang="en-US" b="1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AB42F66-68C4-940D-D276-25567F69C4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92068-0C5E-1D49-AE0F-1489A7C3EF30}" type="slidenum">
              <a:rPr lang="ar-SA" altLang="en-US"/>
              <a:pPr/>
              <a:t>5</a:t>
            </a:fld>
            <a:endParaRPr lang="en-US" altLang="en-US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465B89A4-D7F6-F51D-534C-61F9E6DE97F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7F42F5D-BDA5-EB60-01CC-10804D928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While it is reasonable to assume that scanning hardware will advance</a:t>
            </a:r>
            <a:r>
              <a:rPr lang="en-US" altLang="en-US"/>
              <a:t>, </a:t>
            </a:r>
          </a:p>
          <a:p>
            <a:r>
              <a:rPr lang="en-US" altLang="en-US"/>
              <a:t>future reconstruction systems</a:t>
            </a:r>
            <a:r>
              <a:rPr lang="en-US" altLang="en-US" b="1"/>
              <a:t> will still </a:t>
            </a:r>
            <a:r>
              <a:rPr lang="en-US" altLang="en-US"/>
              <a:t>need to </a:t>
            </a:r>
            <a:r>
              <a:rPr lang="en-US" altLang="en-US" b="1"/>
              <a:t>reconstruct under-sampled areas</a:t>
            </a:r>
            <a:r>
              <a:rPr lang="en-US" altLang="en-US"/>
              <a:t>.</a:t>
            </a:r>
            <a:endParaRPr lang="en-US" altLang="en-US" b="1"/>
          </a:p>
          <a:p>
            <a:r>
              <a:rPr lang="en-US" altLang="en-US"/>
              <a:t>The coverage problem is even more acute for complex shapes with deep cavities and bifurcations</a:t>
            </a:r>
          </a:p>
          <a:p>
            <a:endParaRPr lang="en-US" altLang="en-US"/>
          </a:p>
          <a:p>
            <a:r>
              <a:rPr lang="en-US" altLang="en-US"/>
              <a:t>Therefore, techniques that reconstruct poorly-sampled areas </a:t>
            </a:r>
            <a:r>
              <a:rPr lang="en-US" altLang="en-US" b="1"/>
              <a:t>automatically without any user intervention </a:t>
            </a:r>
          </a:p>
          <a:p>
            <a:r>
              <a:rPr lang="en-US" altLang="en-US" b="1"/>
              <a:t>fail </a:t>
            </a:r>
            <a:r>
              <a:rPr lang="en-US" altLang="en-US"/>
              <a:t>in many cases to </a:t>
            </a:r>
            <a:r>
              <a:rPr lang="en-US" altLang="en-US" b="1"/>
              <a:t>faithfully </a:t>
            </a:r>
            <a:r>
              <a:rPr lang="en-US" altLang="en-US"/>
              <a:t>reconstruct the </a:t>
            </a:r>
            <a:r>
              <a:rPr lang="en-US" altLang="en-US" b="1" u="sng"/>
              <a:t>expected </a:t>
            </a:r>
            <a:r>
              <a:rPr lang="en-US" altLang="en-US" b="1"/>
              <a:t>shape</a:t>
            </a:r>
            <a:r>
              <a:rPr lang="en-US" altLang="en-US"/>
              <a:t>.</a:t>
            </a:r>
          </a:p>
          <a:p>
            <a:endParaRPr lang="en-US" altLang="en-US" b="1"/>
          </a:p>
          <a:p>
            <a:r>
              <a:rPr lang="en-US" altLang="en-US" b="1"/>
              <a:t>This is since </a:t>
            </a:r>
            <a:r>
              <a:rPr lang="en-US" altLang="en-US"/>
              <a:t>the </a:t>
            </a:r>
            <a:r>
              <a:rPr lang="en-US" altLang="en-US" b="1"/>
              <a:t>automatic reconstruction of the </a:t>
            </a:r>
            <a:r>
              <a:rPr lang="en-US" altLang="en-US" b="1" u="sng"/>
              <a:t>expected</a:t>
            </a:r>
            <a:r>
              <a:rPr lang="en-US" altLang="en-US" b="1"/>
              <a:t> shape is an ill-posed problem:</a:t>
            </a:r>
          </a:p>
          <a:p>
            <a:r>
              <a:rPr lang="en-US" altLang="en-US"/>
              <a:t>an infinite number of surfaces pass through or near the data points</a:t>
            </a:r>
          </a:p>
          <a:p>
            <a:endParaRPr lang="en-US" altLang="en-US"/>
          </a:p>
          <a:p>
            <a:r>
              <a:rPr lang="en-US" altLang="en-US" b="1"/>
              <a:t>At the other extreme,</a:t>
            </a:r>
            <a:r>
              <a:rPr lang="en-US" altLang="en-US"/>
              <a:t> systems that rely only on explicit manual surface editing are too tedious.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 b="1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E01B10A-034F-FA89-EA1D-5D0D94268C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171EED-2D3A-E542-A6E1-7625B461201A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ADE9D6A5-9EC6-A84B-F491-255B7794DE9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3ED999DB-1098-E3CE-0EF3-ADC3DD5A1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 this paper we present an interactive  topology-aware reconstruction technique.</a:t>
            </a:r>
          </a:p>
          <a:p>
            <a:endParaRPr lang="en-US" altLang="en-US" b="1"/>
          </a:p>
          <a:p>
            <a:r>
              <a:rPr lang="en-US" altLang="en-US" b="1"/>
              <a:t>Our method is based on the observation that:</a:t>
            </a:r>
            <a:r>
              <a:rPr lang="en-US" altLang="en-US"/>
              <a:t> </a:t>
            </a:r>
          </a:p>
          <a:p>
            <a:pPr>
              <a:buFontTx/>
              <a:buChar char="•"/>
            </a:pPr>
            <a:r>
              <a:rPr lang="en-US" altLang="en-US"/>
              <a:t>It is often possible </a:t>
            </a:r>
            <a:r>
              <a:rPr lang="en-US" altLang="en-US" b="1"/>
              <a:t>to automatically detect the ill conditioning </a:t>
            </a:r>
            <a:r>
              <a:rPr lang="en-US" altLang="en-US"/>
              <a:t>where the topology of the model cannot be </a:t>
            </a:r>
            <a:r>
              <a:rPr lang="en-US" altLang="en-US" b="1"/>
              <a:t>automatically induced </a:t>
            </a:r>
            <a:r>
              <a:rPr lang="en-US" altLang="en-US"/>
              <a:t>with a reasonable degree of </a:t>
            </a:r>
            <a:r>
              <a:rPr lang="en-US" altLang="en-US" b="1"/>
              <a:t>confidence </a:t>
            </a:r>
          </a:p>
          <a:p>
            <a:pPr>
              <a:buFontTx/>
              <a:buChar char="•"/>
            </a:pPr>
            <a:r>
              <a:rPr lang="en-US" altLang="en-US"/>
              <a:t>and </a:t>
            </a:r>
            <a:r>
              <a:rPr lang="en-US" altLang="en-US" b="1"/>
              <a:t>to ask the user for inside/outside constraints to locally resolve them </a:t>
            </a:r>
            <a:r>
              <a:rPr lang="en-US" altLang="en-US"/>
              <a:t>and achieve the expected shape.</a:t>
            </a:r>
          </a:p>
          <a:p>
            <a:pPr>
              <a:buFontTx/>
              <a:buChar char="•"/>
            </a:pPr>
            <a:r>
              <a:rPr lang="en-US" altLang="en-US" b="1"/>
              <a:t>Thus, </a:t>
            </a:r>
            <a:r>
              <a:rPr lang="en-US" altLang="en-US"/>
              <a:t>the system </a:t>
            </a:r>
            <a:r>
              <a:rPr lang="en-US" altLang="en-US" b="1"/>
              <a:t>prompts weak regions, </a:t>
            </a:r>
            <a:r>
              <a:rPr lang="en-US" altLang="en-US"/>
              <a:t>where the user can </a:t>
            </a:r>
            <a:r>
              <a:rPr lang="en-US" altLang="en-US" b="1"/>
              <a:t>add inside/outside </a:t>
            </a:r>
            <a:r>
              <a:rPr lang="en-US" altLang="en-US"/>
              <a:t>constraints by </a:t>
            </a:r>
            <a:r>
              <a:rPr lang="en-US" altLang="en-US" b="1"/>
              <a:t>merely scribbling over 2D planes.</a:t>
            </a:r>
          </a:p>
          <a:p>
            <a:endParaRPr lang="en-US" altLang="en-US" b="1"/>
          </a:p>
          <a:p>
            <a:r>
              <a:rPr lang="en-US" altLang="en-US" b="1"/>
              <a:t>Our work extends the effective power of scribbles  to assist the ill-posed problems in surface reconstruction.</a:t>
            </a:r>
          </a:p>
          <a:p>
            <a:r>
              <a:rPr lang="en-US" altLang="en-US"/>
              <a:t>Nevertheless, we emphasize that a careful analysis of the data leads the user to where assistance is needed.</a:t>
            </a:r>
          </a:p>
          <a:p>
            <a:endParaRPr lang="en-US" altLang="en-US" b="1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7169ED7-A237-22A6-00EB-F5631E7987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C1698-C603-C742-96EA-9948C28962AD}" type="slidenum">
              <a:rPr lang="ar-SA" altLang="en-US"/>
              <a:pPr/>
              <a:t>7</a:t>
            </a:fld>
            <a:endParaRPr lang="en-US" altLang="en-US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8A02C9D0-DAEA-6A02-51C9-78CBA610DB2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0EC7A986-CF4B-ACBF-637F-5D071D67A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Recently, the use of scribbles as an interactive tool has gained</a:t>
            </a:r>
            <a:r>
              <a:rPr lang="en-US" altLang="en-US"/>
              <a:t> a lot of popularity in various computer graphics applications, such as…</a:t>
            </a:r>
          </a:p>
          <a:p>
            <a:r>
              <a:rPr lang="en-US" altLang="en-US" b="1"/>
              <a:t>Scribbles are easy-to-use, loose, and do not require meticulous work.  </a:t>
            </a:r>
          </a:p>
          <a:p>
            <a:r>
              <a:rPr lang="en-US" altLang="en-US"/>
              <a:t>At the same time, they provide the algorithm minimal but necessary hints needed to solve a problem.</a:t>
            </a:r>
          </a:p>
          <a:p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 u="sng"/>
              <a:t>The problem of reconstructing a surface from scans has been researched extensively.</a:t>
            </a:r>
          </a:p>
          <a:p>
            <a:endParaRPr lang="en-US" altLang="en-US" b="1"/>
          </a:p>
          <a:p>
            <a:r>
              <a:rPr lang="en-US" altLang="en-US" b="1"/>
              <a:t>Several works define the surface as a solution of a global linear system.</a:t>
            </a:r>
          </a:p>
          <a:p>
            <a:r>
              <a:rPr lang="en-US" altLang="en-US"/>
              <a:t>In contrast to other these, we </a:t>
            </a:r>
            <a:r>
              <a:rPr lang="en-US" altLang="en-US" b="1"/>
              <a:t>do not rely on points’ orientation which is often unreliable. </a:t>
            </a:r>
          </a:p>
          <a:p>
            <a:r>
              <a:rPr lang="en-US" altLang="en-US" b="1"/>
              <a:t>Instead </a:t>
            </a:r>
            <a:r>
              <a:rPr lang="en-US" altLang="en-US"/>
              <a:t>we interactively reconstruct the surface using only the positions of raw scanned data.</a:t>
            </a:r>
            <a:endParaRPr lang="en-US" altLang="en-US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/>
          </a:p>
          <a:p>
            <a:r>
              <a:rPr lang="en-US" altLang="en-US" b="1"/>
              <a:t>Several works are concerned </a:t>
            </a:r>
            <a:r>
              <a:rPr lang="en-US" altLang="en-US"/>
              <a:t>with the reconstruction of a surface from inhomogeneous sample density or missing data…</a:t>
            </a:r>
          </a:p>
          <a:p>
            <a:pPr>
              <a:lnSpc>
                <a:spcPct val="90000"/>
              </a:lnSpc>
            </a:pPr>
            <a:r>
              <a:rPr lang="en-US" altLang="en-US"/>
              <a:t>However, at problematic regions these algorithms </a:t>
            </a:r>
            <a:r>
              <a:rPr lang="en-US" altLang="en-US" b="1"/>
              <a:t>cannot guarantee </a:t>
            </a:r>
            <a:r>
              <a:rPr lang="en-US" altLang="en-US"/>
              <a:t>the generation of an expected topologically-correct shape.</a:t>
            </a:r>
          </a:p>
          <a:p>
            <a:endParaRPr lang="en-US" altLang="en-US"/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293F847-E04C-8027-29B9-654BC9579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F6F106-0F6F-314B-9EC8-0B2016E4AC52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C882DF9C-55F3-7357-9494-B5CDD36208E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99167CEB-0F5C-EE8E-AAFB-13BB334099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To reconstruct a watertight surface given raw scans with no normals:</a:t>
            </a:r>
          </a:p>
          <a:p>
            <a:endParaRPr lang="en-US" altLang="en-US" b="1"/>
          </a:p>
          <a:p>
            <a:r>
              <a:rPr lang="en-US" altLang="en-US" b="1"/>
              <a:t>We first construct a continuous distance function in R3 </a:t>
            </a:r>
          </a:p>
          <a:p>
            <a:r>
              <a:rPr lang="en-US" altLang="en-US" b="1"/>
              <a:t>That is defined over a 3D adaptive domain</a:t>
            </a:r>
          </a:p>
          <a:p>
            <a:r>
              <a:rPr lang="en-US" altLang="en-US" b="1"/>
              <a:t>Its zero crossing is the approximation of the surface</a:t>
            </a:r>
          </a:p>
          <a:p>
            <a:r>
              <a:rPr lang="en-US" altLang="en-US" b="1"/>
              <a:t>From this field we compute some initial in/out constraints</a:t>
            </a:r>
          </a:p>
          <a:p>
            <a:endParaRPr lang="en-US" altLang="en-US" b="1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D12172D-B044-6FDF-69AB-E3627A4C33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A333E5-AE9D-0546-BD99-4332FCF3D0DC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CDADD074-34EA-5120-DE24-2E292EFAA1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CD75D11E-6776-AB52-01AF-6BFB6AFF9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Careful analysis of the data detects topological ambiguous regions</a:t>
            </a:r>
          </a:p>
          <a:p>
            <a:r>
              <a:rPr lang="en-US" altLang="en-US" b="1"/>
              <a:t>The FEM formulation of the problem allows the user to interactively add constraints and resolve these ambiguities.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B8477CE-5F32-7372-D5EF-F78F9B3FDB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7A2E97-3937-094F-9648-2E1C394B15F9}" type="slidenum">
              <a:rPr lang="ar-SA" altLang="en-US"/>
              <a:pPr/>
              <a:t>10</a:t>
            </a:fld>
            <a:endParaRPr lang="en-US" altLang="en-US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A004437B-1DD1-ED62-AF43-A3311D5038A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6F223CB7-0FEC-0C5E-4637-13F9B8456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As can be seen here few scribbles effectively remove wrong interpretation of initial reconstruction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4F18CC9-F7A4-9743-7643-B20AB0C354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8300" y="280988"/>
            <a:ext cx="4038600" cy="30003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7239A7A-6572-1173-E28B-0D6E8F5761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71475" y="3663950"/>
            <a:ext cx="8431213" cy="2946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grpSp>
        <p:nvGrpSpPr>
          <p:cNvPr id="44041" name="Group 9">
            <a:extLst>
              <a:ext uri="{FF2B5EF4-FFF2-40B4-BE49-F238E27FC236}">
                <a16:creationId xmlns:a16="http://schemas.microsoft.com/office/drawing/2014/main" id="{7C76326D-053F-B694-3A6F-E9B3A9C4881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89875" y="76200"/>
            <a:ext cx="1227138" cy="784225"/>
            <a:chOff x="343" y="432"/>
            <a:chExt cx="5082" cy="3217"/>
          </a:xfrm>
        </p:grpSpPr>
        <p:pic>
          <p:nvPicPr>
            <p:cNvPr id="44042" name="Picture 10">
              <a:extLst>
                <a:ext uri="{FF2B5EF4-FFF2-40B4-BE49-F238E27FC236}">
                  <a16:creationId xmlns:a16="http://schemas.microsoft.com/office/drawing/2014/main" id="{8725F969-83BA-94ED-2950-0C23583954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lum bright="-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" y="448"/>
              <a:ext cx="5073" cy="3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043" name="Picture 11">
              <a:extLst>
                <a:ext uri="{FF2B5EF4-FFF2-40B4-BE49-F238E27FC236}">
                  <a16:creationId xmlns:a16="http://schemas.microsoft.com/office/drawing/2014/main" id="{148F1F0E-ABEB-4A93-5115-FF901DF2F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lum brigh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" y="440"/>
              <a:ext cx="5073" cy="3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044" name="Picture 12">
              <a:extLst>
                <a:ext uri="{FF2B5EF4-FFF2-40B4-BE49-F238E27FC236}">
                  <a16:creationId xmlns:a16="http://schemas.microsoft.com/office/drawing/2014/main" id="{17832E71-3281-9562-4CF2-22C46F93D0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" y="432"/>
              <a:ext cx="5073" cy="3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7EFD-9AA2-1A1D-595B-83A9AF08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563EBB-D20B-64F8-EE39-3362A7D74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71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204A76-B45C-8840-8F2D-80CB9A736E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6700" y="396875"/>
            <a:ext cx="2103438" cy="6232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B19ED2-899C-7614-4571-8FDBA288B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396875"/>
            <a:ext cx="6159500" cy="6232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934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1E49F-491D-FF9C-ED5E-B9221A493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96875"/>
            <a:ext cx="8402638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1BA43-867B-465A-DAEC-1F49687FB95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04800" y="1798638"/>
            <a:ext cx="4130675" cy="483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89E50-85B2-7FC4-4082-A6A7989C7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7875" y="1798638"/>
            <a:ext cx="4132263" cy="483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40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C506-CFAB-1D59-5C9E-075BD59EA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47B17-4D3A-E6A5-A944-BC6F0ACD4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38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A09B6-B84D-B9CD-24FD-0E4D8DC44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9CD87-548A-6F7C-503F-E0EC44644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495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44CCF-5678-B34F-A1F2-8CE540BF5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AAD19-8B67-C065-5ED5-EA09D76EE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798638"/>
            <a:ext cx="4130675" cy="483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15B69-4CAF-B3BB-2C96-590EA568D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7875" y="1798638"/>
            <a:ext cx="4132263" cy="4830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654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0B3F9-BDEB-6270-4C41-25BD489D9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1B199-32E0-2B2A-BB0D-6067F8E68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0F11E9-CC2E-727E-85C3-60FEA5276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BDA85B-D3BC-320D-6784-D0806BBD8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BFDD28-72D3-DAF3-5FA3-0A9BC21463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79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AE44-9AA9-EF83-EF1B-4FD86832D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299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23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776C6-0D56-FF31-7A8E-D74CF307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F35C1-C306-3E65-2B3B-6B110AD99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C482A-AE8A-C961-28BA-7BDA4809B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80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1F702-637C-0A49-CE6A-FEA808A5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049C8D-9D36-07CC-8093-61EC6DD78B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09D7F8-A78E-AF7C-B900-1520833CD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4147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623FE3F-D9DA-3EEF-B29A-235A9EDF5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96875"/>
            <a:ext cx="8402638" cy="12192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1CFA5A-B7E2-00AC-6618-89368012A6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798638"/>
            <a:ext cx="8415338" cy="483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A3F5701C-2F1A-C55C-36CA-341444F8EB2E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96838" y="6767513"/>
            <a:ext cx="6037262" cy="0"/>
          </a:xfrm>
          <a:prstGeom prst="line">
            <a:avLst/>
          </a:prstGeom>
          <a:noFill/>
          <a:ln w="29210">
            <a:solidFill>
              <a:srgbClr val="81C9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Line 27">
            <a:extLst>
              <a:ext uri="{FF2B5EF4-FFF2-40B4-BE49-F238E27FC236}">
                <a16:creationId xmlns:a16="http://schemas.microsoft.com/office/drawing/2014/main" id="{4B5EEB4E-BE40-7791-CA19-7F8B1F05A728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95250" y="1658938"/>
            <a:ext cx="8931275" cy="0"/>
          </a:xfrm>
          <a:prstGeom prst="line">
            <a:avLst/>
          </a:prstGeom>
          <a:noFill/>
          <a:ln w="29210">
            <a:solidFill>
              <a:srgbClr val="81C9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28">
            <a:extLst>
              <a:ext uri="{FF2B5EF4-FFF2-40B4-BE49-F238E27FC236}">
                <a16:creationId xmlns:a16="http://schemas.microsoft.com/office/drawing/2014/main" id="{5AD7DEC5-2F7D-A24E-ED33-5EBB714367E2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>
            <a:off x="-2443162" y="4224338"/>
            <a:ext cx="5105400" cy="0"/>
          </a:xfrm>
          <a:prstGeom prst="line">
            <a:avLst/>
          </a:prstGeom>
          <a:noFill/>
          <a:ln w="29210">
            <a:solidFill>
              <a:srgbClr val="81C9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Line 29">
            <a:extLst>
              <a:ext uri="{FF2B5EF4-FFF2-40B4-BE49-F238E27FC236}">
                <a16:creationId xmlns:a16="http://schemas.microsoft.com/office/drawing/2014/main" id="{E2726365-47D0-E72C-B503-0C3E87E0AFE4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>
            <a:off x="6729413" y="3956050"/>
            <a:ext cx="4622800" cy="0"/>
          </a:xfrm>
          <a:prstGeom prst="line">
            <a:avLst/>
          </a:prstGeom>
          <a:noFill/>
          <a:ln w="29210">
            <a:solidFill>
              <a:srgbClr val="81C9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250" name="Picture 34">
            <a:extLst>
              <a:ext uri="{FF2B5EF4-FFF2-40B4-BE49-F238E27FC236}">
                <a16:creationId xmlns:a16="http://schemas.microsoft.com/office/drawing/2014/main" id="{00DD903A-AAA8-72FE-5C96-E406DB02B2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0125" y="6367463"/>
            <a:ext cx="2936875" cy="4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110000"/>
        <a:buChar char="•"/>
        <a:defRPr sz="31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110000"/>
        <a:buFont typeface="Arial" panose="020B0604020202020204" pitchFamily="34" charset="0"/>
        <a:buChar char="–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11000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110000"/>
        <a:buFont typeface="Arial" panose="020B0604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10000"/>
        </a:lnSpc>
        <a:spcBef>
          <a:spcPts val="600"/>
        </a:spcBef>
        <a:spcAft>
          <a:spcPts val="600"/>
        </a:spcAft>
        <a:buClr>
          <a:schemeClr val="accent2"/>
        </a:buClr>
        <a:buSzPct val="110000"/>
        <a:buFont typeface="Arial" panose="020B0604020202020204" pitchFamily="34" charset="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5.wmv" TargetMode="External"/><Relationship Id="rId1" Type="http://schemas.microsoft.com/office/2007/relationships/media" Target="file:///D:\Work\Projects\InSuRe\PPT\i5.wmv" TargetMode="External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6.wmv" TargetMode="External"/><Relationship Id="rId1" Type="http://schemas.microsoft.com/office/2007/relationships/media" Target="file:///D:\Work\Projects\InSuRe\PPT\i6.wmv" TargetMode="External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8.wmv" TargetMode="External"/><Relationship Id="rId1" Type="http://schemas.microsoft.com/office/2007/relationships/media" Target="file:///D:\Work\Projects\InSuRe\PPT\i8.wmv" TargetMode="External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E:\Work\Projects\InSuRe\PPT\i1.wmv" TargetMode="External"/><Relationship Id="rId1" Type="http://schemas.microsoft.com/office/2007/relationships/media" Target="file:///E:\Work\Projects\InSuRe\PPT\i1.wmv" TargetMode="Externa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9.wmv" TargetMode="External"/><Relationship Id="rId1" Type="http://schemas.microsoft.com/office/2007/relationships/media" Target="file:///D:\Work\Projects\InSuRe\PPT\i9.wmv" TargetMode="External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E:\Work\Projects\InSuRe\PPT\i10.wmv" TargetMode="External"/><Relationship Id="rId1" Type="http://schemas.microsoft.com/office/2007/relationships/media" Target="file:///E:\Work\Projects\InSuRe\PPT\i10.wmv" TargetMode="External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movies\i11.wmv" TargetMode="External"/><Relationship Id="rId1" Type="http://schemas.microsoft.com/office/2007/relationships/media" Target="file:///D:\Work\Projects\InSuRe\PPT\movies\i11.wmv" TargetMode="External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Andrei\Desktop\PPT\i2.wmv" TargetMode="External"/><Relationship Id="rId1" Type="http://schemas.microsoft.com/office/2007/relationships/media" Target="file:///C:\Documents%20and%20Settings\Andrei\Desktop\PPT\i2.wmv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312.wmv" TargetMode="External"/><Relationship Id="rId1" Type="http://schemas.microsoft.com/office/2007/relationships/media" Target="file:///D:\Work\Projects\InSuRe\PPT\i312.wmv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Andrei\Desktop\PPT\i313.wmv" TargetMode="External"/><Relationship Id="rId1" Type="http://schemas.microsoft.com/office/2007/relationships/media" Target="file:///C:\Documents%20and%20Settings\Andrei\Desktop\PPT\i313.wmv" TargetMode="Externa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Work\Projects\InSuRe\PPT\i41.wmv" TargetMode="External"/><Relationship Id="rId1" Type="http://schemas.microsoft.com/office/2007/relationships/media" Target="file:///D:\Work\Projects\InSuRe\PPT\i41.wmv" TargetMode="External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231C6B7-A03F-748F-E5ED-80CC60384A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5488" y="388938"/>
            <a:ext cx="7694612" cy="2263775"/>
          </a:xfrm>
        </p:spPr>
        <p:txBody>
          <a:bodyPr/>
          <a:lstStyle/>
          <a:p>
            <a:pPr algn="ctr"/>
            <a:r>
              <a:rPr lang="en-US" altLang="en-US" sz="4100"/>
              <a:t>Interactive Topology-aware Surface Reconstruction</a:t>
            </a:r>
            <a:endParaRPr lang="en-US" altLang="en-US" sz="4100" b="0"/>
          </a:p>
        </p:txBody>
      </p:sp>
      <p:pic>
        <p:nvPicPr>
          <p:cNvPr id="45064" name="Picture 8">
            <a:extLst>
              <a:ext uri="{FF2B5EF4-FFF2-40B4-BE49-F238E27FC236}">
                <a16:creationId xmlns:a16="http://schemas.microsoft.com/office/drawing/2014/main" id="{E87F9A03-26E6-33D3-94A7-01D4415A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7925" y="3589338"/>
            <a:ext cx="1993900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>
            <a:extLst>
              <a:ext uri="{FF2B5EF4-FFF2-40B4-BE49-F238E27FC236}">
                <a16:creationId xmlns:a16="http://schemas.microsoft.com/office/drawing/2014/main" id="{F6DC0D0E-056D-F4BD-A547-4C968863B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" y="3590925"/>
            <a:ext cx="1865313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6" name="Picture 10">
            <a:extLst>
              <a:ext uri="{FF2B5EF4-FFF2-40B4-BE49-F238E27FC236}">
                <a16:creationId xmlns:a16="http://schemas.microsoft.com/office/drawing/2014/main" id="{D24F5F0B-1F9F-C698-3F14-3332D9727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8675" y="3589338"/>
            <a:ext cx="1841500" cy="28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9" name="Rectangle 13">
            <a:extLst>
              <a:ext uri="{FF2B5EF4-FFF2-40B4-BE49-F238E27FC236}">
                <a16:creationId xmlns:a16="http://schemas.microsoft.com/office/drawing/2014/main" id="{F6DA5954-5217-5E79-7298-3D3383C7A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2439988"/>
            <a:ext cx="907256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defRPr sz="31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defRPr sz="21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algn="ctr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algn="ctr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algn="ctr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algn="ctr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/>
              <a:t>A.Sharf   T.Lewiner  G.Shklarski  S.Toledo  D.Cohen-Or</a:t>
            </a:r>
          </a:p>
        </p:txBody>
      </p:sp>
      <p:pic>
        <p:nvPicPr>
          <p:cNvPr id="45067" name="Picture 11">
            <a:extLst>
              <a:ext uri="{FF2B5EF4-FFF2-40B4-BE49-F238E27FC236}">
                <a16:creationId xmlns:a16="http://schemas.microsoft.com/office/drawing/2014/main" id="{5A214BD9-E046-48D4-43F5-CF23FBD54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700" y="3589338"/>
            <a:ext cx="1939925" cy="2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i5.wmv">
            <a:hlinkClick r:id="" action="ppaction://media"/>
            <a:extLst>
              <a:ext uri="{FF2B5EF4-FFF2-40B4-BE49-F238E27FC236}">
                <a16:creationId xmlns:a16="http://schemas.microsoft.com/office/drawing/2014/main" id="{28B3A399-59D9-E63A-14CD-813A41DBBE8D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8" y="3376613"/>
            <a:ext cx="4143375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2" name="Rectangle 2">
            <a:extLst>
              <a:ext uri="{FF2B5EF4-FFF2-40B4-BE49-F238E27FC236}">
                <a16:creationId xmlns:a16="http://schemas.microsoft.com/office/drawing/2014/main" id="{59E573AA-29CF-21D5-70B8-C36620C0D6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Method Overview – 3D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23A61607-9808-1323-EF6A-B5801C28E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Few scribbles effectively remove wrong interpretation of initial reconstruction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60" fill="hold"/>
                                        <p:tgtEl>
                                          <p:spTgt spid="870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70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70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0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79F99D2E-49BC-6154-616A-527D25D36E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Discrete Underlying Structure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C8AFEABC-BC79-22D8-0449-C3CDE53D11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5264150" cy="4830762"/>
          </a:xfrm>
        </p:spPr>
        <p:txBody>
          <a:bodyPr/>
          <a:lstStyle/>
          <a:p>
            <a:r>
              <a:rPr lang="en-US" altLang="en-US"/>
              <a:t>Adaptive octree on top of point cloud </a:t>
            </a:r>
          </a:p>
          <a:p>
            <a:endParaRPr lang="en-US" altLang="en-US"/>
          </a:p>
          <a:p>
            <a:r>
              <a:rPr lang="en-US" altLang="en-US"/>
              <a:t>Dual tetrahedral mesh graph</a:t>
            </a:r>
          </a:p>
          <a:p>
            <a:pPr>
              <a:buFontTx/>
              <a:buNone/>
            </a:pPr>
            <a:endParaRPr lang="en-US" altLang="en-US"/>
          </a:p>
          <a:p>
            <a:endParaRPr lang="en-US" altLang="en-US"/>
          </a:p>
        </p:txBody>
      </p:sp>
      <p:pic>
        <p:nvPicPr>
          <p:cNvPr id="90117" name="Picture 5">
            <a:extLst>
              <a:ext uri="{FF2B5EF4-FFF2-40B4-BE49-F238E27FC236}">
                <a16:creationId xmlns:a16="http://schemas.microsoft.com/office/drawing/2014/main" id="{D54BFD7A-D204-DD89-B3EE-973878EB9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5863" y="2573338"/>
            <a:ext cx="3979862" cy="304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118" name="Line 6">
            <a:extLst>
              <a:ext uri="{FF2B5EF4-FFF2-40B4-BE49-F238E27FC236}">
                <a16:creationId xmlns:a16="http://schemas.microsoft.com/office/drawing/2014/main" id="{53B2D46A-51E1-1E15-5DE2-4DCA8C4BC54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7825" y="2673350"/>
            <a:ext cx="2146300" cy="166688"/>
          </a:xfrm>
          <a:prstGeom prst="line">
            <a:avLst/>
          </a:prstGeom>
          <a:noFill/>
          <a:ln w="38100">
            <a:solidFill>
              <a:srgbClr val="ABAB3F"/>
            </a:solidFill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19" name="Line 7">
            <a:extLst>
              <a:ext uri="{FF2B5EF4-FFF2-40B4-BE49-F238E27FC236}">
                <a16:creationId xmlns:a16="http://schemas.microsoft.com/office/drawing/2014/main" id="{5DADFAB1-233B-9D25-68FE-B6CD7949C4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3463" y="4572000"/>
            <a:ext cx="3179762" cy="517525"/>
          </a:xfrm>
          <a:prstGeom prst="line">
            <a:avLst/>
          </a:prstGeom>
          <a:noFill/>
          <a:ln w="38100">
            <a:solidFill>
              <a:srgbClr val="82C6F0"/>
            </a:solidFill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A3627CC-FE00-C394-ECB0-11A29F66B9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Implicit Formulation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7F0C638-2208-FA6E-A462-1E8F22AA2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Implicit function </a:t>
            </a:r>
            <a:r>
              <a:rPr lang="en-US" altLang="en-US" i="1"/>
              <a:t>u</a:t>
            </a:r>
            <a:r>
              <a:rPr lang="en-US" altLang="en-US"/>
              <a:t>(</a:t>
            </a:r>
            <a:r>
              <a:rPr lang="en-US" altLang="en-US" i="1"/>
              <a:t>p</a:t>
            </a:r>
            <a:r>
              <a:rPr lang="en-US" altLang="en-US"/>
              <a:t>):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Surface </a:t>
            </a:r>
            <a:r>
              <a:rPr lang="en-US" altLang="en-US" i="1"/>
              <a:t>Z=u</a:t>
            </a:r>
            <a:r>
              <a:rPr lang="en-US" altLang="en-US" i="1" baseline="30000"/>
              <a:t>-1</a:t>
            </a:r>
            <a:r>
              <a:rPr lang="en-US" altLang="en-US" i="1"/>
              <a:t>({0}):</a:t>
            </a:r>
          </a:p>
        </p:txBody>
      </p:sp>
      <p:graphicFrame>
        <p:nvGraphicFramePr>
          <p:cNvPr id="88073" name="Object 9">
            <a:extLst>
              <a:ext uri="{FF2B5EF4-FFF2-40B4-BE49-F238E27FC236}">
                <a16:creationId xmlns:a16="http://schemas.microsoft.com/office/drawing/2014/main" id="{BBB90A8C-3B57-D968-C19A-21C8F09368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1363" y="2451100"/>
          <a:ext cx="2459037" cy="203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889700" imgH="26327100" progId="Equation.DSMT4">
                  <p:embed/>
                </p:oleObj>
              </mc:Choice>
              <mc:Fallback>
                <p:oleObj name="Equation" r:id="rId3" imgW="31889700" imgH="263271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2451100"/>
                        <a:ext cx="2459037" cy="203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6" name="Object 12">
            <a:extLst>
              <a:ext uri="{FF2B5EF4-FFF2-40B4-BE49-F238E27FC236}">
                <a16:creationId xmlns:a16="http://schemas.microsoft.com/office/drawing/2014/main" id="{D7E7743B-A771-3697-4B5B-50F20C75A9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2163" y="5091113"/>
          <a:ext cx="2279650" cy="1265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552900" imgH="16383000" progId="Equation.DSMT4">
                  <p:embed/>
                </p:oleObj>
              </mc:Choice>
              <mc:Fallback>
                <p:oleObj name="Equation" r:id="rId5" imgW="29552900" imgH="16383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5091113"/>
                        <a:ext cx="2279650" cy="1265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8083" name="Group 19">
            <a:extLst>
              <a:ext uri="{FF2B5EF4-FFF2-40B4-BE49-F238E27FC236}">
                <a16:creationId xmlns:a16="http://schemas.microsoft.com/office/drawing/2014/main" id="{7602A46C-E842-2852-AF05-64E522DAF557}"/>
              </a:ext>
            </a:extLst>
          </p:cNvPr>
          <p:cNvGrpSpPr>
            <a:grpSpLocks/>
          </p:cNvGrpSpPr>
          <p:nvPr/>
        </p:nvGrpSpPr>
        <p:grpSpPr bwMode="auto">
          <a:xfrm>
            <a:off x="5083175" y="2584450"/>
            <a:ext cx="3862388" cy="2871788"/>
            <a:chOff x="3202" y="1628"/>
            <a:chExt cx="2433" cy="1809"/>
          </a:xfrm>
        </p:grpSpPr>
        <p:pic>
          <p:nvPicPr>
            <p:cNvPr id="88079" name="Picture 15">
              <a:extLst>
                <a:ext uri="{FF2B5EF4-FFF2-40B4-BE49-F238E27FC236}">
                  <a16:creationId xmlns:a16="http://schemas.microsoft.com/office/drawing/2014/main" id="{E75B7C5B-1B57-3586-894A-1656B15C1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2" y="1628"/>
              <a:ext cx="2433" cy="1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8080" name="Text Box 16">
              <a:extLst>
                <a:ext uri="{FF2B5EF4-FFF2-40B4-BE49-F238E27FC236}">
                  <a16:creationId xmlns:a16="http://schemas.microsoft.com/office/drawing/2014/main" id="{BE4599B1-B087-13AF-DC48-441DEC967F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7" y="1732"/>
              <a:ext cx="499" cy="237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FF3300"/>
                  </a:solidFill>
                </a:rPr>
                <a:t>P</a:t>
              </a:r>
              <a:r>
                <a:rPr lang="en-US" altLang="en-US" baseline="30000">
                  <a:solidFill>
                    <a:srgbClr val="FF3300"/>
                  </a:solidFill>
                </a:rPr>
                <a:t>out</a:t>
              </a:r>
              <a:r>
                <a:rPr lang="en-US" altLang="en-US">
                  <a:solidFill>
                    <a:srgbClr val="FF3300"/>
                  </a:solidFill>
                </a:rPr>
                <a:t>(-)</a:t>
              </a:r>
            </a:p>
          </p:txBody>
        </p:sp>
        <p:sp>
          <p:nvSpPr>
            <p:cNvPr id="88081" name="Text Box 17">
              <a:extLst>
                <a:ext uri="{FF2B5EF4-FFF2-40B4-BE49-F238E27FC236}">
                  <a16:creationId xmlns:a16="http://schemas.microsoft.com/office/drawing/2014/main" id="{F4A45E61-FADE-AF8C-DF6C-CE7A227350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6" y="2278"/>
              <a:ext cx="482" cy="237"/>
            </a:xfrm>
            <a:prstGeom prst="rect">
              <a:avLst/>
            </a:prstGeom>
            <a:solidFill>
              <a:schemeClr val="tx2">
                <a:alpha val="7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1515E5"/>
                  </a:solidFill>
                </a:rPr>
                <a:t>P</a:t>
              </a:r>
              <a:r>
                <a:rPr lang="en-US" altLang="en-US" baseline="30000">
                  <a:solidFill>
                    <a:srgbClr val="1515E5"/>
                  </a:solidFill>
                </a:rPr>
                <a:t>in</a:t>
              </a:r>
              <a:r>
                <a:rPr lang="en-US" altLang="en-US">
                  <a:solidFill>
                    <a:srgbClr val="1515E5"/>
                  </a:solidFill>
                </a:rPr>
                <a:t>(+)</a:t>
              </a:r>
            </a:p>
          </p:txBody>
        </p:sp>
        <p:sp>
          <p:nvSpPr>
            <p:cNvPr id="88082" name="Text Box 18">
              <a:extLst>
                <a:ext uri="{FF2B5EF4-FFF2-40B4-BE49-F238E27FC236}">
                  <a16:creationId xmlns:a16="http://schemas.microsoft.com/office/drawing/2014/main" id="{080A4332-BB18-38AD-CCE7-4FA6CE583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2" y="2884"/>
              <a:ext cx="482" cy="237"/>
            </a:xfrm>
            <a:prstGeom prst="rect">
              <a:avLst/>
            </a:prstGeom>
            <a:solidFill>
              <a:schemeClr val="tx1">
                <a:alpha val="6000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0000"/>
                  </a:solidFill>
                </a:rPr>
                <a:t>P</a:t>
              </a:r>
              <a:r>
                <a:rPr lang="en-US" altLang="en-US" baseline="30000">
                  <a:solidFill>
                    <a:srgbClr val="000000"/>
                  </a:solidFill>
                </a:rPr>
                <a:t>S</a:t>
              </a:r>
              <a:r>
                <a:rPr lang="en-US" altLang="en-US">
                  <a:solidFill>
                    <a:srgbClr val="000000"/>
                  </a:solidFill>
                </a:rPr>
                <a:t>(0)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i6.wmv">
            <a:hlinkClick r:id="" action="ppaction://media"/>
            <a:extLst>
              <a:ext uri="{FF2B5EF4-FFF2-40B4-BE49-F238E27FC236}">
                <a16:creationId xmlns:a16="http://schemas.microsoft.com/office/drawing/2014/main" id="{6A4C6D1E-F532-3951-F6A6-C0300E5C5289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3403600"/>
            <a:ext cx="4127500" cy="33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5347" name="Rectangle 3">
            <a:extLst>
              <a:ext uri="{FF2B5EF4-FFF2-40B4-BE49-F238E27FC236}">
                <a16:creationId xmlns:a16="http://schemas.microsoft.com/office/drawing/2014/main" id="{066EC9CB-DDAA-DAE1-C70C-B8788EE2D3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Topology-aware Detection</a:t>
            </a:r>
          </a:p>
        </p:txBody>
      </p:sp>
      <p:sp>
        <p:nvSpPr>
          <p:cNvPr id="185348" name="Rectangle 4">
            <a:extLst>
              <a:ext uri="{FF2B5EF4-FFF2-40B4-BE49-F238E27FC236}">
                <a16:creationId xmlns:a16="http://schemas.microsoft.com/office/drawing/2014/main" id="{93C79CC3-5E02-9A06-5E35-2F47902753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Defining constraints everywhere is tedious</a:t>
            </a:r>
          </a:p>
          <a:p>
            <a:r>
              <a:rPr lang="en-US" altLang="en-US"/>
              <a:t>Analysis of data leads to where assistance is needed: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0" fill="hold"/>
                                        <p:tgtEl>
                                          <p:spTgt spid="1853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534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5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53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34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6DAA464A-BD65-0831-52BB-8621A65A9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3176588"/>
            <a:ext cx="3876675" cy="3521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7395" name="Picture 3">
            <a:extLst>
              <a:ext uri="{FF2B5EF4-FFF2-40B4-BE49-F238E27FC236}">
                <a16:creationId xmlns:a16="http://schemas.microsoft.com/office/drawing/2014/main" id="{04BC9853-80FA-54F9-A4F2-9CAB15234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3838" y="3240088"/>
            <a:ext cx="3544887" cy="32988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87396" name="Picture 4">
            <a:extLst>
              <a:ext uri="{FF2B5EF4-FFF2-40B4-BE49-F238E27FC236}">
                <a16:creationId xmlns:a16="http://schemas.microsoft.com/office/drawing/2014/main" id="{C3E97CB9-E0BB-13D5-C5F1-06284D646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3" y="3233738"/>
            <a:ext cx="3786187" cy="336867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87397" name="Picture 5">
            <a:extLst>
              <a:ext uri="{FF2B5EF4-FFF2-40B4-BE49-F238E27FC236}">
                <a16:creationId xmlns:a16="http://schemas.microsoft.com/office/drawing/2014/main" id="{60B2AEE3-E6D8-1E55-F05A-5668FEDFC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500" y="3208338"/>
            <a:ext cx="3871913" cy="348456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87409" name="Picture 17">
            <a:extLst>
              <a:ext uri="{FF2B5EF4-FFF2-40B4-BE49-F238E27FC236}">
                <a16:creationId xmlns:a16="http://schemas.microsoft.com/office/drawing/2014/main" id="{79395B48-9373-140E-EEDC-9D492032C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38" t="-1225" b="-2026"/>
          <a:stretch>
            <a:fillRect/>
          </a:stretch>
        </p:blipFill>
        <p:spPr bwMode="auto">
          <a:xfrm>
            <a:off x="5016500" y="3176588"/>
            <a:ext cx="3867150" cy="347821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87408" name="Picture 16">
            <a:extLst>
              <a:ext uri="{FF2B5EF4-FFF2-40B4-BE49-F238E27FC236}">
                <a16:creationId xmlns:a16="http://schemas.microsoft.com/office/drawing/2014/main" id="{F8731485-F00E-F260-4775-78FA0ADFB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4913" y="3181350"/>
            <a:ext cx="3871912" cy="3484563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87399" name="Rectangle 7">
            <a:extLst>
              <a:ext uri="{FF2B5EF4-FFF2-40B4-BE49-F238E27FC236}">
                <a16:creationId xmlns:a16="http://schemas.microsoft.com/office/drawing/2014/main" id="{2E57A0B9-B861-01FA-EBED-10F1160BD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Topologically Weak Regions</a:t>
            </a:r>
          </a:p>
        </p:txBody>
      </p:sp>
      <p:sp>
        <p:nvSpPr>
          <p:cNvPr id="187400" name="Rectangle 8">
            <a:extLst>
              <a:ext uri="{FF2B5EF4-FFF2-40B4-BE49-F238E27FC236}">
                <a16:creationId xmlns:a16="http://schemas.microsoft.com/office/drawing/2014/main" id="{9B8AAD8B-F900-D446-3AE2-70154207B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213" y="1798638"/>
            <a:ext cx="8415337" cy="4830762"/>
          </a:xfrm>
        </p:spPr>
        <p:txBody>
          <a:bodyPr/>
          <a:lstStyle/>
          <a:p>
            <a:r>
              <a:rPr lang="en-US" altLang="en-US"/>
              <a:t>Definition: 	little iso-value perturbation </a:t>
            </a:r>
            <a:r>
              <a:rPr lang="en-US" altLang="en-US" b="1">
                <a:solidFill>
                  <a:schemeClr val="accent2"/>
                </a:solidFill>
                <a:latin typeface="Times" panose="02020603050405020304" pitchFamily="18" charset="0"/>
              </a:rPr>
              <a:t>↔</a:t>
            </a:r>
            <a:r>
              <a:rPr lang="en-US" altLang="en-US"/>
              <a:t> </a:t>
            </a:r>
            <a:br>
              <a:rPr lang="en-US" altLang="en-US"/>
            </a:br>
            <a:r>
              <a:rPr lang="en-US" altLang="en-US"/>
              <a:t>			change of surface topology</a:t>
            </a:r>
          </a:p>
          <a:p>
            <a:pPr>
              <a:buFontTx/>
              <a:buNone/>
            </a:pPr>
            <a:endParaRPr lang="en-US" altLang="en-US"/>
          </a:p>
          <a:p>
            <a:endParaRPr lang="en-US" altLang="en-US"/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3B61B527-399C-67A0-CEDC-0A99B07FF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663" y="6254750"/>
            <a:ext cx="2770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2D field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9E1CADAF-EC13-95A2-2C81-4880198B5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Discrete Weak Regions</a:t>
            </a: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FFAC6ECB-A5A6-574D-C986-EBC859393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6519863" cy="4830762"/>
          </a:xfrm>
        </p:spPr>
        <p:txBody>
          <a:bodyPr/>
          <a:lstStyle/>
          <a:p>
            <a:r>
              <a:rPr lang="en-US" altLang="en-US"/>
              <a:t>Morse critical points:</a:t>
            </a:r>
          </a:p>
          <a:p>
            <a:pPr lvl="1"/>
            <a:r>
              <a:rPr lang="en-US" altLang="en-US"/>
              <a:t>Compute </a:t>
            </a:r>
            <a:r>
              <a:rPr lang="en-US" altLang="en-US" i="1">
                <a:solidFill>
                  <a:schemeClr val="accent2"/>
                </a:solidFill>
              </a:rPr>
              <a:t>link graph</a:t>
            </a:r>
            <a:r>
              <a:rPr lang="en-US" altLang="en-US"/>
              <a:t> per vertex</a:t>
            </a:r>
            <a:endParaRPr lang="en-US" altLang="en-US" i="1">
              <a:solidFill>
                <a:schemeClr val="accent2"/>
              </a:solidFill>
            </a:endParaRPr>
          </a:p>
          <a:p>
            <a:pPr lvl="1"/>
            <a:r>
              <a:rPr lang="en-US" altLang="en-US"/>
              <a:t>Partition into positive/negative groups</a:t>
            </a:r>
            <a:endParaRPr lang="en-US" altLang="en-US" i="1">
              <a:solidFill>
                <a:schemeClr val="accent2"/>
              </a:solidFill>
            </a:endParaRPr>
          </a:p>
          <a:p>
            <a:pPr lvl="1"/>
            <a:r>
              <a:rPr lang="en-US" altLang="en-US"/>
              <a:t>Detect critical points from groups</a:t>
            </a:r>
            <a:endParaRPr lang="en-US" altLang="en-US" i="1"/>
          </a:p>
          <a:p>
            <a:pPr lvl="1"/>
            <a:r>
              <a:rPr lang="en-US" altLang="en-US"/>
              <a:t>Filter critical points far from zero</a:t>
            </a:r>
          </a:p>
        </p:txBody>
      </p:sp>
      <p:pic>
        <p:nvPicPr>
          <p:cNvPr id="189444" name="Picture 4">
            <a:extLst>
              <a:ext uri="{FF2B5EF4-FFF2-40B4-BE49-F238E27FC236}">
                <a16:creationId xmlns:a16="http://schemas.microsoft.com/office/drawing/2014/main" id="{8D37A639-A95C-7FF6-99E0-1173E3FFF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2058988"/>
            <a:ext cx="2319338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445" name="Picture 5">
            <a:extLst>
              <a:ext uri="{FF2B5EF4-FFF2-40B4-BE49-F238E27FC236}">
                <a16:creationId xmlns:a16="http://schemas.microsoft.com/office/drawing/2014/main" id="{F7B8A07C-E17B-0CFD-2634-061634998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4108450"/>
            <a:ext cx="2319337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9446" name="Text Box 6">
            <a:extLst>
              <a:ext uri="{FF2B5EF4-FFF2-40B4-BE49-F238E27FC236}">
                <a16:creationId xmlns:a16="http://schemas.microsoft.com/office/drawing/2014/main" id="{934D03F1-C9E6-1A23-2CE6-12D597221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9988" y="2606675"/>
            <a:ext cx="604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189447" name="Oval 7">
            <a:extLst>
              <a:ext uri="{FF2B5EF4-FFF2-40B4-BE49-F238E27FC236}">
                <a16:creationId xmlns:a16="http://schemas.microsoft.com/office/drawing/2014/main" id="{32840E67-D4F9-749A-00D4-E1C488ADD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2988" y="26606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48" name="Oval 8">
            <a:extLst>
              <a:ext uri="{FF2B5EF4-FFF2-40B4-BE49-F238E27FC236}">
                <a16:creationId xmlns:a16="http://schemas.microsoft.com/office/drawing/2014/main" id="{A2F868D5-EF9C-7698-4EB5-DAA50EABC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30194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49" name="Oval 9">
            <a:extLst>
              <a:ext uri="{FF2B5EF4-FFF2-40B4-BE49-F238E27FC236}">
                <a16:creationId xmlns:a16="http://schemas.microsoft.com/office/drawing/2014/main" id="{C6D78C68-2588-CFDA-77C7-87C63200B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975" y="300037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0" name="Oval 10">
            <a:extLst>
              <a:ext uri="{FF2B5EF4-FFF2-40B4-BE49-F238E27FC236}">
                <a16:creationId xmlns:a16="http://schemas.microsoft.com/office/drawing/2014/main" id="{039C0329-9806-9E64-ADA2-89BACEDED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0175" y="26765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1" name="Oval 11">
            <a:extLst>
              <a:ext uri="{FF2B5EF4-FFF2-40B4-BE49-F238E27FC236}">
                <a16:creationId xmlns:a16="http://schemas.microsoft.com/office/drawing/2014/main" id="{E75F9D83-BEF8-5F46-DC6D-30EFA9D6C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2413" y="28638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2" name="Oval 12">
            <a:extLst>
              <a:ext uri="{FF2B5EF4-FFF2-40B4-BE49-F238E27FC236}">
                <a16:creationId xmlns:a16="http://schemas.microsoft.com/office/drawing/2014/main" id="{7A23119A-0B07-9AD8-502A-6AB7D5AF8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075" y="298767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3" name="Text Box 13">
            <a:extLst>
              <a:ext uri="{FF2B5EF4-FFF2-40B4-BE49-F238E27FC236}">
                <a16:creationId xmlns:a16="http://schemas.microsoft.com/office/drawing/2014/main" id="{277C19C6-85A6-6C8C-EC36-F3E61CEC3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645025"/>
            <a:ext cx="604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189454" name="Oval 14">
            <a:extLst>
              <a:ext uri="{FF2B5EF4-FFF2-40B4-BE49-F238E27FC236}">
                <a16:creationId xmlns:a16="http://schemas.microsoft.com/office/drawing/2014/main" id="{6B9F3C7E-0E69-3E9D-527A-20B3897A6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513" y="4713288"/>
            <a:ext cx="88900" cy="88900"/>
          </a:xfrm>
          <a:prstGeom prst="ellipse">
            <a:avLst/>
          </a:prstGeom>
          <a:solidFill>
            <a:srgbClr val="FD1717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5" name="Oval 15">
            <a:extLst>
              <a:ext uri="{FF2B5EF4-FFF2-40B4-BE49-F238E27FC236}">
                <a16:creationId xmlns:a16="http://schemas.microsoft.com/office/drawing/2014/main" id="{6A9A6D80-1D27-E3DD-8757-942E1D2E9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8238" y="5057775"/>
            <a:ext cx="88900" cy="88900"/>
          </a:xfrm>
          <a:prstGeom prst="ellipse">
            <a:avLst/>
          </a:prstGeom>
          <a:solidFill>
            <a:srgbClr val="4E37F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6" name="Oval 16">
            <a:extLst>
              <a:ext uri="{FF2B5EF4-FFF2-40B4-BE49-F238E27FC236}">
                <a16:creationId xmlns:a16="http://schemas.microsoft.com/office/drawing/2014/main" id="{8ECE8954-3A34-0099-0809-1CE7D0917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788" y="5038725"/>
            <a:ext cx="88900" cy="88900"/>
          </a:xfrm>
          <a:prstGeom prst="ellipse">
            <a:avLst/>
          </a:prstGeom>
          <a:solidFill>
            <a:srgbClr val="4E37F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7" name="Oval 17">
            <a:extLst>
              <a:ext uri="{FF2B5EF4-FFF2-40B4-BE49-F238E27FC236}">
                <a16:creationId xmlns:a16="http://schemas.microsoft.com/office/drawing/2014/main" id="{57542F39-FCEF-2490-661A-F364E2D7F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8275" y="4700588"/>
            <a:ext cx="88900" cy="88900"/>
          </a:xfrm>
          <a:prstGeom prst="ellipse">
            <a:avLst/>
          </a:prstGeom>
          <a:solidFill>
            <a:srgbClr val="4E37F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8" name="Oval 18">
            <a:extLst>
              <a:ext uri="{FF2B5EF4-FFF2-40B4-BE49-F238E27FC236}">
                <a16:creationId xmlns:a16="http://schemas.microsoft.com/office/drawing/2014/main" id="{F25E2D3A-9C08-5F47-B207-7694BD14C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4902200"/>
            <a:ext cx="88900" cy="88900"/>
          </a:xfrm>
          <a:prstGeom prst="ellipse">
            <a:avLst/>
          </a:prstGeom>
          <a:solidFill>
            <a:srgbClr val="FD1717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59" name="Oval 19">
            <a:extLst>
              <a:ext uri="{FF2B5EF4-FFF2-40B4-BE49-F238E27FC236}">
                <a16:creationId xmlns:a16="http://schemas.microsoft.com/office/drawing/2014/main" id="{BEFA1125-5E85-E829-7294-D49F7756D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2888" y="5026025"/>
            <a:ext cx="88900" cy="88900"/>
          </a:xfrm>
          <a:prstGeom prst="ellipse">
            <a:avLst/>
          </a:prstGeom>
          <a:solidFill>
            <a:srgbClr val="FD1717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0" name="Oval 20">
            <a:extLst>
              <a:ext uri="{FF2B5EF4-FFF2-40B4-BE49-F238E27FC236}">
                <a16:creationId xmlns:a16="http://schemas.microsoft.com/office/drawing/2014/main" id="{E053602D-DF2B-D9D8-1E76-9758467D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3950" y="28559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1" name="Oval 21">
            <a:extLst>
              <a:ext uri="{FF2B5EF4-FFF2-40B4-BE49-F238E27FC236}">
                <a16:creationId xmlns:a16="http://schemas.microsoft.com/office/drawing/2014/main" id="{9EF56037-143F-1805-3B0B-A3E2F8AC4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3" y="4922838"/>
            <a:ext cx="88900" cy="88900"/>
          </a:xfrm>
          <a:prstGeom prst="ellipse">
            <a:avLst/>
          </a:prstGeom>
          <a:solidFill>
            <a:srgbClr val="FD1717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2" name="Oval 22">
            <a:extLst>
              <a:ext uri="{FF2B5EF4-FFF2-40B4-BE49-F238E27FC236}">
                <a16:creationId xmlns:a16="http://schemas.microsoft.com/office/drawing/2014/main" id="{C89F6DB7-EB1C-151B-CDF0-DC4666223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5029200"/>
            <a:ext cx="350838" cy="14605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3" name="Oval 23">
            <a:extLst>
              <a:ext uri="{FF2B5EF4-FFF2-40B4-BE49-F238E27FC236}">
                <a16:creationId xmlns:a16="http://schemas.microsoft.com/office/drawing/2014/main" id="{7A63507A-AE34-EF82-2DF9-C49F858F5793}"/>
              </a:ext>
            </a:extLst>
          </p:cNvPr>
          <p:cNvSpPr>
            <a:spLocks noChangeArrowheads="1"/>
          </p:cNvSpPr>
          <p:nvPr/>
        </p:nvSpPr>
        <p:spPr bwMode="auto">
          <a:xfrm rot="6050744">
            <a:off x="7769226" y="4945062"/>
            <a:ext cx="315912" cy="1317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4" name="Oval 24">
            <a:extLst>
              <a:ext uri="{FF2B5EF4-FFF2-40B4-BE49-F238E27FC236}">
                <a16:creationId xmlns:a16="http://schemas.microsoft.com/office/drawing/2014/main" id="{E7130786-741C-8E04-48B3-1ED562C57B0F}"/>
              </a:ext>
            </a:extLst>
          </p:cNvPr>
          <p:cNvSpPr>
            <a:spLocks noChangeArrowheads="1"/>
          </p:cNvSpPr>
          <p:nvPr/>
        </p:nvSpPr>
        <p:spPr bwMode="auto">
          <a:xfrm rot="3852533">
            <a:off x="7283450" y="4792663"/>
            <a:ext cx="422275" cy="1301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465" name="Oval 25">
            <a:extLst>
              <a:ext uri="{FF2B5EF4-FFF2-40B4-BE49-F238E27FC236}">
                <a16:creationId xmlns:a16="http://schemas.microsoft.com/office/drawing/2014/main" id="{BA0B8629-B94B-6116-9CEA-224823A1C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550" y="4664075"/>
            <a:ext cx="242888" cy="14605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89466" name="Object 26">
            <a:extLst>
              <a:ext uri="{FF2B5EF4-FFF2-40B4-BE49-F238E27FC236}">
                <a16:creationId xmlns:a16="http://schemas.microsoft.com/office/drawing/2014/main" id="{C75D7BB2-6867-1486-BA89-2845186D3A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6475" y="658813"/>
          <a:ext cx="1878013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338300" imgH="5562600" progId="Equation.DSMT4">
                  <p:embed/>
                </p:oleObj>
              </mc:Choice>
              <mc:Fallback>
                <p:oleObj name="Equation" r:id="rId5" imgW="14338300" imgH="5562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5" y="658813"/>
                        <a:ext cx="1878013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i8.wmv">
            <a:hlinkClick r:id="" action="ppaction://media"/>
            <a:extLst>
              <a:ext uri="{FF2B5EF4-FFF2-40B4-BE49-F238E27FC236}">
                <a16:creationId xmlns:a16="http://schemas.microsoft.com/office/drawing/2014/main" id="{A4392381-3458-4B0D-77C3-8EC26286E3E0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3400425"/>
            <a:ext cx="4114800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1491" name="Rectangle 3">
            <a:extLst>
              <a:ext uri="{FF2B5EF4-FFF2-40B4-BE49-F238E27FC236}">
                <a16:creationId xmlns:a16="http://schemas.microsoft.com/office/drawing/2014/main" id="{8BFA9CDC-72D7-D38A-6B58-F5B50D60D5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User Interaction</a:t>
            </a:r>
          </a:p>
        </p:txBody>
      </p:sp>
      <p:sp>
        <p:nvSpPr>
          <p:cNvPr id="191492" name="Rectangle 4">
            <a:extLst>
              <a:ext uri="{FF2B5EF4-FFF2-40B4-BE49-F238E27FC236}">
                <a16:creationId xmlns:a16="http://schemas.microsoft.com/office/drawing/2014/main" id="{15997AF8-18F6-732C-A57D-22F4010B86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8210550" cy="43386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>
                <a:solidFill>
                  <a:schemeClr val="accent2"/>
                </a:solidFill>
              </a:rPr>
              <a:t>Tablets: </a:t>
            </a:r>
            <a:br>
              <a:rPr lang="en-US" altLang="en-US" sz="2400">
                <a:solidFill>
                  <a:schemeClr val="accent2"/>
                </a:solidFill>
              </a:rPr>
            </a:br>
            <a:r>
              <a:rPr lang="en-US" altLang="en-US" sz="2400">
                <a:solidFill>
                  <a:schemeClr val="tx1"/>
                </a:solidFill>
              </a:rPr>
              <a:t>2D cross sections </a:t>
            </a:r>
            <a:r>
              <a:rPr lang="en-US" altLang="en-US" sz="2400"/>
              <a:t>perpendicularly to critical points</a:t>
            </a:r>
            <a:endParaRPr lang="en-US" altLang="en-US" sz="240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>
                <a:solidFill>
                  <a:schemeClr val="accent2"/>
                </a:solidFill>
              </a:rPr>
              <a:t>Scribbles:</a:t>
            </a:r>
            <a:r>
              <a:rPr lang="en-US" altLang="en-US" sz="2400"/>
              <a:t> </a:t>
            </a:r>
            <a:br>
              <a:rPr lang="en-US" altLang="en-US" sz="2400"/>
            </a:br>
            <a:r>
              <a:rPr lang="en-US" altLang="en-US" sz="2400"/>
              <a:t>loosely define local inside/outside sign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solidFill>
                  <a:schemeClr val="accent2"/>
                </a:solidFill>
              </a:rPr>
              <a:t>System constraints: </a:t>
            </a:r>
            <a:br>
              <a:rPr lang="en-US" altLang="en-US" sz="2400">
                <a:solidFill>
                  <a:schemeClr val="accent2"/>
                </a:solidFill>
              </a:rPr>
            </a:br>
            <a:r>
              <a:rPr lang="en-US" altLang="en-US" sz="2400"/>
              <a:t>signed distance field values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20" fill="hold"/>
                                        <p:tgtEl>
                                          <p:spTgt spid="1914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149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14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14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49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EE652F16-3383-0D76-27CC-B0DEC25DC3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Initial Constraints</a:t>
            </a:r>
            <a:endParaRPr lang="en-US" altLang="en-US" b="0"/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78C67F89-A3C7-231B-4BE4-D6B48C208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8415338" cy="3506787"/>
          </a:xfrm>
        </p:spPr>
        <p:txBody>
          <a:bodyPr/>
          <a:lstStyle/>
          <a:p>
            <a:r>
              <a:rPr lang="en-US" altLang="en-US" sz="3200"/>
              <a:t>Automatically generated, inside/outside constraints:</a:t>
            </a:r>
          </a:p>
          <a:p>
            <a:pPr lvl="1"/>
            <a:r>
              <a:rPr lang="en-US" altLang="en-US"/>
              <a:t>Unsigned distance transform from data points</a:t>
            </a:r>
          </a:p>
          <a:p>
            <a:pPr lvl="1"/>
            <a:r>
              <a:rPr lang="en-US" altLang="en-US"/>
              <a:t>Local maxima as constraints</a:t>
            </a:r>
          </a:p>
          <a:p>
            <a:pPr lvl="1"/>
            <a:r>
              <a:rPr lang="en-US" altLang="en-US"/>
              <a:t>Classify inside/outside using </a:t>
            </a:r>
            <a:br>
              <a:rPr lang="en-US" altLang="en-US"/>
            </a:br>
            <a:r>
              <a:rPr lang="en-US" altLang="en-US"/>
              <a:t>space carving</a:t>
            </a:r>
          </a:p>
        </p:txBody>
      </p:sp>
      <p:pic>
        <p:nvPicPr>
          <p:cNvPr id="98308" name="Picture 4">
            <a:extLst>
              <a:ext uri="{FF2B5EF4-FFF2-40B4-BE49-F238E27FC236}">
                <a16:creationId xmlns:a16="http://schemas.microsoft.com/office/drawing/2014/main" id="{45A6C4CC-80F0-5308-ACB2-4C761DA14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88" y="3716338"/>
            <a:ext cx="3448050" cy="2957512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83832325-B115-C9E1-B3C7-76CF58B19D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Matrix formulation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3262F25D-6A00-9FDC-E53F-398B9A5302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Smoothness constraints: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Zero/in/out constraints:</a:t>
            </a:r>
          </a:p>
        </p:txBody>
      </p:sp>
      <p:graphicFrame>
        <p:nvGraphicFramePr>
          <p:cNvPr id="89092" name="Object 4">
            <a:extLst>
              <a:ext uri="{FF2B5EF4-FFF2-40B4-BE49-F238E27FC236}">
                <a16:creationId xmlns:a16="http://schemas.microsoft.com/office/drawing/2014/main" id="{BB69E298-B385-31C3-B595-53286E1F1F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2450" y="2492375"/>
          <a:ext cx="5773738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533500" imgH="12877800" progId="Equation.DSMT4">
                  <p:embed/>
                </p:oleObj>
              </mc:Choice>
              <mc:Fallback>
                <p:oleObj name="Equation" r:id="rId3" imgW="77533500" imgH="12877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2492375"/>
                        <a:ext cx="5773738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3" name="Object 5">
            <a:extLst>
              <a:ext uri="{FF2B5EF4-FFF2-40B4-BE49-F238E27FC236}">
                <a16:creationId xmlns:a16="http://schemas.microsoft.com/office/drawing/2014/main" id="{DCB4FF60-E54D-683B-3451-C69F361EC5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388" y="4613275"/>
          <a:ext cx="436245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8508900" imgH="9359900" progId="Equation.DSMT4">
                  <p:embed/>
                </p:oleObj>
              </mc:Choice>
              <mc:Fallback>
                <p:oleObj name="Equation" r:id="rId5" imgW="58508900" imgH="9359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4613275"/>
                        <a:ext cx="436245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9100" name="Group 12">
            <a:extLst>
              <a:ext uri="{FF2B5EF4-FFF2-40B4-BE49-F238E27FC236}">
                <a16:creationId xmlns:a16="http://schemas.microsoft.com/office/drawing/2014/main" id="{B860CF6B-7C4D-9F5E-78AD-124A8655BA87}"/>
              </a:ext>
            </a:extLst>
          </p:cNvPr>
          <p:cNvGrpSpPr>
            <a:grpSpLocks/>
          </p:cNvGrpSpPr>
          <p:nvPr/>
        </p:nvGrpSpPr>
        <p:grpSpPr bwMode="auto">
          <a:xfrm>
            <a:off x="5111750" y="3836988"/>
            <a:ext cx="3862388" cy="2871787"/>
            <a:chOff x="3202" y="1628"/>
            <a:chExt cx="2433" cy="1809"/>
          </a:xfrm>
        </p:grpSpPr>
        <p:pic>
          <p:nvPicPr>
            <p:cNvPr id="89101" name="Picture 13">
              <a:extLst>
                <a:ext uri="{FF2B5EF4-FFF2-40B4-BE49-F238E27FC236}">
                  <a16:creationId xmlns:a16="http://schemas.microsoft.com/office/drawing/2014/main" id="{4174C272-AA83-2536-BB21-4B48CCEC5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2" y="1628"/>
              <a:ext cx="2433" cy="1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102" name="Text Box 14">
              <a:extLst>
                <a:ext uri="{FF2B5EF4-FFF2-40B4-BE49-F238E27FC236}">
                  <a16:creationId xmlns:a16="http://schemas.microsoft.com/office/drawing/2014/main" id="{D77B483F-CCD8-33C1-52B7-ADEE89469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7" y="1732"/>
              <a:ext cx="499" cy="237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FF3300"/>
                  </a:solidFill>
                </a:rPr>
                <a:t>P</a:t>
              </a:r>
              <a:r>
                <a:rPr lang="en-US" altLang="en-US" baseline="30000">
                  <a:solidFill>
                    <a:srgbClr val="FF3300"/>
                  </a:solidFill>
                </a:rPr>
                <a:t>out</a:t>
              </a:r>
              <a:r>
                <a:rPr lang="en-US" altLang="en-US">
                  <a:solidFill>
                    <a:srgbClr val="FF3300"/>
                  </a:solidFill>
                </a:rPr>
                <a:t>(-)</a:t>
              </a:r>
            </a:p>
          </p:txBody>
        </p:sp>
        <p:sp>
          <p:nvSpPr>
            <p:cNvPr id="89103" name="Text Box 15">
              <a:extLst>
                <a:ext uri="{FF2B5EF4-FFF2-40B4-BE49-F238E27FC236}">
                  <a16:creationId xmlns:a16="http://schemas.microsoft.com/office/drawing/2014/main" id="{53CA2FEB-044E-9DED-4764-866C80266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6" y="2278"/>
              <a:ext cx="482" cy="237"/>
            </a:xfrm>
            <a:prstGeom prst="rect">
              <a:avLst/>
            </a:prstGeom>
            <a:solidFill>
              <a:schemeClr val="tx2">
                <a:alpha val="7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1515E5"/>
                  </a:solidFill>
                </a:rPr>
                <a:t>P</a:t>
              </a:r>
              <a:r>
                <a:rPr lang="en-US" altLang="en-US" baseline="30000">
                  <a:solidFill>
                    <a:srgbClr val="1515E5"/>
                  </a:solidFill>
                </a:rPr>
                <a:t>in</a:t>
              </a:r>
              <a:r>
                <a:rPr lang="en-US" altLang="en-US">
                  <a:solidFill>
                    <a:srgbClr val="1515E5"/>
                  </a:solidFill>
                </a:rPr>
                <a:t>(+)</a:t>
              </a:r>
            </a:p>
          </p:txBody>
        </p:sp>
        <p:sp>
          <p:nvSpPr>
            <p:cNvPr id="89104" name="Text Box 16">
              <a:extLst>
                <a:ext uri="{FF2B5EF4-FFF2-40B4-BE49-F238E27FC236}">
                  <a16:creationId xmlns:a16="http://schemas.microsoft.com/office/drawing/2014/main" id="{CCB41AC6-6C1F-59DF-40BC-770D685694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2" y="2884"/>
              <a:ext cx="482" cy="237"/>
            </a:xfrm>
            <a:prstGeom prst="rect">
              <a:avLst/>
            </a:prstGeom>
            <a:solidFill>
              <a:schemeClr val="tx1">
                <a:alpha val="6000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0000"/>
                  </a:solidFill>
                </a:rPr>
                <a:t>P</a:t>
              </a:r>
              <a:r>
                <a:rPr lang="en-US" altLang="en-US" baseline="30000">
                  <a:solidFill>
                    <a:srgbClr val="000000"/>
                  </a:solidFill>
                </a:rPr>
                <a:t>S</a:t>
              </a:r>
              <a:r>
                <a:rPr lang="en-US" altLang="en-US">
                  <a:solidFill>
                    <a:srgbClr val="000000"/>
                  </a:solidFill>
                </a:rPr>
                <a:t>(0)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80012EC0-2DC3-C34E-7DC2-7127BC25D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FEM System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EF649BFE-3A2A-39A7-8D18-ED5F9295B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8239125" cy="41751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2700"/>
              <a:t>Solve smoothness using FEM:</a:t>
            </a:r>
          </a:p>
          <a:p>
            <a:pPr>
              <a:lnSpc>
                <a:spcPct val="100000"/>
              </a:lnSpc>
            </a:pPr>
            <a:endParaRPr lang="en-US" altLang="en-US" sz="2700"/>
          </a:p>
          <a:p>
            <a:pPr lvl="1">
              <a:lnSpc>
                <a:spcPct val="100000"/>
              </a:lnSpc>
            </a:pPr>
            <a:endParaRPr lang="en-US" altLang="en-US" sz="2200"/>
          </a:p>
          <a:p>
            <a:pPr lvl="1">
              <a:lnSpc>
                <a:spcPct val="100000"/>
              </a:lnSpc>
            </a:pPr>
            <a:r>
              <a:rPr lang="en-US" altLang="en-US" sz="2200"/>
              <a:t>Piecewise tri-linear elements</a:t>
            </a:r>
          </a:p>
          <a:p>
            <a:pPr lvl="1">
              <a:lnSpc>
                <a:spcPct val="100000"/>
              </a:lnSpc>
            </a:pPr>
            <a:r>
              <a:rPr lang="en-US" altLang="en-US" sz="2200"/>
              <a:t>Compensates for bad triangulation</a:t>
            </a:r>
          </a:p>
          <a:p>
            <a:pPr lvl="1">
              <a:lnSpc>
                <a:spcPct val="100000"/>
              </a:lnSpc>
            </a:pPr>
            <a:r>
              <a:rPr lang="en-US" altLang="en-US" sz="2200"/>
              <a:t>Penalty is mesh independent</a:t>
            </a:r>
          </a:p>
          <a:p>
            <a:pPr>
              <a:lnSpc>
                <a:spcPct val="100000"/>
              </a:lnSpc>
            </a:pPr>
            <a:endParaRPr lang="en-US" altLang="en-US" sz="2700"/>
          </a:p>
          <a:p>
            <a:pPr>
              <a:lnSpc>
                <a:spcPct val="100000"/>
              </a:lnSpc>
            </a:pPr>
            <a:r>
              <a:rPr lang="en-US" altLang="en-US" sz="2700"/>
              <a:t>Sparse optimization problem (</a:t>
            </a:r>
            <a:r>
              <a:rPr lang="en-US" altLang="en-US" sz="2800"/>
              <a:t>CHOLMOD)</a:t>
            </a:r>
            <a:r>
              <a:rPr lang="el-GR" altLang="en-US" sz="270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en-US" sz="270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</p:txBody>
      </p:sp>
      <p:graphicFrame>
        <p:nvGraphicFramePr>
          <p:cNvPr id="91140" name="Object 4">
            <a:extLst>
              <a:ext uri="{FF2B5EF4-FFF2-40B4-BE49-F238E27FC236}">
                <a16:creationId xmlns:a16="http://schemas.microsoft.com/office/drawing/2014/main" id="{62563C6A-5403-28D2-FA8D-7C90835194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5550" y="2497138"/>
          <a:ext cx="34544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2766000" imgH="5854700" progId="Equation.DSMT4">
                  <p:embed/>
                </p:oleObj>
              </mc:Choice>
              <mc:Fallback>
                <p:oleObj name="Equation" r:id="rId3" imgW="32766000" imgH="5854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2497138"/>
                        <a:ext cx="3454400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157" name="Group 21">
            <a:extLst>
              <a:ext uri="{FF2B5EF4-FFF2-40B4-BE49-F238E27FC236}">
                <a16:creationId xmlns:a16="http://schemas.microsoft.com/office/drawing/2014/main" id="{76EE3C53-5D8F-ECCF-7909-C967F3A6F7F3}"/>
              </a:ext>
            </a:extLst>
          </p:cNvPr>
          <p:cNvGrpSpPr>
            <a:grpSpLocks/>
          </p:cNvGrpSpPr>
          <p:nvPr/>
        </p:nvGrpSpPr>
        <p:grpSpPr bwMode="auto">
          <a:xfrm>
            <a:off x="6427788" y="2011363"/>
            <a:ext cx="2560637" cy="2017712"/>
            <a:chOff x="4049" y="1267"/>
            <a:chExt cx="1613" cy="1271"/>
          </a:xfrm>
        </p:grpSpPr>
        <p:sp>
          <p:nvSpPr>
            <p:cNvPr id="91142" name="Line 6">
              <a:extLst>
                <a:ext uri="{FF2B5EF4-FFF2-40B4-BE49-F238E27FC236}">
                  <a16:creationId xmlns:a16="http://schemas.microsoft.com/office/drawing/2014/main" id="{75BF5BED-ADDD-B066-BFC5-0888EF032A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8" y="1267"/>
              <a:ext cx="0" cy="103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3" name="Line 7">
              <a:extLst>
                <a:ext uri="{FF2B5EF4-FFF2-40B4-BE49-F238E27FC236}">
                  <a16:creationId xmlns:a16="http://schemas.microsoft.com/office/drawing/2014/main" id="{8AFC797E-4B52-540C-46D3-EE4ECF496C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5" y="2297"/>
              <a:ext cx="1137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4" name="Text Box 8">
              <a:extLst>
                <a:ext uri="{FF2B5EF4-FFF2-40B4-BE49-F238E27FC236}">
                  <a16:creationId xmlns:a16="http://schemas.microsoft.com/office/drawing/2014/main" id="{BEE07742-172D-8D0A-00C7-486B92232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9" y="2288"/>
              <a:ext cx="4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D6D7C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  <a:cs typeface="Arial" panose="020B0604020202020204" pitchFamily="34" charset="0"/>
                </a:rPr>
                <a:t>(0,0)</a:t>
              </a:r>
            </a:p>
          </p:txBody>
        </p:sp>
        <p:sp>
          <p:nvSpPr>
            <p:cNvPr id="91145" name="Text Box 9">
              <a:extLst>
                <a:ext uri="{FF2B5EF4-FFF2-40B4-BE49-F238E27FC236}">
                  <a16:creationId xmlns:a16="http://schemas.microsoft.com/office/drawing/2014/main" id="{BEEFBCE2-98F9-C700-F8EF-6A24438F0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9" y="1498"/>
              <a:ext cx="4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D6D7C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  <a:cs typeface="Arial" panose="020B0604020202020204" pitchFamily="34" charset="0"/>
                </a:rPr>
                <a:t>(0,1)</a:t>
              </a:r>
            </a:p>
          </p:txBody>
        </p:sp>
        <p:sp>
          <p:nvSpPr>
            <p:cNvPr id="91146" name="Text Box 10">
              <a:extLst>
                <a:ext uri="{FF2B5EF4-FFF2-40B4-BE49-F238E27FC236}">
                  <a16:creationId xmlns:a16="http://schemas.microsoft.com/office/drawing/2014/main" id="{BA675CF1-E489-7880-626B-A96D5E91F8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0" y="2286"/>
              <a:ext cx="494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D6D7C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  <a:cs typeface="Arial" panose="020B0604020202020204" pitchFamily="34" charset="0"/>
                </a:rPr>
                <a:t>(1,0)</a:t>
              </a:r>
            </a:p>
          </p:txBody>
        </p:sp>
        <p:sp>
          <p:nvSpPr>
            <p:cNvPr id="91147" name="Line 11">
              <a:extLst>
                <a:ext uri="{FF2B5EF4-FFF2-40B4-BE49-F238E27FC236}">
                  <a16:creationId xmlns:a16="http://schemas.microsoft.com/office/drawing/2014/main" id="{4D0CB76A-365D-447F-C4DB-77F0989CB1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42" y="1574"/>
              <a:ext cx="758" cy="713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8" name="Line 12">
              <a:extLst>
                <a:ext uri="{FF2B5EF4-FFF2-40B4-BE49-F238E27FC236}">
                  <a16:creationId xmlns:a16="http://schemas.microsoft.com/office/drawing/2014/main" id="{77D48EAD-BDCF-CE22-AE5A-93F89D34C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37" y="2029"/>
              <a:ext cx="863" cy="258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9" name="Line 13">
              <a:extLst>
                <a:ext uri="{FF2B5EF4-FFF2-40B4-BE49-F238E27FC236}">
                  <a16:creationId xmlns:a16="http://schemas.microsoft.com/office/drawing/2014/main" id="{EF4DFE82-474A-7B61-AFD5-5434E15FF4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5" y="2029"/>
              <a:ext cx="74" cy="272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0" name="Line 14">
              <a:extLst>
                <a:ext uri="{FF2B5EF4-FFF2-40B4-BE49-F238E27FC236}">
                  <a16:creationId xmlns:a16="http://schemas.microsoft.com/office/drawing/2014/main" id="{FF96D5F0-37DE-E933-F641-826BE1C5EF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45" y="1581"/>
              <a:ext cx="89" cy="441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2" name="Text Box 16">
              <a:extLst>
                <a:ext uri="{FF2B5EF4-FFF2-40B4-BE49-F238E27FC236}">
                  <a16:creationId xmlns:a16="http://schemas.microsoft.com/office/drawing/2014/main" id="{5C80DA63-8B57-E510-FA4E-73FD7C5C0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7" y="1471"/>
              <a:ext cx="101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D6D7C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i="1">
                  <a:latin typeface="Times New Roman" panose="02020603050405020304" pitchFamily="18" charset="0"/>
                  <a:cs typeface="Arial" panose="020B0604020202020204" pitchFamily="34" charset="0"/>
                </a:rPr>
                <a:t>T=1-x-y</a:t>
              </a:r>
            </a:p>
          </p:txBody>
        </p:sp>
      </p:grpSp>
      <p:graphicFrame>
        <p:nvGraphicFramePr>
          <p:cNvPr id="91155" name="Object 19">
            <a:extLst>
              <a:ext uri="{FF2B5EF4-FFF2-40B4-BE49-F238E27FC236}">
                <a16:creationId xmlns:a16="http://schemas.microsoft.com/office/drawing/2014/main" id="{132823D8-BB51-174E-E273-0935163827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0925" y="6016625"/>
          <a:ext cx="33020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845000" imgH="5270500" progId="Equation.DSMT4">
                  <p:embed/>
                </p:oleObj>
              </mc:Choice>
              <mc:Fallback>
                <p:oleObj name="Equation" r:id="rId5" imgW="29845000" imgH="52705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925" y="6016625"/>
                        <a:ext cx="33020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5" name="i1.wmv">
            <a:hlinkClick r:id="" action="ppaction://media"/>
            <a:extLst>
              <a:ext uri="{FF2B5EF4-FFF2-40B4-BE49-F238E27FC236}">
                <a16:creationId xmlns:a16="http://schemas.microsoft.com/office/drawing/2014/main" id="{B4B1D2B9-717B-46B8-28B0-09466A7ECF77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73438"/>
            <a:ext cx="4168775" cy="333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0" name="Rectangle 2">
            <a:extLst>
              <a:ext uri="{FF2B5EF4-FFF2-40B4-BE49-F238E27FC236}">
                <a16:creationId xmlns:a16="http://schemas.microsoft.com/office/drawing/2014/main" id="{19EBDDAF-DFB5-BF71-A226-B662D08B48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Problem of Reconstruction 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F8B9C3A6-050C-F17A-3F63-69F995AC6B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938" y="1784350"/>
            <a:ext cx="8662987" cy="3670300"/>
          </a:xfrm>
        </p:spPr>
        <p:txBody>
          <a:bodyPr/>
          <a:lstStyle/>
          <a:p>
            <a:r>
              <a:rPr lang="en-US" altLang="en-US" sz="2600">
                <a:solidFill>
                  <a:schemeClr val="tx1"/>
                </a:solidFill>
              </a:rPr>
              <a:t>Expected shape</a:t>
            </a:r>
            <a:r>
              <a:rPr lang="en-US" altLang="en-US" sz="2600"/>
              <a:t> cannot be determined automatically</a:t>
            </a:r>
            <a:endParaRPr lang="en-US" altLang="en-US" sz="2600" b="1"/>
          </a:p>
          <a:p>
            <a:r>
              <a:rPr lang="en-US" altLang="en-US" sz="2600">
                <a:solidFill>
                  <a:schemeClr val="tx1"/>
                </a:solidFill>
              </a:rPr>
              <a:t>Coverage problem -</a:t>
            </a:r>
            <a:r>
              <a:rPr lang="en-US" altLang="en-US" sz="2600"/>
              <a:t> significant portions are missing:</a:t>
            </a:r>
          </a:p>
          <a:p>
            <a:pPr lvl="1"/>
            <a:r>
              <a:rPr lang="en-US" altLang="en-US" sz="2400"/>
              <a:t>Physical inaccessibility</a:t>
            </a:r>
          </a:p>
          <a:p>
            <a:pPr lvl="1"/>
            <a:r>
              <a:rPr lang="en-US" altLang="en-US" sz="2400"/>
              <a:t>Poor visibility</a:t>
            </a:r>
          </a:p>
          <a:p>
            <a:pPr lvl="1"/>
            <a:r>
              <a:rPr lang="en-US" altLang="en-US" sz="2400"/>
              <a:t>Material properties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9" fill="hold"/>
                                        <p:tgtEl>
                                          <p:spTgt spid="788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885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88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88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0870C01B-0228-1BED-BD28-93A9D8801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Recorded Reconstruction Session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E99B8C89-AABE-CA78-BAA5-736EE03E6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17764" name="i9.wmv">
            <a:hlinkClick r:id="" action="ppaction://media"/>
            <a:extLst>
              <a:ext uri="{FF2B5EF4-FFF2-40B4-BE49-F238E27FC236}">
                <a16:creationId xmlns:a16="http://schemas.microsoft.com/office/drawing/2014/main" id="{5D912D0D-59F6-C43A-61BC-88B813076DFC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2014538"/>
            <a:ext cx="5713412" cy="45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0" fill="hold"/>
                                        <p:tgtEl>
                                          <p:spTgt spid="1177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776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77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77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76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636A87D9-4A76-7E22-E6FD-5A47D30E1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" y="1582738"/>
            <a:ext cx="2020888" cy="26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7" name="Rectangle 3">
            <a:extLst>
              <a:ext uri="{FF2B5EF4-FFF2-40B4-BE49-F238E27FC236}">
                <a16:creationId xmlns:a16="http://schemas.microsoft.com/office/drawing/2014/main" id="{504872F7-763B-101B-CC40-F8DB11498B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Comparison</a:t>
            </a:r>
          </a:p>
        </p:txBody>
      </p:sp>
      <p:pic>
        <p:nvPicPr>
          <p:cNvPr id="134149" name="Picture 5">
            <a:extLst>
              <a:ext uri="{FF2B5EF4-FFF2-40B4-BE49-F238E27FC236}">
                <a16:creationId xmlns:a16="http://schemas.microsoft.com/office/drawing/2014/main" id="{D5A195CD-1D01-211D-5245-7774F9B2D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6188" y="1582738"/>
            <a:ext cx="2082800" cy="262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0" name="Picture 6">
            <a:extLst>
              <a:ext uri="{FF2B5EF4-FFF2-40B4-BE49-F238E27FC236}">
                <a16:creationId xmlns:a16="http://schemas.microsoft.com/office/drawing/2014/main" id="{5FAAB12E-A768-EAB7-2B34-A31CC6C03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5038" y="1582738"/>
            <a:ext cx="1962150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1" name="Picture 7">
            <a:extLst>
              <a:ext uri="{FF2B5EF4-FFF2-40B4-BE49-F238E27FC236}">
                <a16:creationId xmlns:a16="http://schemas.microsoft.com/office/drawing/2014/main" id="{9C87B0FA-EB89-5AFB-1660-0D8AF5A49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1175" y="4203700"/>
            <a:ext cx="1954213" cy="256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2" name="Picture 8">
            <a:extLst>
              <a:ext uri="{FF2B5EF4-FFF2-40B4-BE49-F238E27FC236}">
                <a16:creationId xmlns:a16="http://schemas.microsoft.com/office/drawing/2014/main" id="{BB25D423-16CB-CBB9-3F60-F2C494D3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4825" y="1582738"/>
            <a:ext cx="1970088" cy="259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53" name="Text Box 9">
            <a:extLst>
              <a:ext uri="{FF2B5EF4-FFF2-40B4-BE49-F238E27FC236}">
                <a16:creationId xmlns:a16="http://schemas.microsoft.com/office/drawing/2014/main" id="{08B77AE7-D764-6F71-0951-8B3A8EF15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3862388"/>
            <a:ext cx="1160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Original</a:t>
            </a:r>
          </a:p>
        </p:txBody>
      </p:sp>
      <p:sp>
        <p:nvSpPr>
          <p:cNvPr id="134154" name="Text Box 10">
            <a:extLst>
              <a:ext uri="{FF2B5EF4-FFF2-40B4-BE49-F238E27FC236}">
                <a16:creationId xmlns:a16="http://schemas.microsoft.com/office/drawing/2014/main" id="{606F358C-0BA8-C4A0-9975-6C73969D2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3862388"/>
            <a:ext cx="2252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MPU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r>
              <a:rPr lang="en-US" altLang="en-US" b="1">
                <a:solidFill>
                  <a:srgbClr val="000000"/>
                </a:solidFill>
              </a:rPr>
              <a:t>Ohtake04</a:t>
            </a:r>
          </a:p>
        </p:txBody>
      </p:sp>
      <p:sp>
        <p:nvSpPr>
          <p:cNvPr id="134155" name="Text Box 11">
            <a:extLst>
              <a:ext uri="{FF2B5EF4-FFF2-40B4-BE49-F238E27FC236}">
                <a16:creationId xmlns:a16="http://schemas.microsoft.com/office/drawing/2014/main" id="{E09F76D0-357C-30E5-EECD-4F2269586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63" y="3862388"/>
            <a:ext cx="23193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Kazhdan06</a:t>
            </a:r>
          </a:p>
        </p:txBody>
      </p:sp>
      <p:sp>
        <p:nvSpPr>
          <p:cNvPr id="134156" name="Text Box 12">
            <a:extLst>
              <a:ext uri="{FF2B5EF4-FFF2-40B4-BE49-F238E27FC236}">
                <a16:creationId xmlns:a16="http://schemas.microsoft.com/office/drawing/2014/main" id="{B610D62B-9585-3F4B-5A0D-3024A7D2E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3862388"/>
            <a:ext cx="2428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Sharf07–automatic</a:t>
            </a:r>
          </a:p>
        </p:txBody>
      </p:sp>
      <p:sp>
        <p:nvSpPr>
          <p:cNvPr id="134157" name="Text Box 13">
            <a:extLst>
              <a:ext uri="{FF2B5EF4-FFF2-40B4-BE49-F238E27FC236}">
                <a16:creationId xmlns:a16="http://schemas.microsoft.com/office/drawing/2014/main" id="{BFA33A94-EEB7-7199-1634-E49962576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975" y="6448425"/>
            <a:ext cx="2330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Sharf07–interaction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FBECA9A2-79AF-EE3C-C3DC-6116FEF0C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Timings</a:t>
            </a:r>
          </a:p>
        </p:txBody>
      </p:sp>
      <p:graphicFrame>
        <p:nvGraphicFramePr>
          <p:cNvPr id="136195" name="Group 3">
            <a:extLst>
              <a:ext uri="{FF2B5EF4-FFF2-40B4-BE49-F238E27FC236}">
                <a16:creationId xmlns:a16="http://schemas.microsoft.com/office/drawing/2014/main" id="{D3CD9FE0-F29E-3689-8C0C-D1951202F117}"/>
              </a:ext>
            </a:extLst>
          </p:cNvPr>
          <p:cNvGraphicFramePr>
            <a:graphicFrameLocks noGrp="1"/>
          </p:cNvGraphicFramePr>
          <p:nvPr/>
        </p:nvGraphicFramePr>
        <p:xfrm>
          <a:off x="3179763" y="1738313"/>
          <a:ext cx="5835650" cy="4252912"/>
        </p:xfrm>
        <a:graphic>
          <a:graphicData uri="http://schemas.openxmlformats.org/drawingml/2006/table">
            <a:tbl>
              <a:tblPr/>
              <a:tblGrid>
                <a:gridCol w="989012">
                  <a:extLst>
                    <a:ext uri="{9D8B030D-6E8A-4147-A177-3AD203B41FA5}">
                      <a16:colId xmlns:a16="http://schemas.microsoft.com/office/drawing/2014/main" val="2504039392"/>
                    </a:ext>
                  </a:extLst>
                </a:gridCol>
                <a:gridCol w="887413">
                  <a:extLst>
                    <a:ext uri="{9D8B030D-6E8A-4147-A177-3AD203B41FA5}">
                      <a16:colId xmlns:a16="http://schemas.microsoft.com/office/drawing/2014/main" val="1321406433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val="1034661443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4206908613"/>
                    </a:ext>
                  </a:extLst>
                </a:gridCol>
                <a:gridCol w="763587">
                  <a:extLst>
                    <a:ext uri="{9D8B030D-6E8A-4147-A177-3AD203B41FA5}">
                      <a16:colId xmlns:a16="http://schemas.microsoft.com/office/drawing/2014/main" val="72172358"/>
                    </a:ext>
                  </a:extLst>
                </a:gridCol>
                <a:gridCol w="1147763">
                  <a:extLst>
                    <a:ext uri="{9D8B030D-6E8A-4147-A177-3AD203B41FA5}">
                      <a16:colId xmlns:a16="http://schemas.microsoft.com/office/drawing/2014/main" val="887692177"/>
                    </a:ext>
                  </a:extLst>
                </a:gridCol>
              </a:tblGrid>
              <a:tr h="387350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#points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#shots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Recon-struction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Inter-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Action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#scribbles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953890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Monk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469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130s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321378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Elephant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217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88s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299826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Knot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497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206s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507822"/>
                  </a:ext>
                </a:extLst>
              </a:tr>
              <a:tr h="330200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Hand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259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92s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30s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257368"/>
                  </a:ext>
                </a:extLst>
              </a:tr>
              <a:tr h="3762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Saddle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284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118s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0min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693106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Hip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222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109s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30s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83311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Tiger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340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157s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890363"/>
                  </a:ext>
                </a:extLst>
              </a:tr>
              <a:tr h="439738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Woman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333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116s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5min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824236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Camel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282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128s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27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 sz="22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defRPr sz="19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Arial" panose="020B0604020202020204" pitchFamily="34" charset="0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081085"/>
                  </a:ext>
                </a:extLst>
              </a:tr>
            </a:tbl>
          </a:graphicData>
        </a:graphic>
      </p:graphicFrame>
      <p:sp>
        <p:nvSpPr>
          <p:cNvPr id="136281" name="Rectangle 89">
            <a:extLst>
              <a:ext uri="{FF2B5EF4-FFF2-40B4-BE49-F238E27FC236}">
                <a16:creationId xmlns:a16="http://schemas.microsoft.com/office/drawing/2014/main" id="{51340052-BD5B-D016-E57B-293AE5B3F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063" y="1798638"/>
            <a:ext cx="3309937" cy="48307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/>
              <a:t>Pentium 4 2.41Ghz</a:t>
            </a:r>
          </a:p>
          <a:p>
            <a:pPr>
              <a:lnSpc>
                <a:spcPct val="100000"/>
              </a:lnSpc>
            </a:pPr>
            <a:r>
              <a:rPr lang="en-US" altLang="en-US"/>
              <a:t>512K RAM</a:t>
            </a:r>
          </a:p>
          <a:p>
            <a:pPr>
              <a:lnSpc>
                <a:spcPct val="100000"/>
              </a:lnSpc>
            </a:pPr>
            <a:r>
              <a:rPr lang="en-US" altLang="en-US"/>
              <a:t>NVIDIA 4800</a:t>
            </a:r>
          </a:p>
          <a:p>
            <a:pPr>
              <a:lnSpc>
                <a:spcPct val="100000"/>
              </a:lnSpc>
            </a:pPr>
            <a:r>
              <a:rPr lang="en-US" altLang="en-US"/>
              <a:t>Max octree depth 8</a:t>
            </a:r>
          </a:p>
          <a:p>
            <a:pPr>
              <a:lnSpc>
                <a:spcPct val="100000"/>
              </a:lnSpc>
            </a:pPr>
            <a:r>
              <a:rPr lang="en-US" altLang="en-US"/>
              <a:t>Max matrix size  70k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36284" name="Rectangle 92">
            <a:extLst>
              <a:ext uri="{FF2B5EF4-FFF2-40B4-BE49-F238E27FC236}">
                <a16:creationId xmlns:a16="http://schemas.microsoft.com/office/drawing/2014/main" id="{FC938E08-35BA-5BCB-C902-4BE4BC66A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138" y="2514600"/>
            <a:ext cx="1784350" cy="3462338"/>
          </a:xfrm>
          <a:prstGeom prst="rect">
            <a:avLst/>
          </a:prstGeom>
          <a:solidFill>
            <a:srgbClr val="FFFF99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286" name="Rectangle 94">
            <a:extLst>
              <a:ext uri="{FF2B5EF4-FFF2-40B4-BE49-F238E27FC236}">
                <a16:creationId xmlns:a16="http://schemas.microsoft.com/office/drawing/2014/main" id="{5B20066A-3EF8-64A4-00C0-8DBB5B361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300" y="2514600"/>
            <a:ext cx="1922463" cy="3462338"/>
          </a:xfrm>
          <a:prstGeom prst="rect">
            <a:avLst/>
          </a:prstGeom>
          <a:solidFill>
            <a:srgbClr val="FFCC99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97D4934F-F901-DE06-05CE-09292551A8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Interactive Reconstruction with Large Missing Regions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2F5AC1E-CFC9-C189-6958-DF89FC2D2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19812" name="i10.wmv">
            <a:hlinkClick r:id="" action="ppaction://media"/>
            <a:extLst>
              <a:ext uri="{FF2B5EF4-FFF2-40B4-BE49-F238E27FC236}">
                <a16:creationId xmlns:a16="http://schemas.microsoft.com/office/drawing/2014/main" id="{C63587AA-BF27-F07B-CF6F-46A65ECB34BB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1981200"/>
            <a:ext cx="571341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1198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98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98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98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8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1A6630F3-013C-19C2-F923-2E74EF5B26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Coarse-to-fine Workflow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666D55EA-53CF-AC0B-86D7-B5C7974D6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20836" name="i11.wmv">
            <a:hlinkClick r:id="" action="ppaction://media"/>
            <a:extLst>
              <a:ext uri="{FF2B5EF4-FFF2-40B4-BE49-F238E27FC236}">
                <a16:creationId xmlns:a16="http://schemas.microsoft.com/office/drawing/2014/main" id="{F4E7DCED-8176-A8E4-800B-C00B2E5080E6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968500"/>
            <a:ext cx="571341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20" fill="hold"/>
                                        <p:tgtEl>
                                          <p:spTgt spid="120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08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08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0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83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07A29182-637A-4E69-8C11-CA4AE36260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Thank you!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774EDAD-57D2-331E-83E8-C665C7FA0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pSp>
        <p:nvGrpSpPr>
          <p:cNvPr id="63503" name="Group 15">
            <a:extLst>
              <a:ext uri="{FF2B5EF4-FFF2-40B4-BE49-F238E27FC236}">
                <a16:creationId xmlns:a16="http://schemas.microsoft.com/office/drawing/2014/main" id="{83652690-2495-7E16-7D3A-44E3F2466CB0}"/>
              </a:ext>
            </a:extLst>
          </p:cNvPr>
          <p:cNvGrpSpPr>
            <a:grpSpLocks/>
          </p:cNvGrpSpPr>
          <p:nvPr/>
        </p:nvGrpSpPr>
        <p:grpSpPr bwMode="auto">
          <a:xfrm>
            <a:off x="1046163" y="1712913"/>
            <a:ext cx="1363662" cy="5027612"/>
            <a:chOff x="659" y="1079"/>
            <a:chExt cx="859" cy="3167"/>
          </a:xfrm>
        </p:grpSpPr>
        <p:pic>
          <p:nvPicPr>
            <p:cNvPr id="63493" name="Picture 5">
              <a:extLst>
                <a:ext uri="{FF2B5EF4-FFF2-40B4-BE49-F238E27FC236}">
                  <a16:creationId xmlns:a16="http://schemas.microsoft.com/office/drawing/2014/main" id="{B3F9971D-32FC-30AF-7546-4EF16ED37F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" y="1079"/>
              <a:ext cx="859" cy="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95" name="Picture 7">
              <a:extLst>
                <a:ext uri="{FF2B5EF4-FFF2-40B4-BE49-F238E27FC236}">
                  <a16:creationId xmlns:a16="http://schemas.microsoft.com/office/drawing/2014/main" id="{C3C56535-126A-2383-1B8B-5DA51F8BD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" y="2093"/>
              <a:ext cx="676" cy="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98" name="Picture 10">
              <a:extLst>
                <a:ext uri="{FF2B5EF4-FFF2-40B4-BE49-F238E27FC236}">
                  <a16:creationId xmlns:a16="http://schemas.microsoft.com/office/drawing/2014/main" id="{F20F9FF2-AA3C-6F27-C786-7FAA8CA49D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" y="3116"/>
              <a:ext cx="782" cy="1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502" name="Group 14">
            <a:extLst>
              <a:ext uri="{FF2B5EF4-FFF2-40B4-BE49-F238E27FC236}">
                <a16:creationId xmlns:a16="http://schemas.microsoft.com/office/drawing/2014/main" id="{31FFE891-925D-3B8A-30CE-90D1803F6E4E}"/>
              </a:ext>
            </a:extLst>
          </p:cNvPr>
          <p:cNvGrpSpPr>
            <a:grpSpLocks/>
          </p:cNvGrpSpPr>
          <p:nvPr/>
        </p:nvGrpSpPr>
        <p:grpSpPr bwMode="auto">
          <a:xfrm>
            <a:off x="6262688" y="1712913"/>
            <a:ext cx="1219200" cy="5027612"/>
            <a:chOff x="3945" y="1079"/>
            <a:chExt cx="768" cy="3167"/>
          </a:xfrm>
        </p:grpSpPr>
        <p:pic>
          <p:nvPicPr>
            <p:cNvPr id="63494" name="Picture 6">
              <a:extLst>
                <a:ext uri="{FF2B5EF4-FFF2-40B4-BE49-F238E27FC236}">
                  <a16:creationId xmlns:a16="http://schemas.microsoft.com/office/drawing/2014/main" id="{AB6F5546-E253-3E5B-802D-D95647E600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" y="1079"/>
              <a:ext cx="745" cy="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96" name="Picture 8">
              <a:extLst>
                <a:ext uri="{FF2B5EF4-FFF2-40B4-BE49-F238E27FC236}">
                  <a16:creationId xmlns:a16="http://schemas.microsoft.com/office/drawing/2014/main" id="{D1F20144-10F1-7B81-90FD-ED8F195B54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1" y="2098"/>
              <a:ext cx="676" cy="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99" name="Picture 11">
              <a:extLst>
                <a:ext uri="{FF2B5EF4-FFF2-40B4-BE49-F238E27FC236}">
                  <a16:creationId xmlns:a16="http://schemas.microsoft.com/office/drawing/2014/main" id="{573AAB5E-1711-F8BB-F6AF-882095C2E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5" y="3125"/>
              <a:ext cx="768" cy="1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501" name="Group 13">
            <a:extLst>
              <a:ext uri="{FF2B5EF4-FFF2-40B4-BE49-F238E27FC236}">
                <a16:creationId xmlns:a16="http://schemas.microsoft.com/office/drawing/2014/main" id="{9CC5D6F9-C8CF-4CB6-EFC6-00F7376F52AD}"/>
              </a:ext>
            </a:extLst>
          </p:cNvPr>
          <p:cNvGrpSpPr>
            <a:grpSpLocks/>
          </p:cNvGrpSpPr>
          <p:nvPr/>
        </p:nvGrpSpPr>
        <p:grpSpPr bwMode="auto">
          <a:xfrm>
            <a:off x="3725863" y="1712913"/>
            <a:ext cx="1220787" cy="5027612"/>
            <a:chOff x="2293" y="1079"/>
            <a:chExt cx="769" cy="3167"/>
          </a:xfrm>
        </p:grpSpPr>
        <p:pic>
          <p:nvPicPr>
            <p:cNvPr id="63492" name="Picture 4">
              <a:extLst>
                <a:ext uri="{FF2B5EF4-FFF2-40B4-BE49-F238E27FC236}">
                  <a16:creationId xmlns:a16="http://schemas.microsoft.com/office/drawing/2014/main" id="{434E1D49-7556-78D9-813D-C6ADC9E074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8" y="1079"/>
              <a:ext cx="738" cy="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97" name="Picture 9">
              <a:extLst>
                <a:ext uri="{FF2B5EF4-FFF2-40B4-BE49-F238E27FC236}">
                  <a16:creationId xmlns:a16="http://schemas.microsoft.com/office/drawing/2014/main" id="{571B5B6B-0CD8-6A6E-12E2-0A6C16143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" y="2099"/>
              <a:ext cx="676" cy="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500" name="Picture 12">
              <a:extLst>
                <a:ext uri="{FF2B5EF4-FFF2-40B4-BE49-F238E27FC236}">
                  <a16:creationId xmlns:a16="http://schemas.microsoft.com/office/drawing/2014/main" id="{14E71522-DE67-C471-16B8-DE244DF350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3" y="3119"/>
              <a:ext cx="769" cy="1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2" name="i2.wmv">
            <a:hlinkClick r:id="" action="ppaction://media"/>
            <a:extLst>
              <a:ext uri="{FF2B5EF4-FFF2-40B4-BE49-F238E27FC236}">
                <a16:creationId xmlns:a16="http://schemas.microsoft.com/office/drawing/2014/main" id="{FB233CA3-DE33-7B72-C125-1897D2065114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3344863"/>
            <a:ext cx="4183062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8" name="Rectangle 2">
            <a:extLst>
              <a:ext uri="{FF2B5EF4-FFF2-40B4-BE49-F238E27FC236}">
                <a16:creationId xmlns:a16="http://schemas.microsoft.com/office/drawing/2014/main" id="{15B4A986-E5A5-1C33-510D-85A94A1729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Method Concept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AB72334B-D34C-6DD2-A0A6-8E78BE8DD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8102600" cy="3670300"/>
          </a:xfrm>
        </p:spPr>
        <p:txBody>
          <a:bodyPr/>
          <a:lstStyle/>
          <a:p>
            <a:r>
              <a:rPr lang="en-US" altLang="en-US" b="1">
                <a:solidFill>
                  <a:schemeClr val="accent2"/>
                </a:solidFill>
              </a:rPr>
              <a:t>Automatic</a:t>
            </a:r>
            <a:r>
              <a:rPr lang="en-US" altLang="en-US"/>
              <a:t>: detect ambiguous regions</a:t>
            </a:r>
          </a:p>
          <a:p>
            <a:r>
              <a:rPr lang="en-US" altLang="en-US" b="1">
                <a:solidFill>
                  <a:schemeClr val="folHlink"/>
                </a:solidFill>
              </a:rPr>
              <a:t>Interactive</a:t>
            </a:r>
            <a:r>
              <a:rPr lang="en-US" altLang="en-US"/>
              <a:t>: minimal user guidance</a:t>
            </a:r>
            <a:endParaRPr lang="en-US" altLang="en-US" sz="3200" b="1">
              <a:solidFill>
                <a:schemeClr val="accent2"/>
              </a:solidFill>
            </a:endParaRPr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id="{7068FFC9-58C2-6D82-AD58-0861E6E9E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8" y="6100763"/>
            <a:ext cx="4530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10000"/>
            </a:pPr>
            <a:r>
              <a:rPr lang="en-US" altLang="en-US" sz="2000">
                <a:solidFill>
                  <a:schemeClr val="tx2"/>
                </a:solidFill>
              </a:rPr>
              <a:t>Result after a session of few minutes :</a:t>
            </a:r>
            <a:endParaRPr lang="en-US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0" fill="hold"/>
                                        <p:tgtEl>
                                          <p:spTgt spid="809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090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09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09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0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F661EE4E-44E5-9D07-60EB-D04CD55432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/>
              <a:t>Structured Light Scanners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996C2F2-01E8-AD77-D856-8BCAC1493A4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98638"/>
            <a:ext cx="6100763" cy="4830762"/>
          </a:xfrm>
        </p:spPr>
        <p:txBody>
          <a:bodyPr/>
          <a:lstStyle/>
          <a:p>
            <a:r>
              <a:rPr lang="en-US" altLang="en-US" sz="2700"/>
              <a:t>Imperfect coverage (&lt;15 views)</a:t>
            </a:r>
          </a:p>
          <a:p>
            <a:r>
              <a:rPr lang="en-US" altLang="en-US" sz="2700"/>
              <a:t>Fast acquisition  (&lt;2s per exposure)</a:t>
            </a:r>
          </a:p>
          <a:p>
            <a:endParaRPr lang="en-US" altLang="en-US" sz="2900"/>
          </a:p>
        </p:txBody>
      </p:sp>
      <p:pic>
        <p:nvPicPr>
          <p:cNvPr id="46086" name="Picture 6">
            <a:extLst>
              <a:ext uri="{FF2B5EF4-FFF2-40B4-BE49-F238E27FC236}">
                <a16:creationId xmlns:a16="http://schemas.microsoft.com/office/drawing/2014/main" id="{DFD26BA5-A692-CD8D-CB05-7BA100AB0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3350" y="1797050"/>
            <a:ext cx="2401888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7" name="Picture 7">
            <a:extLst>
              <a:ext uri="{FF2B5EF4-FFF2-40B4-BE49-F238E27FC236}">
                <a16:creationId xmlns:a16="http://schemas.microsoft.com/office/drawing/2014/main" id="{A8949D02-6970-E821-93F1-BBE179514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7450" y="4184650"/>
            <a:ext cx="147796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3" name="Picture 13">
            <a:extLst>
              <a:ext uri="{FF2B5EF4-FFF2-40B4-BE49-F238E27FC236}">
                <a16:creationId xmlns:a16="http://schemas.microsoft.com/office/drawing/2014/main" id="{E4708FC9-0AC0-A11C-5631-D43B2F792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5075" y="4572000"/>
            <a:ext cx="920750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9" name="AutoShape 19">
            <a:extLst>
              <a:ext uri="{FF2B5EF4-FFF2-40B4-BE49-F238E27FC236}">
                <a16:creationId xmlns:a16="http://schemas.microsoft.com/office/drawing/2014/main" id="{4F67A9C1-2E61-C522-994E-740E8F0C7C1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13719" y="4675981"/>
            <a:ext cx="336550" cy="852488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AutoShape 20">
            <a:extLst>
              <a:ext uri="{FF2B5EF4-FFF2-40B4-BE49-F238E27FC236}">
                <a16:creationId xmlns:a16="http://schemas.microsoft.com/office/drawing/2014/main" id="{BFC9A143-099A-2724-8305-D9EA03FEAA82}"/>
              </a:ext>
            </a:extLst>
          </p:cNvPr>
          <p:cNvSpPr>
            <a:spLocks noChangeArrowheads="1"/>
          </p:cNvSpPr>
          <p:nvPr/>
        </p:nvSpPr>
        <p:spPr bwMode="auto">
          <a:xfrm rot="14655856">
            <a:off x="1938337" y="5753101"/>
            <a:ext cx="263525" cy="698500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2" name="AutoShape 22">
            <a:extLst>
              <a:ext uri="{FF2B5EF4-FFF2-40B4-BE49-F238E27FC236}">
                <a16:creationId xmlns:a16="http://schemas.microsoft.com/office/drawing/2014/main" id="{B1D2CB05-0B33-BD41-5BE3-D6CA75944341}"/>
              </a:ext>
            </a:extLst>
          </p:cNvPr>
          <p:cNvSpPr>
            <a:spLocks noChangeArrowheads="1"/>
          </p:cNvSpPr>
          <p:nvPr/>
        </p:nvSpPr>
        <p:spPr bwMode="auto">
          <a:xfrm rot="26736969">
            <a:off x="4252119" y="4636294"/>
            <a:ext cx="336550" cy="852488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6105" name="Picture 25">
            <a:extLst>
              <a:ext uri="{FF2B5EF4-FFF2-40B4-BE49-F238E27FC236}">
                <a16:creationId xmlns:a16="http://schemas.microsoft.com/office/drawing/2014/main" id="{550C2149-D469-BC4B-3F29-D914022DF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6450" y="3586163"/>
            <a:ext cx="1049338" cy="98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8" name="Picture 28">
            <a:extLst>
              <a:ext uri="{FF2B5EF4-FFF2-40B4-BE49-F238E27FC236}">
                <a16:creationId xmlns:a16="http://schemas.microsoft.com/office/drawing/2014/main" id="{C01BDEF0-E60C-18F9-2112-1B6F786F1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79" r="-16940"/>
          <a:stretch>
            <a:fillRect/>
          </a:stretch>
        </p:blipFill>
        <p:spPr bwMode="auto">
          <a:xfrm>
            <a:off x="4594225" y="5597525"/>
            <a:ext cx="876300" cy="1054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9" name="Picture 29">
            <a:extLst>
              <a:ext uri="{FF2B5EF4-FFF2-40B4-BE49-F238E27FC236}">
                <a16:creationId xmlns:a16="http://schemas.microsoft.com/office/drawing/2014/main" id="{72EFE3C4-3DFA-678F-7A89-A56FB4B34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00" y="5762625"/>
            <a:ext cx="1165225" cy="90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10" name="Picture 30">
            <a:extLst>
              <a:ext uri="{FF2B5EF4-FFF2-40B4-BE49-F238E27FC236}">
                <a16:creationId xmlns:a16="http://schemas.microsoft.com/office/drawing/2014/main" id="{02C5C3A7-A3CC-E9D4-D983-C0F18CCA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" y="4646613"/>
            <a:ext cx="10160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4" name="Picture 24">
            <a:extLst>
              <a:ext uri="{FF2B5EF4-FFF2-40B4-BE49-F238E27FC236}">
                <a16:creationId xmlns:a16="http://schemas.microsoft.com/office/drawing/2014/main" id="{E2BFBC8F-DC38-3CE6-61D4-E653590ED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238" y="3519488"/>
            <a:ext cx="812800" cy="121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101" name="AutoShape 21">
            <a:extLst>
              <a:ext uri="{FF2B5EF4-FFF2-40B4-BE49-F238E27FC236}">
                <a16:creationId xmlns:a16="http://schemas.microsoft.com/office/drawing/2014/main" id="{7AB3A28E-CF52-1684-96E8-75E35C6F2B2E}"/>
              </a:ext>
            </a:extLst>
          </p:cNvPr>
          <p:cNvSpPr>
            <a:spLocks noChangeArrowheads="1"/>
          </p:cNvSpPr>
          <p:nvPr/>
        </p:nvSpPr>
        <p:spPr bwMode="auto">
          <a:xfrm rot="25063389">
            <a:off x="3987800" y="3725863"/>
            <a:ext cx="309563" cy="750887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3" name="AutoShape 23">
            <a:extLst>
              <a:ext uri="{FF2B5EF4-FFF2-40B4-BE49-F238E27FC236}">
                <a16:creationId xmlns:a16="http://schemas.microsoft.com/office/drawing/2014/main" id="{1A55834B-29D7-BEDF-9836-B5270EE00053}"/>
              </a:ext>
            </a:extLst>
          </p:cNvPr>
          <p:cNvSpPr>
            <a:spLocks noChangeArrowheads="1"/>
          </p:cNvSpPr>
          <p:nvPr/>
        </p:nvSpPr>
        <p:spPr bwMode="auto">
          <a:xfrm rot="28821826">
            <a:off x="3970337" y="5873751"/>
            <a:ext cx="263525" cy="698500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AutoShape 18">
            <a:extLst>
              <a:ext uri="{FF2B5EF4-FFF2-40B4-BE49-F238E27FC236}">
                <a16:creationId xmlns:a16="http://schemas.microsoft.com/office/drawing/2014/main" id="{565A2541-0323-F90C-6BB2-3BF6D4470C4F}"/>
              </a:ext>
            </a:extLst>
          </p:cNvPr>
          <p:cNvSpPr>
            <a:spLocks noChangeArrowheads="1"/>
          </p:cNvSpPr>
          <p:nvPr/>
        </p:nvSpPr>
        <p:spPr bwMode="auto">
          <a:xfrm rot="18516973">
            <a:off x="2118519" y="3761581"/>
            <a:ext cx="311150" cy="750888"/>
          </a:xfrm>
          <a:custGeom>
            <a:avLst/>
            <a:gdLst>
              <a:gd name="G0" fmla="+- 7956 0 0"/>
              <a:gd name="G1" fmla="+- 21600 0 7956"/>
              <a:gd name="G2" fmla="*/ 7956 1 2"/>
              <a:gd name="G3" fmla="+- 21600 0 G2"/>
              <a:gd name="G4" fmla="+/ 7956 21600 2"/>
              <a:gd name="G5" fmla="+/ G1 0 2"/>
              <a:gd name="G6" fmla="*/ 21600 21600 7956"/>
              <a:gd name="G7" fmla="*/ G6 1 2"/>
              <a:gd name="G8" fmla="+- 21600 0 G7"/>
              <a:gd name="G9" fmla="*/ 21600 1 2"/>
              <a:gd name="G10" fmla="+- 7956 0 G9"/>
              <a:gd name="G11" fmla="?: G10 G8 0"/>
              <a:gd name="G12" fmla="?: G10 G7 21600"/>
              <a:gd name="T0" fmla="*/ 17622 w 21600"/>
              <a:gd name="T1" fmla="*/ 10800 h 21600"/>
              <a:gd name="T2" fmla="*/ 10800 w 21600"/>
              <a:gd name="T3" fmla="*/ 21600 h 21600"/>
              <a:gd name="T4" fmla="*/ 3978 w 21600"/>
              <a:gd name="T5" fmla="*/ 10800 h 21600"/>
              <a:gd name="T6" fmla="*/ 10800 w 21600"/>
              <a:gd name="T7" fmla="*/ 0 h 21600"/>
              <a:gd name="T8" fmla="*/ 5778 w 21600"/>
              <a:gd name="T9" fmla="*/ 5778 h 21600"/>
              <a:gd name="T10" fmla="*/ 15822 w 21600"/>
              <a:gd name="T11" fmla="*/ 158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7956" y="21600"/>
                </a:lnTo>
                <a:lnTo>
                  <a:pt x="1364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0" name="i312.wmv">
            <a:hlinkClick r:id="" action="ppaction://media"/>
            <a:extLst>
              <a:ext uri="{FF2B5EF4-FFF2-40B4-BE49-F238E27FC236}">
                <a16:creationId xmlns:a16="http://schemas.microsoft.com/office/drawing/2014/main" id="{775FA186-612D-DD3E-05B9-6505A132C18A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3430588"/>
            <a:ext cx="4132263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6" name="Rectangle 2">
            <a:extLst>
              <a:ext uri="{FF2B5EF4-FFF2-40B4-BE49-F238E27FC236}">
                <a16:creationId xmlns:a16="http://schemas.microsoft.com/office/drawing/2014/main" id="{B5846E58-BC3B-D84A-7D1C-D1CB67B66A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Ill-Posed Reconstruction Problem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61A0AFC0-C075-9640-7F86-3504E7365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27200"/>
            <a:ext cx="8415338" cy="4830763"/>
          </a:xfrm>
        </p:spPr>
        <p:txBody>
          <a:bodyPr/>
          <a:lstStyle/>
          <a:p>
            <a:r>
              <a:rPr lang="en-US" altLang="en-US" sz="3000" u="sng">
                <a:solidFill>
                  <a:schemeClr val="accent2"/>
                </a:solidFill>
              </a:rPr>
              <a:t>Expected shape reconstruction is ill posed</a:t>
            </a:r>
            <a:r>
              <a:rPr lang="en-US" altLang="en-US" sz="3000"/>
              <a:t>: many surfaces pass through or near points</a:t>
            </a:r>
          </a:p>
          <a:p>
            <a:r>
              <a:rPr lang="en-US" altLang="en-US" sz="3000"/>
              <a:t>Reconstructed object is not expected one!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00" fill="hold"/>
                                        <p:tgtEl>
                                          <p:spTgt spid="829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295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9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29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i313.wmv">
            <a:hlinkClick r:id="" action="ppaction://media"/>
            <a:extLst>
              <a:ext uri="{FF2B5EF4-FFF2-40B4-BE49-F238E27FC236}">
                <a16:creationId xmlns:a16="http://schemas.microsoft.com/office/drawing/2014/main" id="{C52EB715-9E3E-AF6B-D18A-BD3453F7C651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3430588"/>
            <a:ext cx="4149725" cy="33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4" name="Rectangle 2">
            <a:extLst>
              <a:ext uri="{FF2B5EF4-FFF2-40B4-BE49-F238E27FC236}">
                <a16:creationId xmlns:a16="http://schemas.microsoft.com/office/drawing/2014/main" id="{31946153-ECA0-B462-9853-A5A11FDDF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Our Solution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96BA0335-71E4-24C5-5F0F-D08BA20A2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6225" y="1698625"/>
            <a:ext cx="8593138" cy="4830763"/>
          </a:xfrm>
        </p:spPr>
        <p:txBody>
          <a:bodyPr/>
          <a:lstStyle/>
          <a:p>
            <a:r>
              <a:rPr lang="en-US" altLang="en-US" sz="3000" b="1">
                <a:solidFill>
                  <a:schemeClr val="accent2"/>
                </a:solidFill>
              </a:rPr>
              <a:t>Automatic</a:t>
            </a:r>
            <a:r>
              <a:rPr lang="en-US" altLang="en-US" sz="3000"/>
              <a:t>: detect topologically ill-conditioned regions</a:t>
            </a:r>
          </a:p>
          <a:p>
            <a:r>
              <a:rPr lang="en-US" altLang="en-US" sz="3000" b="1">
                <a:solidFill>
                  <a:schemeClr val="folHlink"/>
                </a:solidFill>
              </a:rPr>
              <a:t>Interactive</a:t>
            </a:r>
            <a:r>
              <a:rPr lang="en-US" altLang="en-US" sz="3000"/>
              <a:t>: in/out scribbles to locally resolve ambiguities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0" fill="hold"/>
                                        <p:tgtEl>
                                          <p:spTgt spid="849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499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49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49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99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96BA4323-157C-47C9-A325-93728B1E2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Related Work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8DB4E20-B115-61FF-DDD6-8D2F9C5A7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798638"/>
            <a:ext cx="6284913" cy="48307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>
                <a:solidFill>
                  <a:schemeClr val="accent2"/>
                </a:solidFill>
              </a:rPr>
              <a:t>Interactive scribbles</a:t>
            </a:r>
            <a:r>
              <a:rPr lang="en-US" altLang="en-US" sz="2100"/>
              <a:t>: image segmentation [Li04], matting [Wang05], colorization [Levin04], mesh editing [Nealen05]</a:t>
            </a:r>
          </a:p>
          <a:p>
            <a:pPr>
              <a:lnSpc>
                <a:spcPct val="90000"/>
              </a:lnSpc>
            </a:pPr>
            <a:endParaRPr lang="en-US" altLang="en-US" sz="2100"/>
          </a:p>
          <a:p>
            <a:pPr>
              <a:lnSpc>
                <a:spcPct val="90000"/>
              </a:lnSpc>
            </a:pPr>
            <a:endParaRPr lang="en-US" altLang="en-US" sz="2100"/>
          </a:p>
          <a:p>
            <a:pPr>
              <a:lnSpc>
                <a:spcPct val="90000"/>
              </a:lnSpc>
            </a:pPr>
            <a:r>
              <a:rPr lang="en-US" altLang="en-US" sz="2100">
                <a:solidFill>
                  <a:schemeClr val="accent2"/>
                </a:solidFill>
              </a:rPr>
              <a:t>Global linear system reconstruction</a:t>
            </a:r>
            <a:r>
              <a:rPr lang="en-US" altLang="en-US" sz="2100"/>
              <a:t>: [Carr01; Ohtake04; Kazhdan06]</a:t>
            </a:r>
            <a:endParaRPr lang="he-IL" altLang="en-US" sz="21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he-IL" altLang="en-US" sz="210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100">
                <a:solidFill>
                  <a:schemeClr val="accent2"/>
                </a:solidFill>
              </a:rPr>
              <a:t>Raw-scans reconstruction</a:t>
            </a:r>
            <a:r>
              <a:rPr lang="en-US" altLang="en-US" sz="2100"/>
              <a:t>: [Davis02; Dey04; Kolluri04; Sharf06; Hornung06]</a:t>
            </a:r>
            <a:endParaRPr lang="he-IL" altLang="en-US" sz="21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/>
          </a:p>
        </p:txBody>
      </p:sp>
      <p:grpSp>
        <p:nvGrpSpPr>
          <p:cNvPr id="69650" name="Group 18">
            <a:extLst>
              <a:ext uri="{FF2B5EF4-FFF2-40B4-BE49-F238E27FC236}">
                <a16:creationId xmlns:a16="http://schemas.microsoft.com/office/drawing/2014/main" id="{3C3965D5-EDE4-71DE-2834-51BCC8DF69E6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1916113"/>
            <a:ext cx="2463800" cy="1022350"/>
            <a:chOff x="4118" y="1207"/>
            <a:chExt cx="1552" cy="644"/>
          </a:xfrm>
        </p:grpSpPr>
        <p:pic>
          <p:nvPicPr>
            <p:cNvPr id="69638" name="Picture 6">
              <a:extLst>
                <a:ext uri="{FF2B5EF4-FFF2-40B4-BE49-F238E27FC236}">
                  <a16:creationId xmlns:a16="http://schemas.microsoft.com/office/drawing/2014/main" id="{0D3F334A-D6B7-9FA3-CF08-991231C89E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8" y="1207"/>
              <a:ext cx="1552" cy="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9645" name="Text Box 13">
              <a:extLst>
                <a:ext uri="{FF2B5EF4-FFF2-40B4-BE49-F238E27FC236}">
                  <a16:creationId xmlns:a16="http://schemas.microsoft.com/office/drawing/2014/main" id="{CFC78D1A-999C-741B-2AA8-C6791FDF62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2" y="1620"/>
              <a:ext cx="8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Nealen05</a:t>
              </a:r>
            </a:p>
          </p:txBody>
        </p:sp>
      </p:grpSp>
      <p:grpSp>
        <p:nvGrpSpPr>
          <p:cNvPr id="69649" name="Group 17">
            <a:extLst>
              <a:ext uri="{FF2B5EF4-FFF2-40B4-BE49-F238E27FC236}">
                <a16:creationId xmlns:a16="http://schemas.microsoft.com/office/drawing/2014/main" id="{FAF1BA29-91D2-7904-88A3-CB3A9CAA6035}"/>
              </a:ext>
            </a:extLst>
          </p:cNvPr>
          <p:cNvGrpSpPr>
            <a:grpSpLocks/>
          </p:cNvGrpSpPr>
          <p:nvPr/>
        </p:nvGrpSpPr>
        <p:grpSpPr bwMode="auto">
          <a:xfrm>
            <a:off x="6610350" y="5006975"/>
            <a:ext cx="2392363" cy="1428750"/>
            <a:chOff x="4172" y="2019"/>
            <a:chExt cx="1507" cy="900"/>
          </a:xfrm>
        </p:grpSpPr>
        <p:pic>
          <p:nvPicPr>
            <p:cNvPr id="69636" name="Picture 4">
              <a:extLst>
                <a:ext uri="{FF2B5EF4-FFF2-40B4-BE49-F238E27FC236}">
                  <a16:creationId xmlns:a16="http://schemas.microsoft.com/office/drawing/2014/main" id="{881F6B21-9F13-B0C5-98B2-BABCA9AB2B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2" y="2019"/>
              <a:ext cx="1507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9646" name="Text Box 14">
              <a:extLst>
                <a:ext uri="{FF2B5EF4-FFF2-40B4-BE49-F238E27FC236}">
                  <a16:creationId xmlns:a16="http://schemas.microsoft.com/office/drawing/2014/main" id="{87DF7886-54B3-B305-169F-CE0C3E43EF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1" y="2688"/>
              <a:ext cx="9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Hornung06</a:t>
              </a:r>
            </a:p>
          </p:txBody>
        </p:sp>
      </p:grpSp>
      <p:grpSp>
        <p:nvGrpSpPr>
          <p:cNvPr id="69648" name="Group 16">
            <a:extLst>
              <a:ext uri="{FF2B5EF4-FFF2-40B4-BE49-F238E27FC236}">
                <a16:creationId xmlns:a16="http://schemas.microsoft.com/office/drawing/2014/main" id="{3454F8E6-6C02-500A-5D34-2F0859F8382A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3222625"/>
            <a:ext cx="2220913" cy="1635125"/>
            <a:chOff x="4279" y="3012"/>
            <a:chExt cx="1399" cy="1030"/>
          </a:xfrm>
        </p:grpSpPr>
        <p:grpSp>
          <p:nvGrpSpPr>
            <p:cNvPr id="69644" name="Group 12">
              <a:extLst>
                <a:ext uri="{FF2B5EF4-FFF2-40B4-BE49-F238E27FC236}">
                  <a16:creationId xmlns:a16="http://schemas.microsoft.com/office/drawing/2014/main" id="{01C9D33F-57F9-9C3D-E06D-8EC7B2BD49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9" y="3012"/>
              <a:ext cx="1399" cy="829"/>
              <a:chOff x="4279" y="1995"/>
              <a:chExt cx="1399" cy="829"/>
            </a:xfrm>
          </p:grpSpPr>
          <p:pic>
            <p:nvPicPr>
              <p:cNvPr id="69639" name="Picture 7">
                <a:extLst>
                  <a:ext uri="{FF2B5EF4-FFF2-40B4-BE49-F238E27FC236}">
                    <a16:creationId xmlns:a16="http://schemas.microsoft.com/office/drawing/2014/main" id="{DE5F7782-A6A4-7D92-EB9A-27C9C30294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79" y="1995"/>
                <a:ext cx="737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9641" name="Picture 9">
                <a:extLst>
                  <a:ext uri="{FF2B5EF4-FFF2-40B4-BE49-F238E27FC236}">
                    <a16:creationId xmlns:a16="http://schemas.microsoft.com/office/drawing/2014/main" id="{75481C30-ED3A-F4E5-1B0E-9974CBB88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90" y="1999"/>
                <a:ext cx="688" cy="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9647" name="Text Box 15">
              <a:extLst>
                <a:ext uri="{FF2B5EF4-FFF2-40B4-BE49-F238E27FC236}">
                  <a16:creationId xmlns:a16="http://schemas.microsoft.com/office/drawing/2014/main" id="{A8960F43-2FDE-8196-9F92-BD3CF6F979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2" y="3811"/>
              <a:ext cx="8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Ohtake04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3C3E2AF-21F3-D0E5-1FA3-23A4E2E7C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Method Overview – 2D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2F62331-FC96-A21E-B15F-BAA9631644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638" y="1798638"/>
            <a:ext cx="8982075" cy="4830762"/>
          </a:xfrm>
        </p:spPr>
        <p:txBody>
          <a:bodyPr/>
          <a:lstStyle/>
          <a:p>
            <a:r>
              <a:rPr lang="en-US" altLang="en-US" sz="2900"/>
              <a:t>Initial in/out constraints</a:t>
            </a:r>
          </a:p>
          <a:p>
            <a:r>
              <a:rPr lang="en-US" altLang="en-US" sz="2900"/>
              <a:t>Adaptive structure domain </a:t>
            </a:r>
          </a:p>
          <a:p>
            <a:r>
              <a:rPr lang="en-US" altLang="en-US" sz="2900"/>
              <a:t>Implicit distance field - FEM formulation</a:t>
            </a:r>
          </a:p>
          <a:p>
            <a:endParaRPr lang="en-US" altLang="en-US" sz="2900"/>
          </a:p>
        </p:txBody>
      </p:sp>
      <p:pic>
        <p:nvPicPr>
          <p:cNvPr id="53259" name="Picture 11">
            <a:extLst>
              <a:ext uri="{FF2B5EF4-FFF2-40B4-BE49-F238E27FC236}">
                <a16:creationId xmlns:a16="http://schemas.microsoft.com/office/drawing/2014/main" id="{9357F34F-1A1B-325C-1D56-6A8F6602B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5575" y="3867150"/>
            <a:ext cx="25622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8" name="Picture 10">
            <a:extLst>
              <a:ext uri="{FF2B5EF4-FFF2-40B4-BE49-F238E27FC236}">
                <a16:creationId xmlns:a16="http://schemas.microsoft.com/office/drawing/2014/main" id="{CC9D3A1D-5CA9-317B-2E64-3D79FE13C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0838" y="3867150"/>
            <a:ext cx="26066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60" name="Picture 12">
            <a:extLst>
              <a:ext uri="{FF2B5EF4-FFF2-40B4-BE49-F238E27FC236}">
                <a16:creationId xmlns:a16="http://schemas.microsoft.com/office/drawing/2014/main" id="{79EAD576-CF72-D9E1-F2F8-756994203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8" y="3854450"/>
            <a:ext cx="2170112" cy="22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7" name="Picture 9">
            <a:extLst>
              <a:ext uri="{FF2B5EF4-FFF2-40B4-BE49-F238E27FC236}">
                <a16:creationId xmlns:a16="http://schemas.microsoft.com/office/drawing/2014/main" id="{09D03DFE-67E6-C6DC-7F47-D18BE30E4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713" y="3856038"/>
            <a:ext cx="2540000" cy="2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61" name="Line 13">
            <a:extLst>
              <a:ext uri="{FF2B5EF4-FFF2-40B4-BE49-F238E27FC236}">
                <a16:creationId xmlns:a16="http://schemas.microsoft.com/office/drawing/2014/main" id="{D37AABE2-DC56-8D2F-445E-0B22E13C5F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6938" y="3876675"/>
            <a:ext cx="0" cy="218281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2" name="Line 14">
            <a:extLst>
              <a:ext uri="{FF2B5EF4-FFF2-40B4-BE49-F238E27FC236}">
                <a16:creationId xmlns:a16="http://schemas.microsoft.com/office/drawing/2014/main" id="{C516791D-D11B-C5DB-B36A-4FEB66063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7225" y="3876675"/>
            <a:ext cx="0" cy="218281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3" name="Line 15">
            <a:extLst>
              <a:ext uri="{FF2B5EF4-FFF2-40B4-BE49-F238E27FC236}">
                <a16:creationId xmlns:a16="http://schemas.microsoft.com/office/drawing/2014/main" id="{CD2CEC94-E4E9-E1B6-3FC8-D0CEEA8BF9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3225" y="3871913"/>
            <a:ext cx="0" cy="21828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6F9EEFAF-7A20-A899-0087-7C0A77199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Method Overview – 2D cont’d</a:t>
            </a:r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D3015FD3-D490-14B6-A90A-9E3EF8E2E7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900"/>
              <a:t>Weak region detection</a:t>
            </a:r>
          </a:p>
          <a:p>
            <a:r>
              <a:rPr lang="en-US" altLang="en-US" sz="2900"/>
              <a:t>User-scribbles update</a:t>
            </a:r>
          </a:p>
          <a:p>
            <a:endParaRPr lang="en-US" altLang="en-US"/>
          </a:p>
        </p:txBody>
      </p:sp>
      <p:pic>
        <p:nvPicPr>
          <p:cNvPr id="194565" name="i41.wmv">
            <a:hlinkClick r:id="" action="ppaction://media"/>
            <a:extLst>
              <a:ext uri="{FF2B5EF4-FFF2-40B4-BE49-F238E27FC236}">
                <a16:creationId xmlns:a16="http://schemas.microsoft.com/office/drawing/2014/main" id="{EE8E23AF-7C37-29F7-B641-B01B1254862F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3341688"/>
            <a:ext cx="4092575" cy="327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0" fill="hold"/>
                                        <p:tgtEl>
                                          <p:spTgt spid="1945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456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5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45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6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B0B1B3"/>
      </a:dk1>
      <a:lt1>
        <a:srgbClr val="FFFFFF"/>
      </a:lt1>
      <a:dk2>
        <a:srgbClr val="003082"/>
      </a:dk2>
      <a:lt2>
        <a:srgbClr val="FFFFFF"/>
      </a:lt2>
      <a:accent1>
        <a:srgbClr val="92BFEB"/>
      </a:accent1>
      <a:accent2>
        <a:srgbClr val="FDD44F"/>
      </a:accent2>
      <a:accent3>
        <a:srgbClr val="AAADC1"/>
      </a:accent3>
      <a:accent4>
        <a:srgbClr val="DADADA"/>
      </a:accent4>
      <a:accent5>
        <a:srgbClr val="C7DCF3"/>
      </a:accent5>
      <a:accent6>
        <a:srgbClr val="E5C047"/>
      </a:accent6>
      <a:hlink>
        <a:srgbClr val="A4D767"/>
      </a:hlink>
      <a:folHlink>
        <a:srgbClr val="FF897B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B0B1B3"/>
        </a:dk1>
        <a:lt1>
          <a:srgbClr val="FFFFFF"/>
        </a:lt1>
        <a:dk2>
          <a:srgbClr val="003082"/>
        </a:dk2>
        <a:lt2>
          <a:srgbClr val="FFFFFF"/>
        </a:lt2>
        <a:accent1>
          <a:srgbClr val="92BFEB"/>
        </a:accent1>
        <a:accent2>
          <a:srgbClr val="FDD44F"/>
        </a:accent2>
        <a:accent3>
          <a:srgbClr val="AAADC1"/>
        </a:accent3>
        <a:accent4>
          <a:srgbClr val="DADADA"/>
        </a:accent4>
        <a:accent5>
          <a:srgbClr val="C7DCF3"/>
        </a:accent5>
        <a:accent6>
          <a:srgbClr val="E5C047"/>
        </a:accent6>
        <a:hlink>
          <a:srgbClr val="A4D767"/>
        </a:hlink>
        <a:folHlink>
          <a:srgbClr val="FF897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3938</TotalTime>
  <Words>2061</Words>
  <Application>Microsoft Macintosh PowerPoint</Application>
  <PresentationFormat>On-screen Show (4:3)</PresentationFormat>
  <Paragraphs>358</Paragraphs>
  <Slides>25</Slides>
  <Notes>23</Notes>
  <HiddenSlides>0</HiddenSlides>
  <MMClips>11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Wingdings</vt:lpstr>
      <vt:lpstr>Times</vt:lpstr>
      <vt:lpstr>Arial Unicode MS</vt:lpstr>
      <vt:lpstr>Times New Roman</vt:lpstr>
      <vt:lpstr>Custom Design</vt:lpstr>
      <vt:lpstr>MathType 5.0 Equation</vt:lpstr>
      <vt:lpstr>Interactive Topology-aware Surface Reconstruction</vt:lpstr>
      <vt:lpstr>The Problem of Reconstruction </vt:lpstr>
      <vt:lpstr>Method Concept</vt:lpstr>
      <vt:lpstr>Structured Light Scanners</vt:lpstr>
      <vt:lpstr>Ill-Posed Reconstruction Problem</vt:lpstr>
      <vt:lpstr>Our Solution</vt:lpstr>
      <vt:lpstr>Related Work</vt:lpstr>
      <vt:lpstr>Method Overview – 2D</vt:lpstr>
      <vt:lpstr>Method Overview – 2D cont’d</vt:lpstr>
      <vt:lpstr>Method Overview – 3D</vt:lpstr>
      <vt:lpstr>Discrete Underlying Structure</vt:lpstr>
      <vt:lpstr>Implicit Formulation</vt:lpstr>
      <vt:lpstr>Topology-aware Detection</vt:lpstr>
      <vt:lpstr>Topologically Weak Regions</vt:lpstr>
      <vt:lpstr>Discrete Weak Regions</vt:lpstr>
      <vt:lpstr>User Interaction</vt:lpstr>
      <vt:lpstr>Initial Constraints</vt:lpstr>
      <vt:lpstr>Matrix formulation</vt:lpstr>
      <vt:lpstr>FEM System</vt:lpstr>
      <vt:lpstr>Recorded Reconstruction Session</vt:lpstr>
      <vt:lpstr>Comparison</vt:lpstr>
      <vt:lpstr>Timings</vt:lpstr>
      <vt:lpstr>Interactive Reconstruction with Large Missing Regions</vt:lpstr>
      <vt:lpstr>Coarse-to-fine Workflow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Overby</dc:creator>
  <cp:lastModifiedBy>Thomas LEWINER</cp:lastModifiedBy>
  <cp:revision>785</cp:revision>
  <dcterms:created xsi:type="dcterms:W3CDTF">2003-01-26T07:16:40Z</dcterms:created>
  <dcterms:modified xsi:type="dcterms:W3CDTF">2026-07-30T21:24:10Z</dcterms:modified>
</cp:coreProperties>
</file>