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648" r:id="rId1"/>
  </p:sldMasterIdLst>
  <p:sldIdLst>
    <p:sldId id="256" r:id="rId2"/>
    <p:sldId id="260" r:id="rId3"/>
    <p:sldId id="258" r:id="rId4"/>
    <p:sldId id="282" r:id="rId5"/>
    <p:sldId id="259" r:id="rId6"/>
    <p:sldId id="286" r:id="rId7"/>
    <p:sldId id="287" r:id="rId8"/>
    <p:sldId id="257" r:id="rId9"/>
    <p:sldId id="290" r:id="rId10"/>
    <p:sldId id="261" r:id="rId11"/>
    <p:sldId id="285" r:id="rId12"/>
    <p:sldId id="266" r:id="rId13"/>
    <p:sldId id="292" r:id="rId14"/>
    <p:sldId id="283" r:id="rId15"/>
    <p:sldId id="293" r:id="rId16"/>
    <p:sldId id="291" r:id="rId17"/>
    <p:sldId id="280" r:id="rId18"/>
    <p:sldId id="281" r:id="rId19"/>
    <p:sldId id="268" r:id="rId20"/>
    <p:sldId id="294" r:id="rId21"/>
    <p:sldId id="278" r:id="rId22"/>
    <p:sldId id="284" r:id="rId23"/>
    <p:sldId id="289" r:id="rId24"/>
    <p:sldId id="271" r:id="rId25"/>
    <p:sldId id="263" r:id="rId26"/>
  </p:sldIdLst>
  <p:sldSz cx="9144000" cy="6858000" type="screen4x3"/>
  <p:notesSz cx="6858000" cy="9144000"/>
  <p:custShowLst>
    <p:custShow name="Apresentação personalizada 1" id="0">
      <p:sldLst>
        <p:sld r:id="rId2"/>
      </p:sldLst>
    </p:custShow>
  </p:custShowLst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9"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89" autoAdjust="0"/>
  </p:normalViewPr>
  <p:slideViewPr>
    <p:cSldViewPr>
      <p:cViewPr varScale="1">
        <p:scale>
          <a:sx n="120" d="100"/>
          <a:sy n="120" d="100"/>
        </p:scale>
        <p:origin x="1944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>
            <a:extLst>
              <a:ext uri="{FF2B5EF4-FFF2-40B4-BE49-F238E27FC236}">
                <a16:creationId xmlns:a16="http://schemas.microsoft.com/office/drawing/2014/main" id="{A0FA6FDE-0799-1CBA-0AED-71A9D8ED87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t-BR" altLang="en-US" noProof="0"/>
              <a:t>Clique para editar o estilo do título mestre</a:t>
            </a:r>
          </a:p>
        </p:txBody>
      </p:sp>
      <p:sp>
        <p:nvSpPr>
          <p:cNvPr id="153603" name="Rectangle 3">
            <a:extLst>
              <a:ext uri="{FF2B5EF4-FFF2-40B4-BE49-F238E27FC236}">
                <a16:creationId xmlns:a16="http://schemas.microsoft.com/office/drawing/2014/main" id="{26CA703F-B094-407F-B71F-97A1070588C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pt-BR" altLang="en-US" noProof="0"/>
              <a:t>Clique para editar o estilo do subtítulo mestre</a:t>
            </a:r>
          </a:p>
        </p:txBody>
      </p:sp>
      <p:sp>
        <p:nvSpPr>
          <p:cNvPr id="153604" name="Rectangle 4">
            <a:extLst>
              <a:ext uri="{FF2B5EF4-FFF2-40B4-BE49-F238E27FC236}">
                <a16:creationId xmlns:a16="http://schemas.microsoft.com/office/drawing/2014/main" id="{3A009174-7F98-185B-20E1-72AFBA62B26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153605" name="Rectangle 5">
            <a:extLst>
              <a:ext uri="{FF2B5EF4-FFF2-40B4-BE49-F238E27FC236}">
                <a16:creationId xmlns:a16="http://schemas.microsoft.com/office/drawing/2014/main" id="{D62BB3E1-D985-1482-0D28-DF591384E7C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153606" name="Rectangle 6">
            <a:extLst>
              <a:ext uri="{FF2B5EF4-FFF2-40B4-BE49-F238E27FC236}">
                <a16:creationId xmlns:a16="http://schemas.microsoft.com/office/drawing/2014/main" id="{7CE430DA-A9E8-DEF9-F3B7-2BBFBCB9C9F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52F1E9F-3AF3-E048-B3EE-6C89B027240C}" type="slidenum">
              <a:rPr lang="pt-BR" altLang="en-US"/>
              <a:pPr/>
              <a:t>‹#›</a:t>
            </a:fld>
            <a:endParaRPr lang="pt-BR" altLang="en-US"/>
          </a:p>
        </p:txBody>
      </p:sp>
      <p:pic>
        <p:nvPicPr>
          <p:cNvPr id="153611" name="Picture 11">
            <a:extLst>
              <a:ext uri="{FF2B5EF4-FFF2-40B4-BE49-F238E27FC236}">
                <a16:creationId xmlns:a16="http://schemas.microsoft.com/office/drawing/2014/main" id="{1755A743-3B8B-E242-36EC-96DF999F53D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1725" y="5075238"/>
            <a:ext cx="1533525" cy="158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12" name="Picture 12">
            <a:extLst>
              <a:ext uri="{FF2B5EF4-FFF2-40B4-BE49-F238E27FC236}">
                <a16:creationId xmlns:a16="http://schemas.microsoft.com/office/drawing/2014/main" id="{1240CC43-DB32-C66D-0A63-4E0F33AAFC9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3" y="4365625"/>
            <a:ext cx="1398587" cy="186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13" name="Picture 13">
            <a:extLst>
              <a:ext uri="{FF2B5EF4-FFF2-40B4-BE49-F238E27FC236}">
                <a16:creationId xmlns:a16="http://schemas.microsoft.com/office/drawing/2014/main" id="{19D3C428-EAB8-6F3C-0BC7-21D73B69C14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59563" y="4365625"/>
            <a:ext cx="2298700" cy="60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14" name="Picture 14">
            <a:extLst>
              <a:ext uri="{FF2B5EF4-FFF2-40B4-BE49-F238E27FC236}">
                <a16:creationId xmlns:a16="http://schemas.microsoft.com/office/drawing/2014/main" id="{604090E9-ADFF-C0BF-A290-3ACD2BF7F4F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713" y="6142038"/>
            <a:ext cx="1855787" cy="49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643C9-47FC-C784-9F47-2B7245B65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A64FA1-DFFC-D723-8A4B-764B5783A8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658B82-0894-7839-E772-30CD7DBC8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6FD787-C872-B14A-E60B-22569EF85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22C895-27F0-3CFE-13D5-13FE76E03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1B2774-4BD9-454C-B535-F3CAC69897C5}" type="slidenum">
              <a:rPr lang="pt-BR" altLang="en-US"/>
              <a:pPr/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88551335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608F83-52C3-A02B-43C7-2D1851FAD1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BC0CA5-EA4F-EA30-41C4-818C28889A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E1FF4C-4C6A-59FD-FCA6-E0872F673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72833-C963-E905-9A9A-E767390AA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1E77D-92AC-D91D-903B-689E39235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F8D1C-0FAC-1644-9E59-4B527D0DA567}" type="slidenum">
              <a:rPr lang="pt-BR" altLang="en-US"/>
              <a:pPr/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1471188169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63B37-C3EA-94AA-19A6-40D4B678A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4A8647-8709-83BB-62CD-5E744B9EB85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70FA7F-ADD6-7469-6B0A-AA22A6716EED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C2156A8-6E58-1951-C59F-7B568C0AAD51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0433C85-3C44-3C55-96B8-0BC206E84A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745A938-4A45-E7B8-DCEA-DD0A829C5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C218E44-DE2B-834F-1345-421F1C197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26A28C3-5DDF-EB46-A82E-B3FF8C9F47A9}" type="slidenum">
              <a:rPr lang="pt-BR" altLang="en-US"/>
              <a:pPr/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260312094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1B919-A82B-DBBC-897D-14B92B45D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3257AA-5E40-040D-3EED-78701695DA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76DF4D-EAC8-3EA7-A2D0-6015EFD234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BD590F-F949-731B-9F67-40D4C9DE63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F3D46E-A248-C451-4993-75C4AB5E4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163820-8E92-C7F9-CDA4-5E5A1D5FC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F12F349-5B61-5E4E-8C30-ABA5C0376E21}" type="slidenum">
              <a:rPr lang="pt-BR" altLang="en-US"/>
              <a:pPr/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201868910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76CA3-1001-7136-BA29-71A457279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629C40-A077-890B-82F4-CE804868F26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18C362-8601-9102-103F-6DB1EC9447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15AC1E-40B1-8B00-3344-378971CA28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2FA711-6EDE-17C0-283F-0CEC637A4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FC27D7-01E0-CC39-05F4-51CD8044E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E47D61C-93A8-B44B-AB20-C3C1DF415B30}" type="slidenum">
              <a:rPr lang="pt-BR" altLang="en-US"/>
              <a:pPr/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1167157793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E3541-65DE-541D-C0F8-E0DD574CC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45B466-23D0-509D-BAC6-109F0C9953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63382E-D1C5-0A7D-A0EC-A615CBA44E65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261C573-6485-C637-FFC7-E0B06C181E55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6B5C3B11-DDB7-062D-AC07-40448845C6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229102B-AF78-4C18-A9A5-453F94D2D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CD8C002-D302-71CC-CC94-59C2D8FE0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C448DF4-5F05-9A42-9CA1-5E04B7F8A166}" type="slidenum">
              <a:rPr lang="pt-BR" altLang="en-US"/>
              <a:pPr/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166092100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1B3FA-3FD2-7904-28F1-1CD083BEE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AB7DB-A789-44AF-6198-4E6B890D41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066EFF-BE63-585C-1D41-87799E9C2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DC6E9-1688-1BBB-0D27-1B4A4B176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5B10B3-D5AB-3667-A4BC-E2AEBEB17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F15792-A721-B44D-BF90-5FCA20F4458E}" type="slidenum">
              <a:rPr lang="pt-BR" altLang="en-US"/>
              <a:pPr/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04066971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6DE93-AAC4-40A1-24C1-E974B4FBE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4A0859-7486-70A9-6862-AB8849F354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76DB99-66B2-EC1C-B349-9A04DA37C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F1A742-1BF9-CD8E-6B00-78B01E935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887451-3376-BE8B-C154-F07A68454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A9538D-322C-E04F-BCF8-4B660D530E76}" type="slidenum">
              <a:rPr lang="pt-BR" altLang="en-US"/>
              <a:pPr/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291842251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2A2BC-E1F4-9386-C96B-F80BEF7EC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54D408-AED9-2601-6625-16144E7390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1E18CD-7E2E-52F0-37A8-EE8EF78C2A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B8E937-51BC-040A-3821-AC5A64265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CEFB12-0D86-1B51-F52C-11E3F31B0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8155E8-5365-638F-B55C-BCC671324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871BC0-83F7-914E-999E-DD60D71AA144}" type="slidenum">
              <a:rPr lang="pt-BR" altLang="en-US"/>
              <a:pPr/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6559087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12675-1EE5-47EF-46F4-3943EE417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FA18C3-A7D4-9A1C-4819-0C3CBF91D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CC0687-24C0-2586-6E8B-95448074FB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B60C3A-6589-9730-7882-24AEAF6BEC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C37855-7E03-C3F3-37BE-23B90A65CF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B4217D-D11C-E4D3-EE40-F4919D0CC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D27F27-2785-BD31-B2C1-9444D4D89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FFD727-D587-0B86-4A48-CAD5EE849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1B53B4-F4B3-F647-B602-A58F4C2D3322}" type="slidenum">
              <a:rPr lang="pt-BR" altLang="en-US"/>
              <a:pPr/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187982484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66565-73E0-2202-D9E4-27E682FE7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668558-D1F3-3ED9-C425-945FE201E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79327A-0BF8-2FA5-0766-034F30C36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21DE81-35BF-501F-40D6-D3E674680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5132D1-DC1E-D94A-891A-250BB888E84B}" type="slidenum">
              <a:rPr lang="pt-BR" altLang="en-US"/>
              <a:pPr/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44922658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B34B05-4720-2914-86B3-9BD0A7D6A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F27B85-2F76-D151-E207-335E35D0F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706592-B7E6-8896-E39C-F6B47FEF5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C6D582-D850-C744-8CFE-A18B1A4B56BF}" type="slidenum">
              <a:rPr lang="pt-BR" altLang="en-US"/>
              <a:pPr/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421788613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C9F27-7F9E-007E-C1B2-C96904AD6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056030-7DAE-E72B-3E5A-FEA3C06ED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634658-C258-D65F-0D06-A066587671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BBE1FF-B535-A59F-16D2-B44F4493C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8CB4B2-CDF8-C72D-29EC-C954C8228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27588D-D8C6-0E1F-3CE6-3E8585BE8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FB9B1F-FF31-6244-85A2-2F9C9E40A668}" type="slidenum">
              <a:rPr lang="pt-BR" altLang="en-US"/>
              <a:pPr/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426848288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83D37-6C3B-D178-5425-BAC32E904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4CBCFC-BB2D-E497-F849-F8CB97C76C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57224-B0C8-A9DA-8ECD-E2E0C5750F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58C8FC-5BA6-D148-2624-7F1AA311E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E4F510-B91F-1744-27D9-96EAC663D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10C8E7-9E37-1377-317E-C450C70F0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36E4D0-10A5-8445-A9DC-B2CE12796EF4}" type="slidenum">
              <a:rPr lang="pt-BR" altLang="en-US"/>
              <a:pPr/>
              <a:t>‹#›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70408793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366FF"/>
            </a:gs>
            <a:gs pos="100000">
              <a:srgbClr val="3366FF">
                <a:gamma/>
                <a:tint val="40000"/>
                <a:invGamma/>
              </a:srgbClr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902D01F-ECBD-C140-4254-9422CFEC5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3B23635-CB3A-9FC1-A7FF-524DE11FC4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os estilos do texto mestre</a:t>
            </a:r>
          </a:p>
          <a:p>
            <a:pPr lvl="1"/>
            <a:r>
              <a:rPr lang="pt-BR" altLang="en-US"/>
              <a:t>Segundo nível</a:t>
            </a:r>
          </a:p>
          <a:p>
            <a:pPr lvl="2"/>
            <a:r>
              <a:rPr lang="pt-BR" altLang="en-US"/>
              <a:t>Terceiro nível</a:t>
            </a:r>
          </a:p>
          <a:p>
            <a:pPr lvl="3"/>
            <a:r>
              <a:rPr lang="pt-BR" altLang="en-US"/>
              <a:t>Quarto nível</a:t>
            </a:r>
          </a:p>
          <a:p>
            <a:pPr lvl="4"/>
            <a:r>
              <a:rPr lang="pt-BR" altLang="en-US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D0218A3-1DC5-E2BD-3E6C-D8206805C5C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endParaRPr lang="pt-BR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F4EC5CD-3917-4E4B-5810-245674AB9F9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endParaRPr lang="pt-BR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2170264-015F-FD21-2B1C-60393341280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F87B5EF1-963D-684F-993E-D7E4C638C852}" type="slidenum">
              <a:rPr lang="pt-BR" altLang="en-US"/>
              <a:pPr/>
              <a:t>‹#›</a:t>
            </a:fld>
            <a:endParaRPr lang="pt-BR" altLang="en-US"/>
          </a:p>
        </p:txBody>
      </p:sp>
      <p:pic>
        <p:nvPicPr>
          <p:cNvPr id="1040" name="Picture 16">
            <a:extLst>
              <a:ext uri="{FF2B5EF4-FFF2-40B4-BE49-F238E27FC236}">
                <a16:creationId xmlns:a16="http://schemas.microsoft.com/office/drawing/2014/main" id="{96A22FE1-E0B3-4DEF-CB71-BE20C6FC1CB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3763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>
            <a:extLst>
              <a:ext uri="{FF2B5EF4-FFF2-40B4-BE49-F238E27FC236}">
                <a16:creationId xmlns:a16="http://schemas.microsoft.com/office/drawing/2014/main" id="{FCDBDE2A-DED1-9B06-BB4A-682AD6C40A5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3888" y="574675"/>
            <a:ext cx="874712" cy="90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FC8B49CF-A39C-B263-52C9-0785A979B1A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188" y="44450"/>
            <a:ext cx="155575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>
            <a:extLst>
              <a:ext uri="{FF2B5EF4-FFF2-40B4-BE49-F238E27FC236}">
                <a16:creationId xmlns:a16="http://schemas.microsoft.com/office/drawing/2014/main" id="{77BB0347-8302-68A9-43E4-724BA6C2B7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62050"/>
            <a:ext cx="1298575" cy="34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emf"/><Relationship Id="rId4" Type="http://schemas.openxmlformats.org/officeDocument/2006/relationships/oleObject" Target="../embeddings/oleObject8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emf"/><Relationship Id="rId4" Type="http://schemas.openxmlformats.org/officeDocument/2006/relationships/oleObject" Target="../embeddings/oleObject1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2.emf"/><Relationship Id="rId4" Type="http://schemas.openxmlformats.org/officeDocument/2006/relationships/image" Target="../media/image35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>
            <a:extLst>
              <a:ext uri="{FF2B5EF4-FFF2-40B4-BE49-F238E27FC236}">
                <a16:creationId xmlns:a16="http://schemas.microsoft.com/office/drawing/2014/main" id="{7DA42819-BC2D-CB92-10EE-154A818DAD0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1125538"/>
            <a:ext cx="7772400" cy="1143000"/>
          </a:xfrm>
        </p:spPr>
        <p:txBody>
          <a:bodyPr/>
          <a:lstStyle/>
          <a:p>
            <a:r>
              <a:rPr lang="en-US" altLang="en-US" b="1">
                <a:solidFill>
                  <a:srgbClr val="000000"/>
                </a:solidFill>
              </a:rPr>
              <a:t>Arc-Length Based Curvature</a:t>
            </a:r>
            <a:br>
              <a:rPr lang="en-US" altLang="en-US" b="1">
                <a:solidFill>
                  <a:srgbClr val="000000"/>
                </a:solidFill>
              </a:rPr>
            </a:br>
            <a:r>
              <a:rPr lang="en-US" altLang="en-US" b="1"/>
              <a:t>Estimator</a:t>
            </a:r>
            <a:r>
              <a:rPr lang="en-US" altLang="en-US"/>
              <a:t> </a:t>
            </a:r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66152EBC-A479-B6C6-AA4C-871D5B66133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-396875" y="3189288"/>
            <a:ext cx="9540875" cy="1752600"/>
          </a:xfrm>
        </p:spPr>
        <p:txBody>
          <a:bodyPr/>
          <a:lstStyle/>
          <a:p>
            <a:r>
              <a:rPr lang="en-US" altLang="en-US" sz="2000" b="1"/>
              <a:t>Thomas Lewiner, João D. Gomes Jr. , Hélio Lopes, Marcos Craizer</a:t>
            </a:r>
          </a:p>
          <a:p>
            <a:endParaRPr lang="en-US" altLang="en-US" sz="1400" i="1"/>
          </a:p>
          <a:p>
            <a:r>
              <a:rPr lang="en-US" altLang="en-US" sz="1400" b="1"/>
              <a:t>{ tomlew , jgomes , lopes , craizer }@ mat.puc-rio.br</a:t>
            </a:r>
          </a:p>
          <a:p>
            <a:endParaRPr lang="en-US" altLang="en-US" sz="2400"/>
          </a:p>
        </p:txBody>
      </p:sp>
    </p:spTree>
  </p:cSld>
  <p:clrMapOvr>
    <a:masterClrMapping/>
  </p:clrMapOvr>
  <p:transition advTm="1184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0DC54D6B-4FA4-3738-76EE-F0971085B5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Model</a:t>
            </a:r>
          </a:p>
        </p:txBody>
      </p:sp>
      <p:sp>
        <p:nvSpPr>
          <p:cNvPr id="11276" name="Text Box 12">
            <a:extLst>
              <a:ext uri="{FF2B5EF4-FFF2-40B4-BE49-F238E27FC236}">
                <a16:creationId xmlns:a16="http://schemas.microsoft.com/office/drawing/2014/main" id="{672FDA4D-CC45-4B37-53A6-D98F7A15A8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1916113"/>
            <a:ext cx="655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endParaRPr lang="en-US" altLang="en-US" b="0"/>
          </a:p>
        </p:txBody>
      </p:sp>
      <p:pic>
        <p:nvPicPr>
          <p:cNvPr id="11285" name="Picture 21">
            <a:extLst>
              <a:ext uri="{FF2B5EF4-FFF2-40B4-BE49-F238E27FC236}">
                <a16:creationId xmlns:a16="http://schemas.microsoft.com/office/drawing/2014/main" id="{30F15169-558B-8B02-FE42-1A77B086BADD}"/>
              </a:ext>
            </a:extLst>
          </p:cNvPr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1050" y="1557338"/>
            <a:ext cx="4681538" cy="2397125"/>
          </a:xfrm>
          <a:solidFill>
            <a:schemeClr val="bg1">
              <a:alpha val="39999"/>
            </a:schemeClr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1291" name="Object 27">
            <a:extLst>
              <a:ext uri="{FF2B5EF4-FFF2-40B4-BE49-F238E27FC236}">
                <a16:creationId xmlns:a16="http://schemas.microsoft.com/office/drawing/2014/main" id="{17ECD715-889B-1C2B-0F82-0894AE21066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96838" y="4149725"/>
          <a:ext cx="5245101" cy="223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8620700" imgH="19304000" progId="Equation.3">
                  <p:embed/>
                </p:oleObj>
              </mc:Choice>
              <mc:Fallback>
                <p:oleObj name="Equation" r:id="rId3" imgW="38620700" imgH="193040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96838" y="4149725"/>
                        <a:ext cx="5245101" cy="223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94" name="Text Box 30">
            <a:extLst>
              <a:ext uri="{FF2B5EF4-FFF2-40B4-BE49-F238E27FC236}">
                <a16:creationId xmlns:a16="http://schemas.microsoft.com/office/drawing/2014/main" id="{7D028EC0-BCDE-64A4-4832-ED2D21D59B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3800" y="4365625"/>
            <a:ext cx="3960813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0"/>
              <a:t>where </a:t>
            </a:r>
            <a:r>
              <a:rPr lang="en-US" altLang="en-US" sz="3200" b="0" i="1"/>
              <a:t>s</a:t>
            </a:r>
            <a:r>
              <a:rPr lang="en-US" altLang="en-US" sz="3200" b="0" i="1" baseline="30000"/>
              <a:t>j</a:t>
            </a:r>
            <a:r>
              <a:rPr lang="en-US" altLang="en-US" sz="3200" b="0" i="1" baseline="-25000"/>
              <a:t>i</a:t>
            </a:r>
            <a:r>
              <a:rPr lang="en-US" altLang="en-US" sz="3200" b="0" i="1"/>
              <a:t> </a:t>
            </a:r>
            <a:r>
              <a:rPr lang="en-US" altLang="en-US" sz="3200" b="0"/>
              <a:t>approximates the arc-length between </a:t>
            </a:r>
            <a:r>
              <a:rPr lang="en-US" altLang="en-US" sz="3200" b="0" i="1"/>
              <a:t>p</a:t>
            </a:r>
            <a:r>
              <a:rPr lang="en-US" altLang="en-US" sz="3200" b="0" i="1" baseline="-25000"/>
              <a:t>i</a:t>
            </a:r>
            <a:r>
              <a:rPr lang="en-US" altLang="en-US" sz="3200" b="0"/>
              <a:t> and </a:t>
            </a:r>
            <a:r>
              <a:rPr lang="en-US" altLang="en-US" sz="3200" b="0" i="1"/>
              <a:t>p</a:t>
            </a:r>
            <a:r>
              <a:rPr lang="en-US" altLang="en-US" sz="3200" b="0" i="1" baseline="-25000"/>
              <a:t>j</a:t>
            </a:r>
            <a:r>
              <a:rPr lang="en-US" altLang="en-US" sz="3200" b="0"/>
              <a:t> </a:t>
            </a:r>
            <a:endParaRPr lang="pt-BR" altLang="en-US" sz="3200" b="0"/>
          </a:p>
        </p:txBody>
      </p:sp>
    </p:spTree>
  </p:cSld>
  <p:clrMapOvr>
    <a:masterClrMapping/>
  </p:clrMapOvr>
  <p:transition advTm="57872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>
            <a:extLst>
              <a:ext uri="{FF2B5EF4-FFF2-40B4-BE49-F238E27FC236}">
                <a16:creationId xmlns:a16="http://schemas.microsoft.com/office/drawing/2014/main" id="{C7E89735-BB98-F70C-39BF-963AC6CF13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090613"/>
          </a:xfrm>
        </p:spPr>
        <p:txBody>
          <a:bodyPr/>
          <a:lstStyle/>
          <a:p>
            <a:r>
              <a:rPr lang="en-US" altLang="en-US" b="1"/>
              <a:t>Estimation of </a:t>
            </a:r>
            <a:r>
              <a:rPr lang="en-US" altLang="en-US" b="1" i="1"/>
              <a:t>s</a:t>
            </a:r>
            <a:r>
              <a:rPr lang="en-US" altLang="en-US" b="1" i="1" baseline="30000"/>
              <a:t>j</a:t>
            </a:r>
            <a:r>
              <a:rPr lang="en-US" altLang="en-US" b="1" i="1" baseline="-25000"/>
              <a:t>i</a:t>
            </a:r>
            <a:endParaRPr lang="pt-BR" altLang="en-US" b="1" i="1"/>
          </a:p>
        </p:txBody>
      </p:sp>
      <p:pic>
        <p:nvPicPr>
          <p:cNvPr id="130052" name="Picture 4">
            <a:extLst>
              <a:ext uri="{FF2B5EF4-FFF2-40B4-BE49-F238E27FC236}">
                <a16:creationId xmlns:a16="http://schemas.microsoft.com/office/drawing/2014/main" id="{E07DB3A1-68AE-2403-8F96-E431E33C5EBA}"/>
              </a:ext>
            </a:extLst>
          </p:cNvPr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7088" y="1557338"/>
            <a:ext cx="6913562" cy="2173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30055" name="Object 7">
            <a:extLst>
              <a:ext uri="{FF2B5EF4-FFF2-40B4-BE49-F238E27FC236}">
                <a16:creationId xmlns:a16="http://schemas.microsoft.com/office/drawing/2014/main" id="{9B1FECA2-96DF-84BC-6529-D0674FA133E2}"/>
              </a:ext>
            </a:extLst>
          </p:cNvPr>
          <p:cNvGraphicFramePr>
            <a:graphicFrameLocks noChangeAspect="1"/>
          </p:cNvGraphicFramePr>
          <p:nvPr>
            <p:ph sz="quarter" idx="2"/>
          </p:nvPr>
        </p:nvGraphicFramePr>
        <p:xfrm>
          <a:off x="2266950" y="4221163"/>
          <a:ext cx="4392613" cy="130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4518600" imgH="10236200" progId="Equation.3">
                  <p:embed/>
                </p:oleObj>
              </mc:Choice>
              <mc:Fallback>
                <p:oleObj name="Equation" r:id="rId3" imgW="34518600" imgH="10236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6950" y="4221163"/>
                        <a:ext cx="4392613" cy="1301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0054" name="Rectangle 6">
            <a:extLst>
              <a:ext uri="{FF2B5EF4-FFF2-40B4-BE49-F238E27FC236}">
                <a16:creationId xmlns:a16="http://schemas.microsoft.com/office/drawing/2014/main" id="{C01D2F8E-8F96-4870-F692-93599C80E7E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3716338"/>
            <a:ext cx="8820150" cy="6492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>
                <a:cs typeface="Times New Roman" panose="02020603050405020304" pitchFamily="18" charset="0"/>
              </a:rPr>
              <a:t>The arc-length estimator from p</a:t>
            </a:r>
            <a:r>
              <a:rPr lang="en-US" altLang="en-US" baseline="-25000">
                <a:cs typeface="Times New Roman" panose="02020603050405020304" pitchFamily="18" charset="0"/>
              </a:rPr>
              <a:t>j</a:t>
            </a:r>
            <a:r>
              <a:rPr lang="en-US" altLang="en-US">
                <a:cs typeface="Times New Roman" panose="02020603050405020304" pitchFamily="18" charset="0"/>
              </a:rPr>
              <a:t> to p</a:t>
            </a:r>
            <a:r>
              <a:rPr lang="en-US" altLang="en-US" baseline="-25000">
                <a:cs typeface="Times New Roman" panose="02020603050405020304" pitchFamily="18" charset="0"/>
              </a:rPr>
              <a:t>i</a:t>
            </a:r>
            <a:r>
              <a:rPr lang="en-US" altLang="en-US">
                <a:cs typeface="Times New Roman" panose="02020603050405020304" pitchFamily="18" charset="0"/>
              </a:rPr>
              <a:t> is defined as</a:t>
            </a:r>
            <a:endParaRPr lang="el-GR" altLang="en-US">
              <a:cs typeface="Times New Roman" panose="02020603050405020304" pitchFamily="18" charset="0"/>
            </a:endParaRPr>
          </a:p>
        </p:txBody>
      </p:sp>
      <p:graphicFrame>
        <p:nvGraphicFramePr>
          <p:cNvPr id="130057" name="Object 9">
            <a:extLst>
              <a:ext uri="{FF2B5EF4-FFF2-40B4-BE49-F238E27FC236}">
                <a16:creationId xmlns:a16="http://schemas.microsoft.com/office/drawing/2014/main" id="{FA77341B-93D4-C8A1-3A09-C38759A512E2}"/>
              </a:ext>
            </a:extLst>
          </p:cNvPr>
          <p:cNvGraphicFramePr>
            <a:graphicFrameLocks noChangeAspect="1"/>
          </p:cNvGraphicFramePr>
          <p:nvPr>
            <p:ph sz="quarter" idx="3"/>
          </p:nvPr>
        </p:nvGraphicFramePr>
        <p:xfrm>
          <a:off x="2195513" y="5608638"/>
          <a:ext cx="4464050" cy="1249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6576000" imgH="10236200" progId="Equation.3">
                  <p:embed/>
                </p:oleObj>
              </mc:Choice>
              <mc:Fallback>
                <p:oleObj name="Equation" r:id="rId5" imgW="36576000" imgH="10236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5608638"/>
                        <a:ext cx="4464050" cy="1249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Tm="34736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>
            <a:extLst>
              <a:ext uri="{FF2B5EF4-FFF2-40B4-BE49-F238E27FC236}">
                <a16:creationId xmlns:a16="http://schemas.microsoft.com/office/drawing/2014/main" id="{C95F07BB-4D2A-FED4-77E6-1068F56534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Weighted Least Squares Approach</a:t>
            </a:r>
            <a:endParaRPr lang="pt-BR" altLang="en-US"/>
          </a:p>
        </p:txBody>
      </p:sp>
      <p:graphicFrame>
        <p:nvGraphicFramePr>
          <p:cNvPr id="16416" name="Object 32">
            <a:extLst>
              <a:ext uri="{FF2B5EF4-FFF2-40B4-BE49-F238E27FC236}">
                <a16:creationId xmlns:a16="http://schemas.microsoft.com/office/drawing/2014/main" id="{70C436F1-10BF-49C3-A980-13105AEF7F3D}"/>
              </a:ext>
            </a:extLst>
          </p:cNvPr>
          <p:cNvGraphicFramePr>
            <a:graphicFrameLocks noChangeAspect="1"/>
          </p:cNvGraphicFramePr>
          <p:nvPr>
            <p:ph sz="half" idx="1"/>
          </p:nvPr>
        </p:nvGraphicFramePr>
        <p:xfrm>
          <a:off x="323850" y="2781300"/>
          <a:ext cx="8280400" cy="1252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9634100" imgH="10528300" progId="Equation.3">
                  <p:embed/>
                </p:oleObj>
              </mc:Choice>
              <mc:Fallback>
                <p:oleObj name="Equation" r:id="rId2" imgW="69634100" imgH="105283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2781300"/>
                        <a:ext cx="8280400" cy="1252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27" name="Object 43">
            <a:extLst>
              <a:ext uri="{FF2B5EF4-FFF2-40B4-BE49-F238E27FC236}">
                <a16:creationId xmlns:a16="http://schemas.microsoft.com/office/drawing/2014/main" id="{7EACB441-43FB-FF22-E884-3BD5F2F6845F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323850" y="4581525"/>
          <a:ext cx="8316913" cy="1231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1094600" imgH="10528300" progId="Equation.3">
                  <p:embed/>
                </p:oleObj>
              </mc:Choice>
              <mc:Fallback>
                <p:oleObj name="Equation" r:id="rId4" imgW="71094600" imgH="1052830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4581525"/>
                        <a:ext cx="8316913" cy="1231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Tm="45472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>
            <a:extLst>
              <a:ext uri="{FF2B5EF4-FFF2-40B4-BE49-F238E27FC236}">
                <a16:creationId xmlns:a16="http://schemas.microsoft.com/office/drawing/2014/main" id="{01C0877C-F299-9E45-D407-29E75B8B02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1143000"/>
          </a:xfrm>
        </p:spPr>
        <p:txBody>
          <a:bodyPr/>
          <a:lstStyle/>
          <a:p>
            <a:r>
              <a:rPr lang="en-US" altLang="en-US" b="1"/>
              <a:t>Solution</a:t>
            </a:r>
            <a:endParaRPr lang="pt-BR" altLang="en-US" b="1"/>
          </a:p>
        </p:txBody>
      </p:sp>
      <p:graphicFrame>
        <p:nvGraphicFramePr>
          <p:cNvPr id="159748" name="Object 4">
            <a:extLst>
              <a:ext uri="{FF2B5EF4-FFF2-40B4-BE49-F238E27FC236}">
                <a16:creationId xmlns:a16="http://schemas.microsoft.com/office/drawing/2014/main" id="{CFCDB1A4-E970-66BA-78E9-38C55D7D39EC}"/>
              </a:ext>
            </a:extLst>
          </p:cNvPr>
          <p:cNvGraphicFramePr>
            <a:graphicFrameLocks noChangeAspect="1"/>
          </p:cNvGraphicFramePr>
          <p:nvPr>
            <p:ph idx="1"/>
          </p:nvPr>
        </p:nvGraphicFramePr>
        <p:xfrm>
          <a:off x="971550" y="1268413"/>
          <a:ext cx="6840538" cy="508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2555100" imgH="76657200" progId="Equation.3">
                  <p:embed/>
                </p:oleObj>
              </mc:Choice>
              <mc:Fallback>
                <p:oleObj name="Equation" r:id="rId2" imgW="72555100" imgH="766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1268413"/>
                        <a:ext cx="6840538" cy="5086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>
              <a:ext uri="{FF2B5EF4-FFF2-40B4-BE49-F238E27FC236}">
                <a16:creationId xmlns:a16="http://schemas.microsoft.com/office/drawing/2014/main" id="{540EA131-5997-84C0-020B-C2FC39AE59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Methods</a:t>
            </a:r>
            <a:endParaRPr lang="pt-BR" altLang="en-US" b="1"/>
          </a:p>
        </p:txBody>
      </p:sp>
      <p:sp>
        <p:nvSpPr>
          <p:cNvPr id="123907" name="Rectangle 3">
            <a:extLst>
              <a:ext uri="{FF2B5EF4-FFF2-40B4-BE49-F238E27FC236}">
                <a16:creationId xmlns:a16="http://schemas.microsoft.com/office/drawing/2014/main" id="{ADBCF198-974D-2F2A-DA05-F32542427C7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918450" cy="2816225"/>
          </a:xfrm>
        </p:spPr>
        <p:txBody>
          <a:bodyPr/>
          <a:lstStyle/>
          <a:p>
            <a:r>
              <a:rPr lang="en-US" altLang="en-US"/>
              <a:t>Independent Coordinates</a:t>
            </a:r>
          </a:p>
          <a:p>
            <a:pPr lvl="1"/>
            <a:r>
              <a:rPr lang="en-US" altLang="en-US"/>
              <a:t>Use x</a:t>
            </a:r>
            <a:r>
              <a:rPr lang="en-US" altLang="en-US" baseline="-25000"/>
              <a:t>j</a:t>
            </a:r>
            <a:r>
              <a:rPr lang="en-US" altLang="en-US"/>
              <a:t>’, x</a:t>
            </a:r>
            <a:r>
              <a:rPr lang="en-US" altLang="en-US" baseline="-25000"/>
              <a:t>j</a:t>
            </a:r>
            <a:r>
              <a:rPr lang="en-US" altLang="en-US"/>
              <a:t>’’, y</a:t>
            </a:r>
            <a:r>
              <a:rPr lang="en-US" altLang="en-US" baseline="-25000"/>
              <a:t>j</a:t>
            </a:r>
            <a:r>
              <a:rPr lang="en-US" altLang="en-US"/>
              <a:t>’, y</a:t>
            </a:r>
            <a:r>
              <a:rPr lang="en-US" altLang="en-US" baseline="-25000"/>
              <a:t>j</a:t>
            </a:r>
            <a:r>
              <a:rPr lang="en-US" altLang="en-US"/>
              <a:t>’’ as above</a:t>
            </a:r>
          </a:p>
          <a:p>
            <a:endParaRPr lang="pt-BR" altLang="en-US" sz="2800"/>
          </a:p>
          <a:p>
            <a:r>
              <a:rPr lang="en-US" altLang="en-US"/>
              <a:t>Dependent Coordinates (if </a:t>
            </a:r>
            <a:r>
              <a:rPr lang="en-US" altLang="en-US" i="1"/>
              <a:t>y’</a:t>
            </a:r>
            <a:r>
              <a:rPr lang="en-US" altLang="en-US" i="1" baseline="-25000"/>
              <a:t>j</a:t>
            </a:r>
            <a:r>
              <a:rPr lang="en-US" altLang="en-US" i="1"/>
              <a:t> &gt; x’</a:t>
            </a:r>
            <a:r>
              <a:rPr lang="en-US" altLang="en-US" i="1" baseline="-25000"/>
              <a:t>j</a:t>
            </a:r>
            <a:r>
              <a:rPr lang="en-US" altLang="en-US"/>
              <a:t>)</a:t>
            </a:r>
          </a:p>
        </p:txBody>
      </p:sp>
      <p:graphicFrame>
        <p:nvGraphicFramePr>
          <p:cNvPr id="123910" name="Object 6">
            <a:extLst>
              <a:ext uri="{FF2B5EF4-FFF2-40B4-BE49-F238E27FC236}">
                <a16:creationId xmlns:a16="http://schemas.microsoft.com/office/drawing/2014/main" id="{89724534-79AF-2B7B-6C1C-643A18243F92}"/>
              </a:ext>
            </a:extLst>
          </p:cNvPr>
          <p:cNvGraphicFramePr>
            <a:graphicFrameLocks noChangeAspect="1"/>
          </p:cNvGraphicFramePr>
          <p:nvPr>
            <p:ph sz="quarter" idx="3"/>
          </p:nvPr>
        </p:nvGraphicFramePr>
        <p:xfrm>
          <a:off x="684213" y="4581525"/>
          <a:ext cx="43180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6283900" imgH="7023100" progId="Equation.3">
                  <p:embed/>
                </p:oleObj>
              </mc:Choice>
              <mc:Fallback>
                <p:oleObj name="Equation" r:id="rId2" imgW="36283900" imgH="70231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4581525"/>
                        <a:ext cx="4318000" cy="792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912" name="Object 8">
            <a:extLst>
              <a:ext uri="{FF2B5EF4-FFF2-40B4-BE49-F238E27FC236}">
                <a16:creationId xmlns:a16="http://schemas.microsoft.com/office/drawing/2014/main" id="{996C09F5-9AF3-A14D-4227-2D2D129813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24525" y="4292600"/>
          <a:ext cx="2376488" cy="1490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259300" imgH="10820400" progId="Equation.3">
                  <p:embed/>
                </p:oleObj>
              </mc:Choice>
              <mc:Fallback>
                <p:oleObj name="Equation" r:id="rId4" imgW="17259300" imgH="108204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525" y="4292600"/>
                        <a:ext cx="2376488" cy="1490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Tm="82352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>
            <a:extLst>
              <a:ext uri="{FF2B5EF4-FFF2-40B4-BE49-F238E27FC236}">
                <a16:creationId xmlns:a16="http://schemas.microsoft.com/office/drawing/2014/main" id="{5A8D8B91-93C5-B589-4157-C1A35FCCF9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Curvature</a:t>
            </a:r>
            <a:endParaRPr lang="pt-BR" altLang="en-US" b="1"/>
          </a:p>
        </p:txBody>
      </p:sp>
      <p:graphicFrame>
        <p:nvGraphicFramePr>
          <p:cNvPr id="162820" name="Object 4">
            <a:extLst>
              <a:ext uri="{FF2B5EF4-FFF2-40B4-BE49-F238E27FC236}">
                <a16:creationId xmlns:a16="http://schemas.microsoft.com/office/drawing/2014/main" id="{33C4BC88-7AA8-3998-2ACE-F96911FD58FC}"/>
              </a:ext>
            </a:extLst>
          </p:cNvPr>
          <p:cNvGraphicFramePr>
            <a:graphicFrameLocks noChangeAspect="1"/>
          </p:cNvGraphicFramePr>
          <p:nvPr>
            <p:ph idx="1"/>
          </p:nvPr>
        </p:nvGraphicFramePr>
        <p:xfrm>
          <a:off x="1692275" y="2565400"/>
          <a:ext cx="5472113" cy="226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8968700" imgH="12001500" progId="Equation.3">
                  <p:embed/>
                </p:oleObj>
              </mc:Choice>
              <mc:Fallback>
                <p:oleObj name="Equation" r:id="rId2" imgW="28968700" imgH="120015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2565400"/>
                        <a:ext cx="5472113" cy="2266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>
            <a:extLst>
              <a:ext uri="{FF2B5EF4-FFF2-40B4-BE49-F238E27FC236}">
                <a16:creationId xmlns:a16="http://schemas.microsoft.com/office/drawing/2014/main" id="{9EAF1595-CA5D-DBBB-C21F-363EFC32DF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Example Eight Curve</a:t>
            </a:r>
            <a:endParaRPr lang="pt-BR" altLang="en-US"/>
          </a:p>
        </p:txBody>
      </p:sp>
      <p:pic>
        <p:nvPicPr>
          <p:cNvPr id="157700" name="Picture 4">
            <a:extLst>
              <a:ext uri="{FF2B5EF4-FFF2-40B4-BE49-F238E27FC236}">
                <a16:creationId xmlns:a16="http://schemas.microsoft.com/office/drawing/2014/main" id="{E6CEAF88-D447-0A0C-1BBC-4C1A6DCF50E7}"/>
              </a:ext>
            </a:extLst>
          </p:cNvPr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87450" y="2349500"/>
            <a:ext cx="6264275" cy="3468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id="{8DB80E21-A795-A4E4-68FD-5A21B06166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Comparison with Rigid Parabola Fitting</a:t>
            </a:r>
          </a:p>
        </p:txBody>
      </p:sp>
      <p:pic>
        <p:nvPicPr>
          <p:cNvPr id="95238" name="Picture 6">
            <a:extLst>
              <a:ext uri="{FF2B5EF4-FFF2-40B4-BE49-F238E27FC236}">
                <a16:creationId xmlns:a16="http://schemas.microsoft.com/office/drawing/2014/main" id="{D6A58B28-8A7E-7189-12A6-1BB4A962EC1C}"/>
              </a:ext>
            </a:extLst>
          </p:cNvPr>
          <p:cNvPicPr>
            <a:picLocks noChangeAspect="1" noChangeArrowheads="1"/>
          </p:cNvPicPr>
          <p:nvPr>
            <p:ph sz="quarter" idx="2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639" t="21635"/>
          <a:stretch>
            <a:fillRect/>
          </a:stretch>
        </p:blipFill>
        <p:spPr>
          <a:xfrm>
            <a:off x="4859338" y="2133600"/>
            <a:ext cx="3313112" cy="29670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5240" name="Picture 8">
            <a:extLst>
              <a:ext uri="{FF2B5EF4-FFF2-40B4-BE49-F238E27FC236}">
                <a16:creationId xmlns:a16="http://schemas.microsoft.com/office/drawing/2014/main" id="{28993759-3095-9F9B-39CB-D8A741D59A17}"/>
              </a:ext>
            </a:extLst>
          </p:cNvPr>
          <p:cNvPicPr>
            <a:picLocks noChangeAspect="1" noChangeArrowheads="1"/>
          </p:cNvPicPr>
          <p:nvPr>
            <p:ph sz="quarter" idx="3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872" t="23572"/>
          <a:stretch>
            <a:fillRect/>
          </a:stretch>
        </p:blipFill>
        <p:spPr>
          <a:xfrm>
            <a:off x="468313" y="2205038"/>
            <a:ext cx="2997200" cy="29289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5243" name="Text Box 11">
            <a:extLst>
              <a:ext uri="{FF2B5EF4-FFF2-40B4-BE49-F238E27FC236}">
                <a16:creationId xmlns:a16="http://schemas.microsoft.com/office/drawing/2014/main" id="{CB13F909-9148-1AC8-B600-4DD5C22355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5513388"/>
            <a:ext cx="47529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0"/>
              <a:t>Parametric Parabola Fitting</a:t>
            </a:r>
            <a:endParaRPr lang="pt-BR" altLang="en-US" sz="3200" b="0"/>
          </a:p>
        </p:txBody>
      </p:sp>
      <p:sp>
        <p:nvSpPr>
          <p:cNvPr id="95245" name="Text Box 13">
            <a:extLst>
              <a:ext uri="{FF2B5EF4-FFF2-40B4-BE49-F238E27FC236}">
                <a16:creationId xmlns:a16="http://schemas.microsoft.com/office/drawing/2014/main" id="{8A3CCC0E-92C0-0683-290A-2582A0D726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513388"/>
            <a:ext cx="39243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0"/>
              <a:t>Rigid Parabola Fitting</a:t>
            </a:r>
            <a:endParaRPr lang="pt-BR" altLang="en-US" sz="3200" b="0"/>
          </a:p>
        </p:txBody>
      </p:sp>
    </p:spTree>
  </p:cSld>
  <p:clrMapOvr>
    <a:masterClrMapping/>
  </p:clrMapOvr>
  <p:transition advTm="69968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>
            <a:extLst>
              <a:ext uri="{FF2B5EF4-FFF2-40B4-BE49-F238E27FC236}">
                <a16:creationId xmlns:a16="http://schemas.microsoft.com/office/drawing/2014/main" id="{0040F9F4-9977-6526-4C1E-2EF4AD9866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Comparison with</a:t>
            </a:r>
            <a:br>
              <a:rPr lang="en-US" altLang="en-US" b="1"/>
            </a:br>
            <a:r>
              <a:rPr lang="en-US" altLang="en-US" b="1"/>
              <a:t>Circle Fitting</a:t>
            </a:r>
          </a:p>
        </p:txBody>
      </p:sp>
      <p:pic>
        <p:nvPicPr>
          <p:cNvPr id="96263" name="Picture 7">
            <a:extLst>
              <a:ext uri="{FF2B5EF4-FFF2-40B4-BE49-F238E27FC236}">
                <a16:creationId xmlns:a16="http://schemas.microsoft.com/office/drawing/2014/main" id="{42FBC23C-8189-C08B-5FEA-282440C85847}"/>
              </a:ext>
            </a:extLst>
          </p:cNvPr>
          <p:cNvPicPr>
            <a:picLocks noChangeAspect="1" noChangeArrowheads="1"/>
          </p:cNvPicPr>
          <p:nvPr>
            <p:ph sz="half"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00563" y="4868863"/>
            <a:ext cx="4427537" cy="3286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6265" name="Picture 9">
            <a:extLst>
              <a:ext uri="{FF2B5EF4-FFF2-40B4-BE49-F238E27FC236}">
                <a16:creationId xmlns:a16="http://schemas.microsoft.com/office/drawing/2014/main" id="{39DD49C7-9719-438E-9810-A5F0C0C707DC}"/>
              </a:ext>
            </a:extLst>
          </p:cNvPr>
          <p:cNvPicPr>
            <a:picLocks noChangeAspect="1" noChangeArrowheads="1"/>
          </p:cNvPicPr>
          <p:nvPr>
            <p:ph sz="half" idx="2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6806"/>
          <a:stretch>
            <a:fillRect/>
          </a:stretch>
        </p:blipFill>
        <p:spPr>
          <a:xfrm>
            <a:off x="-144463" y="1928813"/>
            <a:ext cx="4572001" cy="34448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6267" name="Rectangle 11">
            <a:extLst>
              <a:ext uri="{FF2B5EF4-FFF2-40B4-BE49-F238E27FC236}">
                <a16:creationId xmlns:a16="http://schemas.microsoft.com/office/drawing/2014/main" id="{2BBBD4B0-3D7C-3BAA-FB7E-3A607FC22C3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5657850"/>
            <a:ext cx="8964612" cy="579438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/>
              <a:t>Circle fitting 		     Parametric Parabola Fitting</a:t>
            </a:r>
            <a:endParaRPr lang="pt-BR" altLang="en-US"/>
          </a:p>
        </p:txBody>
      </p:sp>
    </p:spTree>
  </p:cSld>
  <p:clrMapOvr>
    <a:masterClrMapping/>
  </p:clrMapOvr>
  <p:transition advTm="28304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C453DB3C-8F85-EE96-3DB0-DEE467862B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Numerical Errors</a:t>
            </a:r>
          </a:p>
        </p:txBody>
      </p:sp>
      <p:pic>
        <p:nvPicPr>
          <p:cNvPr id="18446" name="Picture 14">
            <a:extLst>
              <a:ext uri="{FF2B5EF4-FFF2-40B4-BE49-F238E27FC236}">
                <a16:creationId xmlns:a16="http://schemas.microsoft.com/office/drawing/2014/main" id="{F804D848-EFB5-854F-8259-13D2077C7F96}"/>
              </a:ext>
            </a:extLst>
          </p:cNvPr>
          <p:cNvPicPr>
            <a:picLocks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41"/>
          <a:stretch>
            <a:fillRect/>
          </a:stretch>
        </p:blipFill>
        <p:spPr>
          <a:xfrm>
            <a:off x="5508625" y="2133600"/>
            <a:ext cx="2592388" cy="24590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451" name="Rectangle 19">
            <a:extLst>
              <a:ext uri="{FF2B5EF4-FFF2-40B4-BE49-F238E27FC236}">
                <a16:creationId xmlns:a16="http://schemas.microsoft.com/office/drawing/2014/main" id="{18F02B0C-8BD1-80A4-5B05-C1CBA6F636C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4506913"/>
            <a:ext cx="8893175" cy="650875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b="1"/>
              <a:t> Rigid Parabola Fitting                 Dependent 	</a:t>
            </a:r>
          </a:p>
        </p:txBody>
      </p:sp>
      <p:pic>
        <p:nvPicPr>
          <p:cNvPr id="18456" name="Picture 24">
            <a:extLst>
              <a:ext uri="{FF2B5EF4-FFF2-40B4-BE49-F238E27FC236}">
                <a16:creationId xmlns:a16="http://schemas.microsoft.com/office/drawing/2014/main" id="{A31F9346-31BF-612D-10FD-DD13718DFA9D}"/>
              </a:ext>
            </a:extLst>
          </p:cNvPr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6"/>
          <a:stretch>
            <a:fillRect/>
          </a:stretch>
        </p:blipFill>
        <p:spPr>
          <a:xfrm>
            <a:off x="900113" y="2133600"/>
            <a:ext cx="2592387" cy="23955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458" name="Text Box 26">
            <a:extLst>
              <a:ext uri="{FF2B5EF4-FFF2-40B4-BE49-F238E27FC236}">
                <a16:creationId xmlns:a16="http://schemas.microsoft.com/office/drawing/2014/main" id="{D548BC5A-8EE1-B639-3BF3-0E6B368EA7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150" y="5589588"/>
            <a:ext cx="54737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/>
              <a:t>Ill-conditioned matrixes</a:t>
            </a:r>
            <a:endParaRPr lang="pt-BR" altLang="en-US" sz="3200"/>
          </a:p>
        </p:txBody>
      </p:sp>
    </p:spTree>
  </p:cSld>
  <p:clrMapOvr>
    <a:masterClrMapping/>
  </p:clrMapOvr>
  <p:transition advTm="18512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C9FFA938-B5B3-91D4-8277-9A2CC468AB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Scope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C53D29AA-CD82-4340-8400-CDE70FC7DC9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981200"/>
            <a:ext cx="4679950" cy="4114800"/>
          </a:xfrm>
        </p:spPr>
        <p:txBody>
          <a:bodyPr/>
          <a:lstStyle/>
          <a:p>
            <a:pPr marL="609600" indent="-609600" algn="ctr">
              <a:buFontTx/>
              <a:buNone/>
            </a:pPr>
            <a:r>
              <a:rPr lang="en-US" altLang="en-US" b="1" u="sng"/>
              <a:t>Digital Curves</a:t>
            </a:r>
          </a:p>
          <a:p>
            <a:pPr marL="609600" indent="-609600"/>
            <a:endParaRPr lang="en-US" altLang="en-US"/>
          </a:p>
          <a:p>
            <a:pPr marL="609600" indent="-609600">
              <a:buFontTx/>
              <a:buNone/>
            </a:pPr>
            <a:r>
              <a:rPr lang="en-US" altLang="en-US"/>
              <a:t>Gaussian convolution : </a:t>
            </a:r>
            <a:r>
              <a:rPr lang="en-US" altLang="en-US" sz="2400"/>
              <a:t>[Worring &amp; Smeulders, 1993]</a:t>
            </a:r>
          </a:p>
          <a:p>
            <a:pPr marL="609600" indent="-609600">
              <a:buFontTx/>
              <a:buNone/>
            </a:pPr>
            <a:r>
              <a:rPr lang="en-US" altLang="en-US"/>
              <a:t>FFT :</a:t>
            </a:r>
            <a:br>
              <a:rPr lang="en-US" altLang="en-US"/>
            </a:br>
            <a:r>
              <a:rPr lang="en-US" altLang="en-US" sz="2400"/>
              <a:t>[Estrozi, Campos, Rios, Cesar &amp; Costa, 1999]</a:t>
            </a:r>
          </a:p>
        </p:txBody>
      </p:sp>
      <p:sp>
        <p:nvSpPr>
          <p:cNvPr id="10249" name="Rectangle 9">
            <a:extLst>
              <a:ext uri="{FF2B5EF4-FFF2-40B4-BE49-F238E27FC236}">
                <a16:creationId xmlns:a16="http://schemas.microsoft.com/office/drawing/2014/main" id="{C21DB81E-4D24-64C6-3C56-1DE25F152270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49788" y="1985963"/>
            <a:ext cx="4494212" cy="4179887"/>
          </a:xfrm>
          <a:noFill/>
          <a:ln/>
          <a:extLst>
            <a:ext uri="{91240B29-F687-4F45-9708-019B960494DF}">
              <a14:hiddenLine xmlns:a14="http://schemas.microsoft.com/office/drawing/2010/main" w="3175" cmpd="sng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buFontTx/>
              <a:buNone/>
            </a:pPr>
            <a:r>
              <a:rPr lang="en-US" altLang="en-US" b="1" u="sng"/>
              <a:t>Sampled Curve</a:t>
            </a:r>
            <a:endParaRPr lang="pt-BR" altLang="en-US" b="1" u="sng"/>
          </a:p>
        </p:txBody>
      </p:sp>
      <p:pic>
        <p:nvPicPr>
          <p:cNvPr id="10250" name="Picture 10">
            <a:extLst>
              <a:ext uri="{FF2B5EF4-FFF2-40B4-BE49-F238E27FC236}">
                <a16:creationId xmlns:a16="http://schemas.microsoft.com/office/drawing/2014/main" id="{8B68A89B-4299-1732-CF93-792C8A7DC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3800" y="3573463"/>
            <a:ext cx="3671888" cy="1881187"/>
          </a:xfrm>
          <a:prstGeom prst="rect">
            <a:avLst/>
          </a:prstGeom>
          <a:solidFill>
            <a:schemeClr val="bg1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824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>
            <a:extLst>
              <a:ext uri="{FF2B5EF4-FFF2-40B4-BE49-F238E27FC236}">
                <a16:creationId xmlns:a16="http://schemas.microsoft.com/office/drawing/2014/main" id="{312EE7C6-B392-976C-73F6-1140B3C1FC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Improvements</a:t>
            </a:r>
            <a:endParaRPr lang="pt-BR" altLang="en-US"/>
          </a:p>
        </p:txBody>
      </p:sp>
      <p:pic>
        <p:nvPicPr>
          <p:cNvPr id="165892" name="Picture 4">
            <a:extLst>
              <a:ext uri="{FF2B5EF4-FFF2-40B4-BE49-F238E27FC236}">
                <a16:creationId xmlns:a16="http://schemas.microsoft.com/office/drawing/2014/main" id="{AEB0DAC2-B6D8-2F1B-E519-1EBC33ABC8E7}"/>
              </a:ext>
            </a:extLst>
          </p:cNvPr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15"/>
          <a:stretch>
            <a:fillRect/>
          </a:stretch>
        </p:blipFill>
        <p:spPr>
          <a:xfrm>
            <a:off x="5148263" y="1979613"/>
            <a:ext cx="3022600" cy="28178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65894" name="Object 6">
            <a:extLst>
              <a:ext uri="{FF2B5EF4-FFF2-40B4-BE49-F238E27FC236}">
                <a16:creationId xmlns:a16="http://schemas.microsoft.com/office/drawing/2014/main" id="{A3B98E39-A1BE-5983-FF5A-504C845A1CA0}"/>
              </a:ext>
            </a:extLst>
          </p:cNvPr>
          <p:cNvGraphicFramePr>
            <a:graphicFrameLocks noChangeAspect="1"/>
          </p:cNvGraphicFramePr>
          <p:nvPr>
            <p:ph sz="quarter" idx="2"/>
          </p:nvPr>
        </p:nvGraphicFramePr>
        <p:xfrm>
          <a:off x="827088" y="5516563"/>
          <a:ext cx="6840537" cy="849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6228000" imgH="11112500" progId="Equation.3">
                  <p:embed/>
                </p:oleObj>
              </mc:Choice>
              <mc:Fallback>
                <p:oleObj name="Equation" r:id="rId3" imgW="46228000" imgH="111125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5516563"/>
                        <a:ext cx="6840537" cy="849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5896" name="Picture 8">
            <a:extLst>
              <a:ext uri="{FF2B5EF4-FFF2-40B4-BE49-F238E27FC236}">
                <a16:creationId xmlns:a16="http://schemas.microsoft.com/office/drawing/2014/main" id="{9B0AE0EE-F9B3-3945-0934-02265229021B}"/>
              </a:ext>
            </a:extLst>
          </p:cNvPr>
          <p:cNvPicPr>
            <a:picLocks noChangeAspect="1" noChangeArrowheads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41"/>
          <a:stretch>
            <a:fillRect/>
          </a:stretch>
        </p:blipFill>
        <p:spPr>
          <a:xfrm>
            <a:off x="900113" y="1989138"/>
            <a:ext cx="2808287" cy="27797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5898" name="Text Box 10">
            <a:extLst>
              <a:ext uri="{FF2B5EF4-FFF2-40B4-BE49-F238E27FC236}">
                <a16:creationId xmlns:a16="http://schemas.microsoft.com/office/drawing/2014/main" id="{4380E41C-1CA9-119A-7A26-B52FE4E49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013325"/>
            <a:ext cx="8388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165899" name="Text Box 11">
            <a:extLst>
              <a:ext uri="{FF2B5EF4-FFF2-40B4-BE49-F238E27FC236}">
                <a16:creationId xmlns:a16="http://schemas.microsoft.com/office/drawing/2014/main" id="{566E39C4-1462-1EBF-7C1B-03008884A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652963"/>
            <a:ext cx="8280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/>
              <a:t>         Dependent			   Rotated</a:t>
            </a:r>
            <a:endParaRPr lang="pt-BR" altLang="en-US" sz="3200"/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>
            <a:extLst>
              <a:ext uri="{FF2B5EF4-FFF2-40B4-BE49-F238E27FC236}">
                <a16:creationId xmlns:a16="http://schemas.microsoft.com/office/drawing/2014/main" id="{04B1FA92-E925-3D8E-1D98-CA2EC3D281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Calibration</a:t>
            </a:r>
          </a:p>
        </p:txBody>
      </p:sp>
      <p:pic>
        <p:nvPicPr>
          <p:cNvPr id="91152" name="Picture 16">
            <a:extLst>
              <a:ext uri="{FF2B5EF4-FFF2-40B4-BE49-F238E27FC236}">
                <a16:creationId xmlns:a16="http://schemas.microsoft.com/office/drawing/2014/main" id="{2C2108BF-5CFC-808E-DC6E-BA09385396DA}"/>
              </a:ext>
            </a:extLst>
          </p:cNvPr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025" y="1628775"/>
            <a:ext cx="3203575" cy="4321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1147" name="Picture 11">
            <a:extLst>
              <a:ext uri="{FF2B5EF4-FFF2-40B4-BE49-F238E27FC236}">
                <a16:creationId xmlns:a16="http://schemas.microsoft.com/office/drawing/2014/main" id="{3FE43746-9ACA-01D0-4582-F69ED809F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lum bright="-36000" contras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2138" y="2559050"/>
            <a:ext cx="2663825" cy="130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150" name="Text Box 14">
            <a:extLst>
              <a:ext uri="{FF2B5EF4-FFF2-40B4-BE49-F238E27FC236}">
                <a16:creationId xmlns:a16="http://schemas.microsoft.com/office/drawing/2014/main" id="{0E7D6802-E004-E5BD-45A8-3637CF990C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5229225"/>
            <a:ext cx="2663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b="0"/>
          </a:p>
        </p:txBody>
      </p:sp>
      <p:sp>
        <p:nvSpPr>
          <p:cNvPr id="91151" name="Text Box 15">
            <a:extLst>
              <a:ext uri="{FF2B5EF4-FFF2-40B4-BE49-F238E27FC236}">
                <a16:creationId xmlns:a16="http://schemas.microsoft.com/office/drawing/2014/main" id="{267FCD09-0B4C-151C-D320-EB941B0194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463" y="6092825"/>
            <a:ext cx="89646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i="1"/>
              <a:t>  Uniformly Sampled	                                   Not Uniformly Sampled</a:t>
            </a:r>
            <a:endParaRPr lang="pt-BR" altLang="en-US" i="1"/>
          </a:p>
        </p:txBody>
      </p:sp>
      <p:pic>
        <p:nvPicPr>
          <p:cNvPr id="91155" name="Picture 19">
            <a:extLst>
              <a:ext uri="{FF2B5EF4-FFF2-40B4-BE49-F238E27FC236}">
                <a16:creationId xmlns:a16="http://schemas.microsoft.com/office/drawing/2014/main" id="{D1B92AD1-3012-6656-9BD4-B6D99517B2C0}"/>
              </a:ext>
            </a:extLst>
          </p:cNvPr>
          <p:cNvPicPr>
            <a:picLocks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95963" y="1701800"/>
            <a:ext cx="3168650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Tm="58624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>
            <a:extLst>
              <a:ext uri="{FF2B5EF4-FFF2-40B4-BE49-F238E27FC236}">
                <a16:creationId xmlns:a16="http://schemas.microsoft.com/office/drawing/2014/main" id="{B66CBDFD-3C8D-C3D0-4B82-84D4627EDA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Calibration: Noisy case</a:t>
            </a:r>
            <a:endParaRPr lang="pt-BR" altLang="en-US" b="1"/>
          </a:p>
        </p:txBody>
      </p:sp>
      <p:pic>
        <p:nvPicPr>
          <p:cNvPr id="128004" name="Picture 4">
            <a:extLst>
              <a:ext uri="{FF2B5EF4-FFF2-40B4-BE49-F238E27FC236}">
                <a16:creationId xmlns:a16="http://schemas.microsoft.com/office/drawing/2014/main" id="{BB87DB60-D056-4A0B-868A-A9956E70E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773188">
            <a:off x="5076825" y="4629150"/>
            <a:ext cx="3671888" cy="103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05" name="Picture 5">
            <a:extLst>
              <a:ext uri="{FF2B5EF4-FFF2-40B4-BE49-F238E27FC236}">
                <a16:creationId xmlns:a16="http://schemas.microsoft.com/office/drawing/2014/main" id="{64450F07-FFD0-2647-4A59-078194C29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188" y="4700588"/>
            <a:ext cx="3527425" cy="55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06" name="Picture 6">
            <a:extLst>
              <a:ext uri="{FF2B5EF4-FFF2-40B4-BE49-F238E27FC236}">
                <a16:creationId xmlns:a16="http://schemas.microsoft.com/office/drawing/2014/main" id="{6722FCC8-FDAB-0F1C-4479-9A3CFF4EE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188" y="2828925"/>
            <a:ext cx="3671887" cy="96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07" name="Picture 7">
            <a:extLst>
              <a:ext uri="{FF2B5EF4-FFF2-40B4-BE49-F238E27FC236}">
                <a16:creationId xmlns:a16="http://schemas.microsoft.com/office/drawing/2014/main" id="{08FA5BA5-AAEF-8981-A489-D31A661C2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695012">
            <a:off x="5148263" y="2828925"/>
            <a:ext cx="3600450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008" name="Text Box 8">
            <a:extLst>
              <a:ext uri="{FF2B5EF4-FFF2-40B4-BE49-F238E27FC236}">
                <a16:creationId xmlns:a16="http://schemas.microsoft.com/office/drawing/2014/main" id="{C6E9038E-D410-7178-D743-06A8A4A13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036763"/>
            <a:ext cx="8064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0"/>
              <a:t>    </a:t>
            </a:r>
            <a:r>
              <a:rPr lang="en-US" altLang="en-US" i="1"/>
              <a:t>Uniformly Sampled	           Not Uniformly Sampled</a:t>
            </a:r>
            <a:endParaRPr lang="pt-BR" altLang="en-US" i="1"/>
          </a:p>
        </p:txBody>
      </p:sp>
      <p:sp>
        <p:nvSpPr>
          <p:cNvPr id="128009" name="Text Box 9">
            <a:extLst>
              <a:ext uri="{FF2B5EF4-FFF2-40B4-BE49-F238E27FC236}">
                <a16:creationId xmlns:a16="http://schemas.microsoft.com/office/drawing/2014/main" id="{C81B6401-2575-0D2E-7C92-056722127A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3836988"/>
            <a:ext cx="936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0"/>
              <a:t>q = 1</a:t>
            </a:r>
            <a:endParaRPr lang="pt-BR" altLang="en-US" b="0"/>
          </a:p>
        </p:txBody>
      </p:sp>
      <p:sp>
        <p:nvSpPr>
          <p:cNvPr id="128010" name="Text Box 10">
            <a:extLst>
              <a:ext uri="{FF2B5EF4-FFF2-40B4-BE49-F238E27FC236}">
                <a16:creationId xmlns:a16="http://schemas.microsoft.com/office/drawing/2014/main" id="{E486B8A1-2610-29B6-6BBB-D20E13C06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8" y="3836988"/>
            <a:ext cx="10080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0"/>
              <a:t>q = 1</a:t>
            </a:r>
            <a:endParaRPr lang="pt-BR" altLang="en-US" b="0"/>
          </a:p>
        </p:txBody>
      </p:sp>
      <p:sp>
        <p:nvSpPr>
          <p:cNvPr id="128011" name="Text Box 11">
            <a:extLst>
              <a:ext uri="{FF2B5EF4-FFF2-40B4-BE49-F238E27FC236}">
                <a16:creationId xmlns:a16="http://schemas.microsoft.com/office/drawing/2014/main" id="{37BAA489-B38C-EA91-0639-36E33EEF44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713" y="5492750"/>
            <a:ext cx="10080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0"/>
              <a:t>q = 5</a:t>
            </a:r>
            <a:endParaRPr lang="pt-BR" altLang="en-US" b="0"/>
          </a:p>
        </p:txBody>
      </p:sp>
      <p:sp>
        <p:nvSpPr>
          <p:cNvPr id="128012" name="Text Box 12">
            <a:extLst>
              <a:ext uri="{FF2B5EF4-FFF2-40B4-BE49-F238E27FC236}">
                <a16:creationId xmlns:a16="http://schemas.microsoft.com/office/drawing/2014/main" id="{B66C294F-A9CF-8E12-EEE6-48CC87809D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8" y="5421313"/>
            <a:ext cx="10080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0"/>
              <a:t>q = 5</a:t>
            </a:r>
            <a:endParaRPr lang="pt-BR" altLang="en-US" b="0"/>
          </a:p>
        </p:txBody>
      </p:sp>
    </p:spTree>
  </p:cSld>
  <p:clrMapOvr>
    <a:masterClrMapping/>
  </p:clrMapOvr>
  <p:transition advTm="47792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>
            <a:extLst>
              <a:ext uri="{FF2B5EF4-FFF2-40B4-BE49-F238E27FC236}">
                <a16:creationId xmlns:a16="http://schemas.microsoft.com/office/drawing/2014/main" id="{4AA6487C-9BE3-812C-EB2E-253050D530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Example of curves</a:t>
            </a:r>
            <a:endParaRPr lang="pt-BR" altLang="en-US" b="1"/>
          </a:p>
        </p:txBody>
      </p:sp>
      <p:pic>
        <p:nvPicPr>
          <p:cNvPr id="146436" name="Picture 4">
            <a:extLst>
              <a:ext uri="{FF2B5EF4-FFF2-40B4-BE49-F238E27FC236}">
                <a16:creationId xmlns:a16="http://schemas.microsoft.com/office/drawing/2014/main" id="{7E1AC25A-142B-1976-51DD-1A7766F15980}"/>
              </a:ext>
            </a:extLst>
          </p:cNvPr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lum bright="-18000" contras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9388" y="1844675"/>
            <a:ext cx="364172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6438" name="Picture 6">
            <a:extLst>
              <a:ext uri="{FF2B5EF4-FFF2-40B4-BE49-F238E27FC236}">
                <a16:creationId xmlns:a16="http://schemas.microsoft.com/office/drawing/2014/main" id="{6954DBE3-0491-7F9E-2C1F-D1CA60C98BB8}"/>
              </a:ext>
            </a:extLst>
          </p:cNvPr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lum bright="-12000" contrast="5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84663" y="1484313"/>
            <a:ext cx="4859337" cy="4794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6344CEAE-7035-8B27-F11A-AAEBD42BE4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Future Works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92404749-288C-75C2-141B-F9CB25744E9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11188" y="1981200"/>
            <a:ext cx="7705725" cy="1808163"/>
          </a:xfrm>
        </p:spPr>
        <p:txBody>
          <a:bodyPr/>
          <a:lstStyle/>
          <a:p>
            <a:r>
              <a:rPr lang="en-US" altLang="en-US"/>
              <a:t>Cubic fitting</a:t>
            </a:r>
          </a:p>
          <a:p>
            <a:r>
              <a:rPr lang="en-US" altLang="en-US"/>
              <a:t>Curves in the space</a:t>
            </a:r>
          </a:p>
          <a:p>
            <a:r>
              <a:rPr lang="en-US" altLang="en-US"/>
              <a:t>Surfaces</a:t>
            </a:r>
          </a:p>
        </p:txBody>
      </p:sp>
      <p:pic>
        <p:nvPicPr>
          <p:cNvPr id="21518" name="Picture 14">
            <a:extLst>
              <a:ext uri="{FF2B5EF4-FFF2-40B4-BE49-F238E27FC236}">
                <a16:creationId xmlns:a16="http://schemas.microsoft.com/office/drawing/2014/main" id="{4E120F39-BD19-BCBE-C389-889472167241}"/>
              </a:ext>
            </a:extLst>
          </p:cNvPr>
          <p:cNvPicPr>
            <a:picLocks noChangeAspect="1" noChangeArrowheads="1"/>
          </p:cNvPicPr>
          <p:nvPr>
            <p:ph sz="half" idx="2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03" r="-1003" b="-645"/>
          <a:stretch>
            <a:fillRect/>
          </a:stretch>
        </p:blipFill>
        <p:spPr>
          <a:xfrm>
            <a:off x="4283075" y="1878013"/>
            <a:ext cx="4752975" cy="44307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Tm="3056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2DCD3A10-DA3F-F706-51FE-6BD179CCB48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b="1"/>
              <a:t>Thanks!!!!!</a:t>
            </a:r>
          </a:p>
        </p:txBody>
      </p:sp>
    </p:spTree>
  </p:cSld>
  <p:clrMapOvr>
    <a:masterClrMapping/>
  </p:clrMapOvr>
  <p:transition advTm="5152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E6EABEDB-37C7-EB75-6BFD-62BA4BBEFA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/>
              <a:t>3-Points Methods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713AFDCD-E722-BBAE-F724-E5B7A4CD46B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342188" cy="4114800"/>
          </a:xfrm>
        </p:spPr>
        <p:txBody>
          <a:bodyPr/>
          <a:lstStyle/>
          <a:p>
            <a:pPr marL="609600" indent="-609600"/>
            <a:r>
              <a:rPr lang="en-US" altLang="en-US"/>
              <a:t>Angle Among Three Points</a:t>
            </a:r>
          </a:p>
          <a:p>
            <a:pPr marL="609600" indent="-609600">
              <a:buFontTx/>
              <a:buNone/>
            </a:pPr>
            <a:r>
              <a:rPr lang="en-US" altLang="en-US" sz="2400"/>
              <a:t>[Coeurjoly </a:t>
            </a:r>
            <a:r>
              <a:rPr lang="en-US" altLang="en-US" sz="2400" i="1"/>
              <a:t>et al.,</a:t>
            </a:r>
            <a:r>
              <a:rPr lang="en-US" altLang="en-US" sz="2400"/>
              <a:t>2001]</a:t>
            </a:r>
          </a:p>
          <a:p>
            <a:pPr marL="609600" indent="-609600">
              <a:buFontTx/>
              <a:buNone/>
            </a:pPr>
            <a:endParaRPr lang="en-US" altLang="en-US" sz="2400"/>
          </a:p>
          <a:p>
            <a:pPr marL="609600" indent="-609600">
              <a:buFontTx/>
              <a:buNone/>
            </a:pPr>
            <a:endParaRPr lang="en-US" altLang="en-US" sz="2400"/>
          </a:p>
          <a:p>
            <a:pPr marL="609600" indent="-609600">
              <a:buFontTx/>
              <a:buNone/>
            </a:pPr>
            <a:endParaRPr lang="en-US" altLang="en-US" sz="2400"/>
          </a:p>
          <a:p>
            <a:pPr marL="609600" indent="-609600"/>
            <a:r>
              <a:rPr lang="en-US" altLang="en-US"/>
              <a:t>External Angle </a:t>
            </a:r>
            <a:r>
              <a:rPr lang="en-US" altLang="en-US" sz="2400"/>
              <a:t>[Gumhold, 2004]</a:t>
            </a:r>
          </a:p>
          <a:p>
            <a:pPr marL="609600" indent="-609600"/>
            <a:endParaRPr lang="en-US" altLang="en-US"/>
          </a:p>
          <a:p>
            <a:pPr marL="609600" indent="-609600">
              <a:buFontTx/>
              <a:buNone/>
            </a:pPr>
            <a:endParaRPr lang="en-US" altLang="en-US" sz="2800"/>
          </a:p>
        </p:txBody>
      </p:sp>
      <p:pic>
        <p:nvPicPr>
          <p:cNvPr id="8212" name="Picture 20">
            <a:extLst>
              <a:ext uri="{FF2B5EF4-FFF2-40B4-BE49-F238E27FC236}">
                <a16:creationId xmlns:a16="http://schemas.microsoft.com/office/drawing/2014/main" id="{DDB3CB2B-9055-27CB-3A82-E43A9C04D7D3}"/>
              </a:ext>
            </a:extLst>
          </p:cNvPr>
          <p:cNvPicPr>
            <a:picLocks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00563" y="1484313"/>
            <a:ext cx="4357687" cy="2705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18" name="Picture 26">
            <a:extLst>
              <a:ext uri="{FF2B5EF4-FFF2-40B4-BE49-F238E27FC236}">
                <a16:creationId xmlns:a16="http://schemas.microsoft.com/office/drawing/2014/main" id="{9A53B374-361F-EB8E-F300-76EB5165C89A}"/>
              </a:ext>
            </a:extLst>
          </p:cNvPr>
          <p:cNvPicPr>
            <a:picLocks noChangeAspect="1" noChangeArrowheads="1"/>
          </p:cNvPicPr>
          <p:nvPr>
            <p:ph sz="quarter" idx="2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9750" y="5049838"/>
            <a:ext cx="3600450" cy="17002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20" name="Picture 28">
            <a:extLst>
              <a:ext uri="{FF2B5EF4-FFF2-40B4-BE49-F238E27FC236}">
                <a16:creationId xmlns:a16="http://schemas.microsoft.com/office/drawing/2014/main" id="{F8A4211A-0E83-B32B-CC60-9C8A2FCAC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9338" y="4681538"/>
            <a:ext cx="3635375" cy="170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3792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:a16="http://schemas.microsoft.com/office/drawing/2014/main" id="{C081E4EC-853F-E7B6-FD2C-6E178F6832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3-Points Methods</a:t>
            </a:r>
            <a:endParaRPr lang="pt-BR" altLang="en-US" b="1"/>
          </a:p>
        </p:txBody>
      </p:sp>
      <p:sp>
        <p:nvSpPr>
          <p:cNvPr id="115715" name="Rectangle 3">
            <a:extLst>
              <a:ext uri="{FF2B5EF4-FFF2-40B4-BE49-F238E27FC236}">
                <a16:creationId xmlns:a16="http://schemas.microsoft.com/office/drawing/2014/main" id="{A2ECFB3A-2F02-635C-A660-BC5E6C26D73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4749800" cy="4114800"/>
          </a:xfrm>
        </p:spPr>
        <p:txBody>
          <a:bodyPr/>
          <a:lstStyle/>
          <a:p>
            <a:r>
              <a:rPr lang="en-US" altLang="en-US"/>
              <a:t>Circumscribed Circle</a:t>
            </a:r>
            <a:r>
              <a:rPr lang="en-US" altLang="en-US" sz="2800"/>
              <a:t> </a:t>
            </a:r>
            <a:r>
              <a:rPr lang="en-US" altLang="en-US" sz="2400"/>
              <a:t>[Coeurjolly &amp; Svensson,2003]</a:t>
            </a:r>
          </a:p>
          <a:p>
            <a:endParaRPr lang="en-US" altLang="en-US" sz="2800"/>
          </a:p>
          <a:p>
            <a:pPr>
              <a:buFontTx/>
              <a:buNone/>
            </a:pPr>
            <a:endParaRPr lang="en-US" altLang="en-US" sz="2800"/>
          </a:p>
          <a:p>
            <a:r>
              <a:rPr lang="en-US" altLang="en-US"/>
              <a:t>Derivatives Estimations Among Three Points</a:t>
            </a:r>
            <a:r>
              <a:rPr lang="en-US" altLang="en-US" sz="2800"/>
              <a:t> </a:t>
            </a:r>
            <a:r>
              <a:rPr lang="en-US" altLang="en-US" sz="2400"/>
              <a:t>[Belyaev, 2004]</a:t>
            </a:r>
            <a:endParaRPr lang="pt-BR" altLang="en-US" sz="2400"/>
          </a:p>
        </p:txBody>
      </p:sp>
      <p:pic>
        <p:nvPicPr>
          <p:cNvPr id="115716" name="Picture 4">
            <a:extLst>
              <a:ext uri="{FF2B5EF4-FFF2-40B4-BE49-F238E27FC236}">
                <a16:creationId xmlns:a16="http://schemas.microsoft.com/office/drawing/2014/main" id="{6A321201-B4FF-DDE1-C457-F099961CFAFB}"/>
              </a:ext>
            </a:extLst>
          </p:cNvPr>
          <p:cNvPicPr>
            <a:picLocks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56325" y="3933825"/>
            <a:ext cx="2987675" cy="2724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5718" name="Picture 6">
            <a:extLst>
              <a:ext uri="{FF2B5EF4-FFF2-40B4-BE49-F238E27FC236}">
                <a16:creationId xmlns:a16="http://schemas.microsoft.com/office/drawing/2014/main" id="{25E83EB2-CDE7-241F-3DAB-0E59B9FC8E2A}"/>
              </a:ext>
            </a:extLst>
          </p:cNvPr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lum bright="-30000" contrast="9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16463" y="1557338"/>
            <a:ext cx="3744912" cy="28130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15720" name="Object 8">
            <a:extLst>
              <a:ext uri="{FF2B5EF4-FFF2-40B4-BE49-F238E27FC236}">
                <a16:creationId xmlns:a16="http://schemas.microsoft.com/office/drawing/2014/main" id="{CEEF879B-7E4F-FCBC-DADA-85FE39302AC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58888" y="5661025"/>
          <a:ext cx="5040312" cy="72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2903100" imgH="9067800" progId="Equation.3">
                  <p:embed/>
                </p:oleObj>
              </mc:Choice>
              <mc:Fallback>
                <p:oleObj name="Equation" r:id="rId4" imgW="62903100" imgH="90678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5661025"/>
                        <a:ext cx="5040312" cy="727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Tm="17184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530C8F3F-3B5D-2152-4E6E-9FF628A2C9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Least Square Methods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35718717-6E45-4037-7580-6C721E13DAE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8062913" cy="4114800"/>
          </a:xfrm>
        </p:spPr>
        <p:txBody>
          <a:bodyPr/>
          <a:lstStyle/>
          <a:p>
            <a:pPr marL="609600" indent="-609600"/>
            <a:r>
              <a:rPr lang="en-US" altLang="en-US"/>
              <a:t> Rigid Parabola Fitting </a:t>
            </a:r>
            <a:r>
              <a:rPr lang="en-US" altLang="en-US" sz="2400"/>
              <a:t>[Pouget &amp; Cazals,2003]</a:t>
            </a:r>
          </a:p>
          <a:p>
            <a:pPr marL="609600" indent="-609600"/>
            <a:endParaRPr lang="en-US" altLang="en-US"/>
          </a:p>
          <a:p>
            <a:pPr marL="609600" indent="-609600"/>
            <a:endParaRPr lang="en-US" altLang="en-US"/>
          </a:p>
          <a:p>
            <a:pPr marL="609600" indent="-609600"/>
            <a:r>
              <a:rPr lang="en-US" altLang="en-US"/>
              <a:t>Circle Fitting</a:t>
            </a:r>
            <a:r>
              <a:rPr lang="en-US" altLang="en-US" sz="2800"/>
              <a:t> </a:t>
            </a:r>
            <a:r>
              <a:rPr lang="en-US" altLang="en-US" sz="2400"/>
              <a:t>[Pratt,1987]</a:t>
            </a:r>
          </a:p>
          <a:p>
            <a:pPr marL="609600" indent="-609600"/>
            <a:endParaRPr lang="en-US" altLang="en-US"/>
          </a:p>
        </p:txBody>
      </p:sp>
      <p:pic>
        <p:nvPicPr>
          <p:cNvPr id="9230" name="Picture 14">
            <a:extLst>
              <a:ext uri="{FF2B5EF4-FFF2-40B4-BE49-F238E27FC236}">
                <a16:creationId xmlns:a16="http://schemas.microsoft.com/office/drawing/2014/main" id="{1C363EA2-8F3F-25B7-F7BC-E56696FCB0C1}"/>
              </a:ext>
            </a:extLst>
          </p:cNvPr>
          <p:cNvPicPr>
            <a:picLocks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1050" y="2852738"/>
            <a:ext cx="5113338" cy="736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34" name="Picture 18">
            <a:extLst>
              <a:ext uri="{FF2B5EF4-FFF2-40B4-BE49-F238E27FC236}">
                <a16:creationId xmlns:a16="http://schemas.microsoft.com/office/drawing/2014/main" id="{1D22AD0B-9127-7419-1F35-6047C4B8F8B9}"/>
              </a:ext>
            </a:extLst>
          </p:cNvPr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lum bright="-96000" contras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76825" y="4005263"/>
            <a:ext cx="3816350" cy="28527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Tm="54528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>
            <a:extLst>
              <a:ext uri="{FF2B5EF4-FFF2-40B4-BE49-F238E27FC236}">
                <a16:creationId xmlns:a16="http://schemas.microsoft.com/office/drawing/2014/main" id="{DB4AF4F2-A087-CE67-94D8-6A8D9E1622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Rigid Parabola Fitting</a:t>
            </a:r>
          </a:p>
        </p:txBody>
      </p:sp>
      <p:pic>
        <p:nvPicPr>
          <p:cNvPr id="139269" name="Picture 5">
            <a:extLst>
              <a:ext uri="{FF2B5EF4-FFF2-40B4-BE49-F238E27FC236}">
                <a16:creationId xmlns:a16="http://schemas.microsoft.com/office/drawing/2014/main" id="{F6EE7DDC-AD6C-DC28-B651-6D5F76BE4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872" t="23572"/>
          <a:stretch>
            <a:fillRect/>
          </a:stretch>
        </p:blipFill>
        <p:spPr bwMode="auto">
          <a:xfrm>
            <a:off x="2268538" y="1916113"/>
            <a:ext cx="3816350" cy="372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271" name="Text Box 7">
            <a:extLst>
              <a:ext uri="{FF2B5EF4-FFF2-40B4-BE49-F238E27FC236}">
                <a16:creationId xmlns:a16="http://schemas.microsoft.com/office/drawing/2014/main" id="{EA23BF1E-5DE1-2D3B-705B-F6207C059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5661025"/>
            <a:ext cx="36004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0"/>
              <a:t>Rotated Parabola</a:t>
            </a:r>
            <a:r>
              <a:rPr lang="en-US" altLang="en-US"/>
              <a:t> </a:t>
            </a:r>
            <a:endParaRPr lang="pt-BR" altLang="en-US"/>
          </a:p>
        </p:txBody>
      </p:sp>
    </p:spTree>
  </p:cSld>
  <p:clrMapOvr>
    <a:masterClrMapping/>
  </p:clrMapOvr>
  <p:transition advTm="2248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>
            <a:extLst>
              <a:ext uri="{FF2B5EF4-FFF2-40B4-BE49-F238E27FC236}">
                <a16:creationId xmlns:a16="http://schemas.microsoft.com/office/drawing/2014/main" id="{1E21E95D-2353-3AF2-80A5-59B11CCAFA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Circle Fitting</a:t>
            </a:r>
            <a:endParaRPr lang="pt-BR" altLang="en-US" b="1"/>
          </a:p>
        </p:txBody>
      </p:sp>
      <p:pic>
        <p:nvPicPr>
          <p:cNvPr id="140292" name="Picture 4">
            <a:extLst>
              <a:ext uri="{FF2B5EF4-FFF2-40B4-BE49-F238E27FC236}">
                <a16:creationId xmlns:a16="http://schemas.microsoft.com/office/drawing/2014/main" id="{856706E8-BCC4-D358-52D2-806DAADB0A1E}"/>
              </a:ext>
            </a:extLst>
          </p:cNvPr>
          <p:cNvPicPr>
            <a:picLocks noChangeAspect="1" noChangeArrowheads="1"/>
          </p:cNvPicPr>
          <p:nvPr>
            <p:ph sz="half"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6806"/>
          <a:stretch>
            <a:fillRect/>
          </a:stretch>
        </p:blipFill>
        <p:spPr>
          <a:xfrm>
            <a:off x="539750" y="1773238"/>
            <a:ext cx="4824413" cy="36718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0295" name="Text Box 7">
            <a:extLst>
              <a:ext uri="{FF2B5EF4-FFF2-40B4-BE49-F238E27FC236}">
                <a16:creationId xmlns:a16="http://schemas.microsoft.com/office/drawing/2014/main" id="{177C42A6-5AAF-22B9-E6B9-1206D67C4E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4525" y="2060575"/>
            <a:ext cx="2735263" cy="179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/>
              <a:t> </a:t>
            </a:r>
            <a:r>
              <a:rPr lang="en-US" altLang="en-US" sz="3200" b="0"/>
              <a:t>Circle fit in low curvature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3200" b="0"/>
              <a:t> </a:t>
            </a:r>
            <a:r>
              <a:rPr lang="en-US" altLang="en-US" sz="3200" b="0" i="1"/>
              <a:t>A</a:t>
            </a:r>
            <a:r>
              <a:rPr lang="en-US" altLang="en-US" sz="3200" b="0"/>
              <a:t> = 1</a:t>
            </a:r>
            <a:endParaRPr lang="pt-BR" altLang="en-US" sz="3200" b="0"/>
          </a:p>
        </p:txBody>
      </p:sp>
      <p:graphicFrame>
        <p:nvGraphicFramePr>
          <p:cNvPr id="140296" name="Object 8">
            <a:extLst>
              <a:ext uri="{FF2B5EF4-FFF2-40B4-BE49-F238E27FC236}">
                <a16:creationId xmlns:a16="http://schemas.microsoft.com/office/drawing/2014/main" id="{034BC986-A0B8-F739-ECA6-356F6E72C302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971550" y="5516563"/>
          <a:ext cx="4176713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1249600" imgH="5270500" progId="Equation.3">
                  <p:embed/>
                </p:oleObj>
              </mc:Choice>
              <mc:Fallback>
                <p:oleObj name="Equation" r:id="rId3" imgW="41249600" imgH="52705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5516563"/>
                        <a:ext cx="4176713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Tm="13072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F4DF5EA2-AFCE-05B6-1EF7-F3040BD8BA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Objectives</a:t>
            </a:r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BE2F8F11-EACB-7B41-E3D0-B6F902C38A65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81200"/>
            <a:ext cx="4027488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/>
              <a:t>Robust computation of:</a:t>
            </a:r>
          </a:p>
          <a:p>
            <a:r>
              <a:rPr lang="en-US" altLang="en-US"/>
              <a:t>Tangent Vector</a:t>
            </a:r>
          </a:p>
          <a:p>
            <a:r>
              <a:rPr lang="en-US" altLang="en-US"/>
              <a:t>Normal Vector</a:t>
            </a:r>
          </a:p>
          <a:p>
            <a:r>
              <a:rPr lang="en-US" altLang="en-US"/>
              <a:t>Curvature</a:t>
            </a:r>
          </a:p>
          <a:p>
            <a:pPr>
              <a:buFontTx/>
              <a:buNone/>
            </a:pPr>
            <a:r>
              <a:rPr lang="en-US" altLang="en-US"/>
              <a:t>with a least-square approach</a:t>
            </a:r>
          </a:p>
        </p:txBody>
      </p:sp>
      <p:pic>
        <p:nvPicPr>
          <p:cNvPr id="7189" name="Picture 21">
            <a:extLst>
              <a:ext uri="{FF2B5EF4-FFF2-40B4-BE49-F238E27FC236}">
                <a16:creationId xmlns:a16="http://schemas.microsoft.com/office/drawing/2014/main" id="{20553FAB-72A4-F447-81F2-C671845126FE}"/>
              </a:ext>
            </a:extLst>
          </p:cNvPr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9388" y="1773238"/>
            <a:ext cx="4392612" cy="38004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Tm="24048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>
            <a:extLst>
              <a:ext uri="{FF2B5EF4-FFF2-40B4-BE49-F238E27FC236}">
                <a16:creationId xmlns:a16="http://schemas.microsoft.com/office/drawing/2014/main" id="{71BE9C90-7B48-C66F-C67E-B38F96874C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Parametric Parabola </a:t>
            </a:r>
            <a:br>
              <a:rPr lang="en-US" altLang="en-US" b="1"/>
            </a:br>
            <a:r>
              <a:rPr lang="en-US" altLang="en-US" b="1"/>
              <a:t>Fitting</a:t>
            </a:r>
            <a:r>
              <a:rPr lang="en-US" altLang="en-US"/>
              <a:t> </a:t>
            </a:r>
            <a:endParaRPr lang="pt-BR" altLang="en-US"/>
          </a:p>
        </p:txBody>
      </p:sp>
      <p:sp>
        <p:nvSpPr>
          <p:cNvPr id="155651" name="Rectangle 3">
            <a:extLst>
              <a:ext uri="{FF2B5EF4-FFF2-40B4-BE49-F238E27FC236}">
                <a16:creationId xmlns:a16="http://schemas.microsoft.com/office/drawing/2014/main" id="{9A57080B-54DE-FEB7-55F1-335189A6DC1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847013" cy="1376363"/>
          </a:xfrm>
        </p:spPr>
        <p:txBody>
          <a:bodyPr/>
          <a:lstStyle/>
          <a:p>
            <a:r>
              <a:rPr lang="en-US" altLang="en-US"/>
              <a:t>We shall fit our data to parabolas of the form:</a:t>
            </a:r>
            <a:endParaRPr lang="pt-BR" altLang="en-US"/>
          </a:p>
        </p:txBody>
      </p:sp>
      <p:graphicFrame>
        <p:nvGraphicFramePr>
          <p:cNvPr id="155652" name="Object 4">
            <a:extLst>
              <a:ext uri="{FF2B5EF4-FFF2-40B4-BE49-F238E27FC236}">
                <a16:creationId xmlns:a16="http://schemas.microsoft.com/office/drawing/2014/main" id="{A4507844-2232-47E8-F6C0-DC08817BFA05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1908175" y="2997200"/>
          <a:ext cx="5183188" cy="278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5991800" imgH="19304000" progId="Equation.3">
                  <p:embed/>
                </p:oleObj>
              </mc:Choice>
              <mc:Fallback>
                <p:oleObj name="Equation" r:id="rId2" imgW="35991800" imgH="193040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2997200"/>
                        <a:ext cx="5183188" cy="278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2442</TotalTime>
  <Words>316</Words>
  <Application>Microsoft Macintosh PowerPoint</Application>
  <PresentationFormat>On-screen Show (4:3)</PresentationFormat>
  <Paragraphs>77</Paragraphs>
  <Slides>25</Slides>
  <Notes>0</Notes>
  <HiddenSlides>0</HiddenSlides>
  <MMClips>0</MMClips>
  <ScaleCrop>false</ScaleCrop>
  <HeadingPairs>
    <vt:vector size="10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  <vt:variant>
        <vt:lpstr>Custom Shows</vt:lpstr>
      </vt:variant>
      <vt:variant>
        <vt:i4>1</vt:i4>
      </vt:variant>
    </vt:vector>
  </HeadingPairs>
  <TitlesOfParts>
    <vt:vector size="29" baseType="lpstr">
      <vt:lpstr>Times New Roman</vt:lpstr>
      <vt:lpstr>Estrutura padrão</vt:lpstr>
      <vt:lpstr>Microsoft Equation 3.0</vt:lpstr>
      <vt:lpstr>Arc-Length Based Curvature Estimator </vt:lpstr>
      <vt:lpstr>Scope</vt:lpstr>
      <vt:lpstr>3-Points Methods</vt:lpstr>
      <vt:lpstr>3-Points Methods</vt:lpstr>
      <vt:lpstr>Least Square Methods</vt:lpstr>
      <vt:lpstr>Rigid Parabola Fitting</vt:lpstr>
      <vt:lpstr>Circle Fitting</vt:lpstr>
      <vt:lpstr>Objectives</vt:lpstr>
      <vt:lpstr>Parametric Parabola  Fitting </vt:lpstr>
      <vt:lpstr>Model</vt:lpstr>
      <vt:lpstr>Estimation of sji</vt:lpstr>
      <vt:lpstr>Weighted Least Squares Approach</vt:lpstr>
      <vt:lpstr>Solution</vt:lpstr>
      <vt:lpstr>Methods</vt:lpstr>
      <vt:lpstr>Curvature</vt:lpstr>
      <vt:lpstr>Example Eight Curve</vt:lpstr>
      <vt:lpstr>Comparison with Rigid Parabola Fitting</vt:lpstr>
      <vt:lpstr>Comparison with Circle Fitting</vt:lpstr>
      <vt:lpstr>Numerical Errors</vt:lpstr>
      <vt:lpstr>Improvements</vt:lpstr>
      <vt:lpstr>Calibration</vt:lpstr>
      <vt:lpstr>Calibration: Noisy case</vt:lpstr>
      <vt:lpstr>Example of curves</vt:lpstr>
      <vt:lpstr>Future Works</vt:lpstr>
      <vt:lpstr>Thanks!!!!!</vt:lpstr>
      <vt:lpstr>Apresentação personalizada 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Arc-Length Based Curvature Estimator </dc:title>
  <dc:creator>João Domingos</dc:creator>
  <cp:lastModifiedBy>Thomas LEWINER</cp:lastModifiedBy>
  <cp:revision>24</cp:revision>
  <dcterms:created xsi:type="dcterms:W3CDTF">2004-10-10T12:55:36Z</dcterms:created>
  <dcterms:modified xsi:type="dcterms:W3CDTF">2026-07-30T21:25:05Z</dcterms:modified>
</cp:coreProperties>
</file>