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compatMode="1" saveSubsetFonts="1" autoCompressPictures="0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1" r:id="rId3"/>
    <p:sldId id="258" r:id="rId4"/>
    <p:sldId id="296" r:id="rId5"/>
    <p:sldId id="298" r:id="rId6"/>
    <p:sldId id="297" r:id="rId7"/>
    <p:sldId id="299" r:id="rId8"/>
    <p:sldId id="259" r:id="rId9"/>
    <p:sldId id="307" r:id="rId10"/>
    <p:sldId id="266" r:id="rId11"/>
    <p:sldId id="302" r:id="rId12"/>
    <p:sldId id="264" r:id="rId13"/>
    <p:sldId id="303" r:id="rId14"/>
    <p:sldId id="306" r:id="rId15"/>
    <p:sldId id="282" r:id="rId16"/>
    <p:sldId id="308" r:id="rId17"/>
    <p:sldId id="309" r:id="rId18"/>
    <p:sldId id="284" r:id="rId19"/>
    <p:sldId id="310" r:id="rId20"/>
    <p:sldId id="265" r:id="rId21"/>
    <p:sldId id="288" r:id="rId22"/>
    <p:sldId id="290" r:id="rId23"/>
    <p:sldId id="277" r:id="rId24"/>
    <p:sldId id="294" r:id="rId25"/>
    <p:sldId id="295" r:id="rId26"/>
    <p:sldId id="300" r:id="rId27"/>
    <p:sldId id="301" r:id="rId28"/>
    <p:sldId id="304" r:id="rId29"/>
    <p:sldId id="305" r:id="rId30"/>
    <p:sldId id="311" r:id="rId31"/>
    <p:sldId id="312" r:id="rId32"/>
    <p:sldId id="313" r:id="rId33"/>
    <p:sldId id="314" r:id="rId34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A063200-525D-2C3E-486F-8F933155488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3620E2DB-DBCB-A871-8423-CA9AD8AC22A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2F8A779-EDF2-F217-4687-56B40D3A6CC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CF1A801-5F3D-6F58-6B8B-BF33AFA49AC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fld id="{4BCAE13A-4B0E-ED45-9523-0F0C14DE2B9D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8B40F42-A0E3-4E34-919E-FBAB7CCC4A7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2CC45FB-BF99-C3F3-27F8-5A6CBAB6C4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42526B42-B208-C13D-C472-8151689EB45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209275FF-571B-83E5-1A2E-89C6A9DBE5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</a:p>
          <a:p>
            <a:pPr lvl="1"/>
            <a:r>
              <a:rPr lang="he-IL" altLang="en-US"/>
              <a:t>רמה שנייה</a:t>
            </a:r>
          </a:p>
          <a:p>
            <a:pPr lvl="2"/>
            <a:r>
              <a:rPr lang="he-IL" altLang="en-US"/>
              <a:t>רמה שלישית</a:t>
            </a:r>
          </a:p>
          <a:p>
            <a:pPr lvl="3"/>
            <a:r>
              <a:rPr lang="he-IL" altLang="en-US"/>
              <a:t>רמה רביעית</a:t>
            </a:r>
          </a:p>
          <a:p>
            <a:pPr lvl="4"/>
            <a:r>
              <a:rPr lang="he-IL" altLang="en-US"/>
              <a:t>רמה חמישית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4FB9DF91-6AC1-30DF-5AC6-8B7B1B3985C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702FA8AC-21EE-B30A-9DB3-C5E4476CB1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fld id="{6166891F-0B54-7D44-BA15-FED3C0B66D50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23B10C4-7742-AB9A-4934-50581B1DB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5AFE1D-25BC-AC42-93F8-CFAF0E5AD2A9}" type="slidenum">
              <a:rPr lang="he-IL" altLang="en-US"/>
              <a:pPr/>
              <a:t>3</a:t>
            </a:fld>
            <a:endParaRPr lang="en-US" alt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9CA5817A-FBDB-07EC-F113-3B0D27BC95F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4A72C3B6-6F2F-B210-316D-64916B1646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focus on methods that handle global topology and local scale details: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D1042BE-27CA-FDAD-24FF-E9DAD316057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8F4F2DC-D9DC-FAD8-7CE1-314EA42832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D3D325D4-D4E6-F398-8F69-FE6AE88261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A25EB928-6FA2-3365-D111-5E4A675C5C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B7D8E9D-B0F8-F742-9144-C3013EB1B242}" type="slidenum">
              <a:rPr lang="he-IL" altLang="en-US"/>
              <a:pPr/>
              <a:t>‹#›</a:t>
            </a:fld>
            <a:endParaRPr lang="en-US" altLang="en-US"/>
          </a:p>
        </p:txBody>
      </p:sp>
      <p:sp>
        <p:nvSpPr>
          <p:cNvPr id="11271" name="Oval 7">
            <a:extLst>
              <a:ext uri="{FF2B5EF4-FFF2-40B4-BE49-F238E27FC236}">
                <a16:creationId xmlns:a16="http://schemas.microsoft.com/office/drawing/2014/main" id="{8C4732D5-69A3-C665-915E-DAA36C7EC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8" y="914400"/>
            <a:ext cx="2514600" cy="2514600"/>
          </a:xfrm>
          <a:prstGeom prst="ellips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altLang="en-US"/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410CA321-0EF4-507F-E198-9AD8AD93B933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0" y="1676400"/>
            <a:ext cx="47244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67609C05-FA66-B167-5EB5-C63AC08223CD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3962400" y="1676400"/>
            <a:ext cx="4724400" cy="1143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4" name="Freeform 10">
            <a:extLst>
              <a:ext uri="{FF2B5EF4-FFF2-40B4-BE49-F238E27FC236}">
                <a16:creationId xmlns:a16="http://schemas.microsoft.com/office/drawing/2014/main" id="{4046D065-C1AE-FB37-CD23-CF8BC8B15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524000"/>
            <a:ext cx="228600" cy="1449388"/>
          </a:xfrm>
          <a:custGeom>
            <a:avLst/>
            <a:gdLst>
              <a:gd name="T0" fmla="*/ 1000 w 1000"/>
              <a:gd name="T1" fmla="*/ 1000 h 1000"/>
              <a:gd name="T2" fmla="*/ 0 w 1000"/>
              <a:gd name="T3" fmla="*/ 1000 h 1000"/>
              <a:gd name="T4" fmla="*/ 0 w 1000"/>
              <a:gd name="T5" fmla="*/ 0 h 1000"/>
              <a:gd name="T6" fmla="*/ 1000 w 1000"/>
              <a:gd name="T7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Freeform 11">
            <a:extLst>
              <a:ext uri="{FF2B5EF4-FFF2-40B4-BE49-F238E27FC236}">
                <a16:creationId xmlns:a16="http://schemas.microsoft.com/office/drawing/2014/main" id="{50BDCF7C-95C8-F19E-80C9-DE267BC9E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7850" y="1209675"/>
            <a:ext cx="261938" cy="1371600"/>
          </a:xfrm>
          <a:custGeom>
            <a:avLst/>
            <a:gdLst>
              <a:gd name="T0" fmla="*/ 0 w 1000"/>
              <a:gd name="T1" fmla="*/ 0 h 1000"/>
              <a:gd name="T2" fmla="*/ 1000 w 1000"/>
              <a:gd name="T3" fmla="*/ 0 h 1000"/>
              <a:gd name="T4" fmla="*/ 1000 w 1000"/>
              <a:gd name="T5" fmla="*/ 1000 h 1000"/>
              <a:gd name="T6" fmla="*/ 0 w 1000"/>
              <a:gd name="T7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Rectangle 12">
            <a:extLst>
              <a:ext uri="{FF2B5EF4-FFF2-40B4-BE49-F238E27FC236}">
                <a16:creationId xmlns:a16="http://schemas.microsoft.com/office/drawing/2014/main" id="{1EC5FDB8-0492-291E-1724-7AF800C6BF2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0E43-FA66-6C9B-F5DA-B9B502793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1DD35A-3091-58B5-58DD-AB0943897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D7E8D-7252-3758-976F-33E13AAA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1EE8E-361D-849E-3C05-83546E81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D1315-D6E2-2A8B-8388-7EDFEAB16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96EE7-5C21-0242-9A7D-8F70D22F4D6E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498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3A6EAC-72AD-430E-49C9-D9A84FB76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57938" y="96838"/>
            <a:ext cx="1914525" cy="6140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678400-B4F6-1403-CD6C-092958BC5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1188" y="96838"/>
            <a:ext cx="5594350" cy="6140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BCB50-47AF-C3C3-DDFD-A3E2901E8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5C29D-BBF5-C7AA-7D0F-6F274152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D57F7-0A33-54D9-0612-B3047A45D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61F1B-E999-A44E-8343-07066FFB3998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5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F2AC1-5D8A-DA9E-E5CC-003DB8E39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DC27B-C44E-137A-3A71-C8F2839B5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F743C-46A3-32FF-2626-FF4EBEFA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04F4F-2258-2A8C-E434-D99B98C7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CC083-015B-CA8A-781D-B2377EA1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2545C-62FC-CE48-8C0C-3611BEC28E85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5652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6EF2E-BB35-0F64-2447-5964CAA4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C5B6B-123B-DB73-0E8A-2EEB7E754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028B8-F6B5-6F60-7161-F6677251E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14359-F26C-9CD8-DFC7-394B908EA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3A350-07E1-0C7C-38C9-B67843BB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4818E-C4B0-AA40-8D09-74ABCBB03590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3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7121-7CC9-8C3B-D36B-FDD7DAAB9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EAB28-4AC2-5E2B-7A8C-82FA2BDA9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188" y="1981200"/>
            <a:ext cx="3754437" cy="4256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9FBA7-44C1-A9FF-1821-53912A27B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8025" y="1981200"/>
            <a:ext cx="3754438" cy="4256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8EAC2-04A7-4F34-03C5-93AFCAE79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CC214-845B-2245-8DF3-FFA126BC7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C264E-CA3A-4F80-E4C7-051B244D3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A5455-F654-A844-8058-EA603831968B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9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338D8-35D3-6BE6-DA96-5E72E778A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D7928-7F95-BE39-CDDC-D9C93FE2B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D704E-5DBC-49E0-620F-C2B84969D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CF2914-0CBC-5F74-EF11-BFC8E223A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317CC1-E6D3-8B8A-C720-A41EE46CDE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4596ED-1FC6-13F5-F13F-219E48A2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D3B3E-8927-CF25-B991-CF77E9CC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A76A3D-E7A7-33F9-AD13-AB7E60071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538DD-527D-3B43-AF1B-41FF19CC7A68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64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18C74-3CC8-7F40-0F04-E4E5B1571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9DA39-3A25-E985-DC5C-3E09B0B6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D0676A-A13A-2F7A-C835-373EB25F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DAB60E-92A6-AD35-5937-10ED3844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18842-D387-FD4C-A8C6-BEB32FE3508C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2818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072FBE-C0CD-C551-776C-D4E59229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2C424-D33A-E588-CFA6-95604501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16797-25A0-DE8A-643E-42F1DAA9F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711FA-B79E-6440-BF2C-C5C6CCCA5B9E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665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3371-34D2-0F08-5678-C29905B99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DC90B-73BE-C09C-B0C8-A9C527432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C39E01-D176-8063-34E1-7E362509A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D19E5D-0C86-60FC-F916-7B3F17051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A90651-EB92-EAF0-AE42-F20D4BA8C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77DE4-F6BC-A5C2-17B3-7FEE44BCF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A543A-D1EB-2449-BB71-E3E0E70C79C5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60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6CA87-4AB3-A27F-6B2D-C415C7A86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66372A-D9FE-7B10-1CA4-5BC4A4EA98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7D0222-40E8-05C1-1E39-FFAE45C34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FD50C-797B-DD4C-C83B-85ACCEA0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3AA42-2748-16AA-5FBB-2947D8625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B011C-608D-EFF9-EE73-274D3AFE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EF9BF-69DD-D346-93C8-7EF4631D08E8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560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F911455-E3E4-1CF6-FC93-978AB6CE5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8E536949-BCA7-1DB5-D1F9-336F02F8E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9E2CBC1-BA13-1C48-3E1C-EF8726B81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6293B7F4-1EE0-D18C-76B3-BF89CBF351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981200"/>
            <a:ext cx="7661275" cy="425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0F0F721D-1BF5-9D20-F0E2-0C817B8E8B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000"/>
            </a:lvl1pPr>
          </a:lstStyle>
          <a:p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29418713-B88A-44A2-2A8F-443DC5C819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000"/>
            </a:lvl1pPr>
          </a:lstStyle>
          <a:p>
            <a:endParaRPr lang="en-US" altLang="en-US"/>
          </a:p>
        </p:txBody>
      </p:sp>
      <p:sp>
        <p:nvSpPr>
          <p:cNvPr id="10248" name="Rectangle 8">
            <a:extLst>
              <a:ext uri="{FF2B5EF4-FFF2-40B4-BE49-F238E27FC236}">
                <a16:creationId xmlns:a16="http://schemas.microsoft.com/office/drawing/2014/main" id="{25A7CC78-898F-83F3-91BA-3551BC81AEE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000"/>
            </a:lvl1pPr>
          </a:lstStyle>
          <a:p>
            <a:fld id="{46C0A470-D2D5-C940-A4D1-3E86FF3E87AE}" type="slidenum">
              <a:rPr lang="he-IL" altLang="en-US"/>
              <a:pPr/>
              <a:t>‹#›</a:t>
            </a:fld>
            <a:endParaRPr lang="en-US" altLang="en-US"/>
          </a:p>
        </p:txBody>
      </p:sp>
      <p:sp>
        <p:nvSpPr>
          <p:cNvPr id="10249" name="Freeform 9">
            <a:extLst>
              <a:ext uri="{FF2B5EF4-FFF2-40B4-BE49-F238E27FC236}">
                <a16:creationId xmlns:a16="http://schemas.microsoft.com/office/drawing/2014/main" id="{4620BBBC-2165-D8BB-A679-831079EE4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>
              <a:gd name="T0" fmla="*/ 1000 w 1000"/>
              <a:gd name="T1" fmla="*/ 1000 h 1000"/>
              <a:gd name="T2" fmla="*/ 0 w 1000"/>
              <a:gd name="T3" fmla="*/ 1000 h 1000"/>
              <a:gd name="T4" fmla="*/ 0 w 1000"/>
              <a:gd name="T5" fmla="*/ 0 h 1000"/>
              <a:gd name="T6" fmla="*/ 1000 w 1000"/>
              <a:gd name="T7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Freeform 10">
            <a:extLst>
              <a:ext uri="{FF2B5EF4-FFF2-40B4-BE49-F238E27FC236}">
                <a16:creationId xmlns:a16="http://schemas.microsoft.com/office/drawing/2014/main" id="{F9E74709-2633-06F4-6E4C-04A0D6466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>
              <a:gd name="T0" fmla="*/ 0 w 1000"/>
              <a:gd name="T1" fmla="*/ 0 h 1000"/>
              <a:gd name="T2" fmla="*/ 1000 w 1000"/>
              <a:gd name="T3" fmla="*/ 0 h 1000"/>
              <a:gd name="T4" fmla="*/ 1000 w 1000"/>
              <a:gd name="T5" fmla="*/ 1000 h 1000"/>
              <a:gd name="T6" fmla="*/ 0 w 1000"/>
              <a:gd name="T7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1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2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7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2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11BF022-1EF6-1885-11D8-80968C187B3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1443038"/>
            <a:ext cx="8280400" cy="2057400"/>
          </a:xfrm>
        </p:spPr>
        <p:txBody>
          <a:bodyPr/>
          <a:lstStyle/>
          <a:p>
            <a:pPr algn="ctr"/>
            <a:r>
              <a:rPr lang="en-US" altLang="en-US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Competing Fronts for Coarse–to–Fine </a:t>
            </a:r>
            <a:br>
              <a:rPr lang="en-US" altLang="en-US" sz="36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en-US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Surface Reconstruction</a:t>
            </a:r>
            <a:br>
              <a:rPr lang="en-US" altLang="en-US" sz="36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altLang="en-US" sz="3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901FE3D-67E0-7875-E3A8-E607C9586E8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3540125"/>
            <a:ext cx="8496300" cy="536575"/>
          </a:xfrm>
        </p:spPr>
        <p:txBody>
          <a:bodyPr/>
          <a:lstStyle/>
          <a:p>
            <a:pPr algn="ctr"/>
            <a:r>
              <a:rPr lang="en-US" altLang="en-US" sz="1900">
                <a:effectLst>
                  <a:outerShdw blurRad="38100" dist="38100" dir="2700000" algn="tl">
                    <a:srgbClr val="C0C0C0"/>
                  </a:outerShdw>
                </a:effectLst>
              </a:rPr>
              <a:t>Andrei Sharf, Thomas Lewiner, Ariel Shamir, Leif Kobbelt, Daniel Cohen–Or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BCC3FCA6-F1AD-67CA-67D4-5A2C5D96D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0100" y="4365625"/>
            <a:ext cx="2279650" cy="16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id="{F8020932-ADD7-2C4A-4DF9-D9D38D1C7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4038" y="4370388"/>
            <a:ext cx="2239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83BD3123-22EE-CB6E-3084-32CCEE311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4365625"/>
            <a:ext cx="2279650" cy="16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>
            <a:extLst>
              <a:ext uri="{FF2B5EF4-FFF2-40B4-BE49-F238E27FC236}">
                <a16:creationId xmlns:a16="http://schemas.microsoft.com/office/drawing/2014/main" id="{F0A0D046-5812-7874-62C4-F20A8164D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6163" y="4365625"/>
            <a:ext cx="2279650" cy="16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Text Box 8">
            <a:extLst>
              <a:ext uri="{FF2B5EF4-FFF2-40B4-BE49-F238E27FC236}">
                <a16:creationId xmlns:a16="http://schemas.microsoft.com/office/drawing/2014/main" id="{DC4E414B-C15C-6972-2756-1596EBC28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6237288"/>
            <a:ext cx="42497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altLang="en-US"/>
              <a:t>Eurographics 2006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BF5BED3-6117-098B-170E-7AB202C834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Initialization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BAC652B-F1BB-4C2F-10E2-0A6178773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Guidance field:</a:t>
            </a:r>
          </a:p>
          <a:p>
            <a:pPr lvl="1"/>
            <a:r>
              <a:rPr lang="en-US" altLang="en-US"/>
              <a:t>CRBF/PU &amp; distance-field</a:t>
            </a:r>
          </a:p>
          <a:p>
            <a:pPr lvl="1"/>
            <a:r>
              <a:rPr lang="en-US" altLang="en-US"/>
              <a:t>adaptive octree structure</a:t>
            </a:r>
          </a:p>
          <a:p>
            <a:r>
              <a:rPr lang="en-US" altLang="en-US"/>
              <a:t>Deformable model </a:t>
            </a:r>
            <a:r>
              <a:rPr lang="en-US" altLang="en-US" i="1"/>
              <a:t>D</a:t>
            </a:r>
            <a:r>
              <a:rPr lang="en-US" altLang="en-US"/>
              <a:t>:</a:t>
            </a:r>
          </a:p>
          <a:p>
            <a:pPr lvl="1"/>
            <a:r>
              <a:rPr lang="en-US" altLang="en-US"/>
              <a:t>triangular mesh</a:t>
            </a:r>
          </a:p>
          <a:p>
            <a:pPr lvl="1"/>
            <a:r>
              <a:rPr lang="en-US" altLang="en-US"/>
              <a:t>a sphere placed in interior</a:t>
            </a:r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4E73691A-54D2-C9DF-18DA-AEA462538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244475"/>
            <a:ext cx="3457575" cy="23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306ADD7B-AF9C-0C6C-76CC-D9B7B7843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2913" y="4278313"/>
            <a:ext cx="3435350" cy="240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DE2810DE-DFE6-C251-C8FD-95251B2B57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Algorithm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A101C7A-9563-AC31-5F69-3DB6AC4C1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Initialization</a:t>
            </a:r>
          </a:p>
          <a:p>
            <a:r>
              <a:rPr lang="en-US" altLang="en-US"/>
              <a:t>Evolution:</a:t>
            </a:r>
          </a:p>
          <a:p>
            <a:pPr lvl="1"/>
            <a:r>
              <a:rPr lang="en-US" altLang="en-US"/>
              <a:t>Parameters  </a:t>
            </a:r>
          </a:p>
          <a:p>
            <a:pPr lvl="1"/>
            <a:r>
              <a:rPr lang="en-US" altLang="en-US"/>
              <a:t>Control </a:t>
            </a:r>
          </a:p>
          <a:p>
            <a:r>
              <a:rPr lang="en-US" altLang="en-US"/>
              <a:t>Final projection</a:t>
            </a:r>
            <a:endParaRPr lang="el-GR" altLang="en-US"/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95DB3B7C-DA91-AC57-774E-42CF3172E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288" y="3100388"/>
            <a:ext cx="1917700" cy="582612"/>
          </a:xfrm>
          <a:prstGeom prst="rect">
            <a:avLst/>
          </a:prstGeom>
          <a:solidFill>
            <a:schemeClr val="accent1">
              <a:alpha val="3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>
            <a:extLst>
              <a:ext uri="{FF2B5EF4-FFF2-40B4-BE49-F238E27FC236}">
                <a16:creationId xmlns:a16="http://schemas.microsoft.com/office/drawing/2014/main" id="{0936ABFA-128D-CDF2-F1F1-54CFA410F4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6792912" cy="4256088"/>
          </a:xfrm>
        </p:spPr>
        <p:txBody>
          <a:bodyPr/>
          <a:lstStyle/>
          <a:p>
            <a:r>
              <a:rPr lang="en-US" altLang="en-US"/>
              <a:t>Front definition: </a:t>
            </a:r>
          </a:p>
          <a:p>
            <a:pPr lvl="1"/>
            <a:r>
              <a:rPr lang="en-US" altLang="en-US" i="1"/>
              <a:t>inactive v</a:t>
            </a:r>
            <a:r>
              <a:rPr lang="en-US" altLang="en-US" i="1">
                <a:latin typeface="NimbusRomNo9L-Regu" charset="0"/>
              </a:rPr>
              <a:t>ertex</a:t>
            </a:r>
            <a:r>
              <a:rPr lang="en-US" altLang="en-US">
                <a:latin typeface="NimbusRomNo9L-Regu" charset="0"/>
              </a:rPr>
              <a:t> - </a:t>
            </a:r>
            <a:r>
              <a:rPr lang="el-GR" altLang="en-US">
                <a:latin typeface=""/>
              </a:rPr>
              <a:t>ε</a:t>
            </a:r>
            <a:r>
              <a:rPr lang="en-US" altLang="en-US"/>
              <a:t>-</a:t>
            </a:r>
            <a:r>
              <a:rPr lang="en-US" altLang="en-US">
                <a:latin typeface="NimbusRomNo9L-Regu" charset="0"/>
              </a:rPr>
              <a:t>close vertices to zero level–set become </a:t>
            </a:r>
            <a:r>
              <a:rPr lang="en-US" altLang="en-US" i="1">
                <a:latin typeface="NimbusRomNo9L-Regu" charset="0"/>
              </a:rPr>
              <a:t>inactive</a:t>
            </a:r>
          </a:p>
          <a:p>
            <a:pPr lvl="1"/>
            <a:r>
              <a:rPr lang="en-US" altLang="en-US" i="1">
                <a:latin typeface="NimbusRomNo9L-Regu" charset="0"/>
              </a:rPr>
              <a:t>front</a:t>
            </a:r>
            <a:r>
              <a:rPr lang="en-US" altLang="en-US">
                <a:latin typeface="NimbusRomNo9L-Regu" charset="0"/>
              </a:rPr>
              <a:t>: connected component of </a:t>
            </a:r>
            <a:r>
              <a:rPr lang="en-US" altLang="en-US" i="1">
                <a:latin typeface="NimbusRomNo9L-Regu" charset="0"/>
              </a:rPr>
              <a:t>active</a:t>
            </a:r>
            <a:r>
              <a:rPr lang="en-US" altLang="en-US">
                <a:latin typeface="NimbusRomNo9L-Regu" charset="0"/>
              </a:rPr>
              <a:t> vertices</a:t>
            </a: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1B0A8660-4497-E6DE-0C0C-C07DEC144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Fronts</a:t>
            </a:r>
          </a:p>
        </p:txBody>
      </p:sp>
      <p:grpSp>
        <p:nvGrpSpPr>
          <p:cNvPr id="20496" name="Group 16">
            <a:extLst>
              <a:ext uri="{FF2B5EF4-FFF2-40B4-BE49-F238E27FC236}">
                <a16:creationId xmlns:a16="http://schemas.microsoft.com/office/drawing/2014/main" id="{D9D8F985-B6F7-C2E3-7B2D-AEA13C02E8FF}"/>
              </a:ext>
            </a:extLst>
          </p:cNvPr>
          <p:cNvGrpSpPr>
            <a:grpSpLocks/>
          </p:cNvGrpSpPr>
          <p:nvPr/>
        </p:nvGrpSpPr>
        <p:grpSpPr bwMode="auto">
          <a:xfrm>
            <a:off x="5253038" y="3206750"/>
            <a:ext cx="3846512" cy="3170238"/>
            <a:chOff x="3411" y="2108"/>
            <a:chExt cx="2321" cy="1909"/>
          </a:xfrm>
        </p:grpSpPr>
        <p:pic>
          <p:nvPicPr>
            <p:cNvPr id="20491" name="Picture 11">
              <a:extLst>
                <a:ext uri="{FF2B5EF4-FFF2-40B4-BE49-F238E27FC236}">
                  <a16:creationId xmlns:a16="http://schemas.microsoft.com/office/drawing/2014/main" id="{AB44E39A-A33A-C9DC-29D2-9CA7887385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1" y="2108"/>
              <a:ext cx="2321" cy="1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94" name="Freeform 14">
              <a:extLst>
                <a:ext uri="{FF2B5EF4-FFF2-40B4-BE49-F238E27FC236}">
                  <a16:creationId xmlns:a16="http://schemas.microsoft.com/office/drawing/2014/main" id="{B3D18443-B3AC-CF21-A0E1-BA5B926F7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" y="2777"/>
              <a:ext cx="583" cy="553"/>
            </a:xfrm>
            <a:custGeom>
              <a:avLst/>
              <a:gdLst>
                <a:gd name="T0" fmla="*/ 132 w 583"/>
                <a:gd name="T1" fmla="*/ 3 h 553"/>
                <a:gd name="T2" fmla="*/ 230 w 583"/>
                <a:gd name="T3" fmla="*/ 95 h 553"/>
                <a:gd name="T4" fmla="*/ 243 w 583"/>
                <a:gd name="T5" fmla="*/ 226 h 553"/>
                <a:gd name="T6" fmla="*/ 220 w 583"/>
                <a:gd name="T7" fmla="*/ 379 h 553"/>
                <a:gd name="T8" fmla="*/ 180 w 583"/>
                <a:gd name="T9" fmla="*/ 431 h 553"/>
                <a:gd name="T10" fmla="*/ 164 w 583"/>
                <a:gd name="T11" fmla="*/ 451 h 553"/>
                <a:gd name="T12" fmla="*/ 28 w 583"/>
                <a:gd name="T13" fmla="*/ 519 h 553"/>
                <a:gd name="T14" fmla="*/ 40 w 583"/>
                <a:gd name="T15" fmla="*/ 551 h 553"/>
                <a:gd name="T16" fmla="*/ 168 w 583"/>
                <a:gd name="T17" fmla="*/ 551 h 553"/>
                <a:gd name="T18" fmla="*/ 264 w 583"/>
                <a:gd name="T19" fmla="*/ 523 h 553"/>
                <a:gd name="T20" fmla="*/ 360 w 583"/>
                <a:gd name="T21" fmla="*/ 503 h 553"/>
                <a:gd name="T22" fmla="*/ 428 w 583"/>
                <a:gd name="T23" fmla="*/ 475 h 553"/>
                <a:gd name="T24" fmla="*/ 472 w 583"/>
                <a:gd name="T25" fmla="*/ 451 h 553"/>
                <a:gd name="T26" fmla="*/ 531 w 583"/>
                <a:gd name="T27" fmla="*/ 406 h 553"/>
                <a:gd name="T28" fmla="*/ 582 w 583"/>
                <a:gd name="T29" fmla="*/ 286 h 553"/>
                <a:gd name="T30" fmla="*/ 536 w 583"/>
                <a:gd name="T31" fmla="*/ 127 h 553"/>
                <a:gd name="T32" fmla="*/ 476 w 583"/>
                <a:gd name="T33" fmla="*/ 83 h 553"/>
                <a:gd name="T34" fmla="*/ 452 w 583"/>
                <a:gd name="T35" fmla="*/ 67 h 553"/>
                <a:gd name="T36" fmla="*/ 432 w 583"/>
                <a:gd name="T37" fmla="*/ 55 h 553"/>
                <a:gd name="T38" fmla="*/ 308 w 583"/>
                <a:gd name="T39" fmla="*/ 3 h 553"/>
                <a:gd name="T40" fmla="*/ 132 w 583"/>
                <a:gd name="T41" fmla="*/ 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3" h="553">
                  <a:moveTo>
                    <a:pt x="132" y="3"/>
                  </a:moveTo>
                  <a:cubicBezTo>
                    <a:pt x="167" y="38"/>
                    <a:pt x="201" y="52"/>
                    <a:pt x="230" y="95"/>
                  </a:cubicBezTo>
                  <a:cubicBezTo>
                    <a:pt x="250" y="132"/>
                    <a:pt x="245" y="179"/>
                    <a:pt x="243" y="226"/>
                  </a:cubicBezTo>
                  <a:cubicBezTo>
                    <a:pt x="241" y="273"/>
                    <a:pt x="230" y="345"/>
                    <a:pt x="220" y="379"/>
                  </a:cubicBezTo>
                  <a:cubicBezTo>
                    <a:pt x="217" y="389"/>
                    <a:pt x="189" y="425"/>
                    <a:pt x="180" y="431"/>
                  </a:cubicBezTo>
                  <a:cubicBezTo>
                    <a:pt x="172" y="454"/>
                    <a:pt x="182" y="433"/>
                    <a:pt x="164" y="451"/>
                  </a:cubicBezTo>
                  <a:cubicBezTo>
                    <a:pt x="117" y="498"/>
                    <a:pt x="92" y="503"/>
                    <a:pt x="28" y="519"/>
                  </a:cubicBezTo>
                  <a:cubicBezTo>
                    <a:pt x="0" y="538"/>
                    <a:pt x="17" y="545"/>
                    <a:pt x="40" y="551"/>
                  </a:cubicBezTo>
                  <a:cubicBezTo>
                    <a:pt x="77" y="550"/>
                    <a:pt x="131" y="553"/>
                    <a:pt x="168" y="551"/>
                  </a:cubicBezTo>
                  <a:cubicBezTo>
                    <a:pt x="204" y="549"/>
                    <a:pt x="232" y="535"/>
                    <a:pt x="264" y="523"/>
                  </a:cubicBezTo>
                  <a:cubicBezTo>
                    <a:pt x="294" y="512"/>
                    <a:pt x="330" y="514"/>
                    <a:pt x="360" y="503"/>
                  </a:cubicBezTo>
                  <a:cubicBezTo>
                    <a:pt x="384" y="494"/>
                    <a:pt x="403" y="481"/>
                    <a:pt x="428" y="475"/>
                  </a:cubicBezTo>
                  <a:cubicBezTo>
                    <a:pt x="442" y="466"/>
                    <a:pt x="472" y="451"/>
                    <a:pt x="472" y="451"/>
                  </a:cubicBezTo>
                  <a:cubicBezTo>
                    <a:pt x="489" y="425"/>
                    <a:pt x="508" y="421"/>
                    <a:pt x="531" y="406"/>
                  </a:cubicBezTo>
                  <a:cubicBezTo>
                    <a:pt x="549" y="385"/>
                    <a:pt x="581" y="333"/>
                    <a:pt x="582" y="286"/>
                  </a:cubicBezTo>
                  <a:cubicBezTo>
                    <a:pt x="583" y="239"/>
                    <a:pt x="578" y="158"/>
                    <a:pt x="536" y="127"/>
                  </a:cubicBezTo>
                  <a:cubicBezTo>
                    <a:pt x="494" y="96"/>
                    <a:pt x="520" y="105"/>
                    <a:pt x="476" y="83"/>
                  </a:cubicBezTo>
                  <a:cubicBezTo>
                    <a:pt x="467" y="79"/>
                    <a:pt x="460" y="72"/>
                    <a:pt x="452" y="67"/>
                  </a:cubicBezTo>
                  <a:cubicBezTo>
                    <a:pt x="445" y="63"/>
                    <a:pt x="432" y="55"/>
                    <a:pt x="432" y="55"/>
                  </a:cubicBezTo>
                  <a:cubicBezTo>
                    <a:pt x="420" y="37"/>
                    <a:pt x="330" y="3"/>
                    <a:pt x="308" y="3"/>
                  </a:cubicBezTo>
                  <a:cubicBezTo>
                    <a:pt x="247" y="3"/>
                    <a:pt x="193" y="0"/>
                    <a:pt x="132" y="3"/>
                  </a:cubicBezTo>
                  <a:close/>
                </a:path>
              </a:pathLst>
            </a:custGeom>
            <a:solidFill>
              <a:schemeClr val="tx1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5" name="Freeform 15">
              <a:extLst>
                <a:ext uri="{FF2B5EF4-FFF2-40B4-BE49-F238E27FC236}">
                  <a16:creationId xmlns:a16="http://schemas.microsoft.com/office/drawing/2014/main" id="{8D2B58A7-0CE6-F2CF-B4B1-A897748A3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" y="2742"/>
              <a:ext cx="483" cy="429"/>
            </a:xfrm>
            <a:custGeom>
              <a:avLst/>
              <a:gdLst>
                <a:gd name="T0" fmla="*/ 483 w 483"/>
                <a:gd name="T1" fmla="*/ 15 h 429"/>
                <a:gd name="T2" fmla="*/ 432 w 483"/>
                <a:gd name="T3" fmla="*/ 63 h 429"/>
                <a:gd name="T4" fmla="*/ 359 w 483"/>
                <a:gd name="T5" fmla="*/ 106 h 429"/>
                <a:gd name="T6" fmla="*/ 342 w 483"/>
                <a:gd name="T7" fmla="*/ 192 h 429"/>
                <a:gd name="T8" fmla="*/ 288 w 483"/>
                <a:gd name="T9" fmla="*/ 234 h 429"/>
                <a:gd name="T10" fmla="*/ 273 w 483"/>
                <a:gd name="T11" fmla="*/ 312 h 429"/>
                <a:gd name="T12" fmla="*/ 237 w 483"/>
                <a:gd name="T13" fmla="*/ 390 h 429"/>
                <a:gd name="T14" fmla="*/ 216 w 483"/>
                <a:gd name="T15" fmla="*/ 426 h 429"/>
                <a:gd name="T16" fmla="*/ 153 w 483"/>
                <a:gd name="T17" fmla="*/ 408 h 429"/>
                <a:gd name="T18" fmla="*/ 36 w 483"/>
                <a:gd name="T19" fmla="*/ 321 h 429"/>
                <a:gd name="T20" fmla="*/ 6 w 483"/>
                <a:gd name="T21" fmla="*/ 249 h 429"/>
                <a:gd name="T22" fmla="*/ 0 w 483"/>
                <a:gd name="T23" fmla="*/ 222 h 429"/>
                <a:gd name="T24" fmla="*/ 18 w 483"/>
                <a:gd name="T25" fmla="*/ 153 h 429"/>
                <a:gd name="T26" fmla="*/ 78 w 483"/>
                <a:gd name="T27" fmla="*/ 72 h 429"/>
                <a:gd name="T28" fmla="*/ 150 w 483"/>
                <a:gd name="T29" fmla="*/ 33 h 429"/>
                <a:gd name="T30" fmla="*/ 195 w 483"/>
                <a:gd name="T31" fmla="*/ 21 h 429"/>
                <a:gd name="T32" fmla="*/ 270 w 483"/>
                <a:gd name="T33" fmla="*/ 3 h 429"/>
                <a:gd name="T34" fmla="*/ 321 w 483"/>
                <a:gd name="T35" fmla="*/ 3 h 429"/>
                <a:gd name="T36" fmla="*/ 465 w 483"/>
                <a:gd name="T37" fmla="*/ 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3" h="429">
                  <a:moveTo>
                    <a:pt x="483" y="15"/>
                  </a:moveTo>
                  <a:cubicBezTo>
                    <a:pt x="448" y="22"/>
                    <a:pt x="459" y="53"/>
                    <a:pt x="432" y="63"/>
                  </a:cubicBezTo>
                  <a:cubicBezTo>
                    <a:pt x="411" y="78"/>
                    <a:pt x="374" y="85"/>
                    <a:pt x="359" y="106"/>
                  </a:cubicBezTo>
                  <a:cubicBezTo>
                    <a:pt x="358" y="133"/>
                    <a:pt x="360" y="171"/>
                    <a:pt x="342" y="192"/>
                  </a:cubicBezTo>
                  <a:cubicBezTo>
                    <a:pt x="323" y="214"/>
                    <a:pt x="312" y="218"/>
                    <a:pt x="288" y="234"/>
                  </a:cubicBezTo>
                  <a:cubicBezTo>
                    <a:pt x="277" y="254"/>
                    <a:pt x="281" y="286"/>
                    <a:pt x="273" y="312"/>
                  </a:cubicBezTo>
                  <a:cubicBezTo>
                    <a:pt x="269" y="376"/>
                    <a:pt x="263" y="351"/>
                    <a:pt x="237" y="390"/>
                  </a:cubicBezTo>
                  <a:cubicBezTo>
                    <a:pt x="228" y="411"/>
                    <a:pt x="232" y="422"/>
                    <a:pt x="216" y="426"/>
                  </a:cubicBezTo>
                  <a:cubicBezTo>
                    <a:pt x="200" y="417"/>
                    <a:pt x="182" y="429"/>
                    <a:pt x="153" y="408"/>
                  </a:cubicBezTo>
                  <a:cubicBezTo>
                    <a:pt x="145" y="374"/>
                    <a:pt x="62" y="345"/>
                    <a:pt x="36" y="321"/>
                  </a:cubicBezTo>
                  <a:cubicBezTo>
                    <a:pt x="11" y="294"/>
                    <a:pt x="12" y="265"/>
                    <a:pt x="6" y="249"/>
                  </a:cubicBezTo>
                  <a:cubicBezTo>
                    <a:pt x="4" y="240"/>
                    <a:pt x="3" y="230"/>
                    <a:pt x="0" y="222"/>
                  </a:cubicBezTo>
                  <a:cubicBezTo>
                    <a:pt x="0" y="207"/>
                    <a:pt x="10" y="172"/>
                    <a:pt x="18" y="153"/>
                  </a:cubicBezTo>
                  <a:cubicBezTo>
                    <a:pt x="31" y="128"/>
                    <a:pt x="56" y="92"/>
                    <a:pt x="78" y="72"/>
                  </a:cubicBezTo>
                  <a:cubicBezTo>
                    <a:pt x="100" y="52"/>
                    <a:pt x="119" y="41"/>
                    <a:pt x="150" y="33"/>
                  </a:cubicBezTo>
                  <a:cubicBezTo>
                    <a:pt x="163" y="24"/>
                    <a:pt x="179" y="24"/>
                    <a:pt x="195" y="21"/>
                  </a:cubicBezTo>
                  <a:cubicBezTo>
                    <a:pt x="218" y="10"/>
                    <a:pt x="246" y="10"/>
                    <a:pt x="270" y="3"/>
                  </a:cubicBezTo>
                  <a:cubicBezTo>
                    <a:pt x="291" y="0"/>
                    <a:pt x="289" y="2"/>
                    <a:pt x="321" y="3"/>
                  </a:cubicBezTo>
                  <a:cubicBezTo>
                    <a:pt x="358" y="4"/>
                    <a:pt x="420" y="9"/>
                    <a:pt x="465" y="9"/>
                  </a:cubicBezTo>
                </a:path>
              </a:pathLst>
            </a:custGeom>
            <a:solidFill>
              <a:schemeClr val="tx1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9AB4F7DA-0569-6EB5-9F45-D9159413F1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Evolution Parameters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F988D746-F679-2CC7-BC63-DD24E15493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6265862" cy="4256088"/>
          </a:xfrm>
        </p:spPr>
        <p:txBody>
          <a:bodyPr/>
          <a:lstStyle/>
          <a:p>
            <a:r>
              <a:rPr lang="en-US" altLang="en-US" sz="2800"/>
              <a:t>Attraction (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a</a:t>
            </a:r>
            <a:r>
              <a:rPr lang="en-US" altLang="en-US" sz="2800"/>
              <a:t>)</a:t>
            </a:r>
          </a:p>
          <a:p>
            <a:pPr lvl="1"/>
            <a:r>
              <a:rPr lang="en-US" altLang="en-US" sz="2400"/>
              <a:t>Outward normal direction</a:t>
            </a:r>
          </a:p>
          <a:p>
            <a:pPr lvl="1"/>
            <a:r>
              <a:rPr lang="en-US" altLang="en-US" sz="2400"/>
              <a:t>Unsigned distance field speed</a:t>
            </a:r>
          </a:p>
          <a:p>
            <a:r>
              <a:rPr lang="en-US" altLang="en-US" sz="2800"/>
              <a:t>Tension (w)</a:t>
            </a:r>
          </a:p>
          <a:p>
            <a:pPr lvl="1"/>
            <a:r>
              <a:rPr lang="en-US" altLang="en-US" sz="2400"/>
              <a:t>Laplacian operator (</a:t>
            </a:r>
            <a:r>
              <a:rPr lang="en-US" altLang="en-US" sz="2400" i="1"/>
              <a:t>E</a:t>
            </a:r>
            <a:r>
              <a:rPr lang="en-US" altLang="en-US" sz="2400" i="1" baseline="-25000"/>
              <a:t>t</a:t>
            </a:r>
            <a:r>
              <a:rPr lang="en-US" altLang="en-US" sz="2400"/>
              <a:t>)</a:t>
            </a:r>
          </a:p>
          <a:p>
            <a:r>
              <a:rPr lang="en-US" altLang="en-US" sz="2800"/>
              <a:t>Laplace system:</a:t>
            </a:r>
          </a:p>
          <a:p>
            <a:pPr lvl="1"/>
            <a:endParaRPr lang="en-US" altLang="en-US" sz="2400"/>
          </a:p>
          <a:p>
            <a:r>
              <a:rPr lang="en-US" altLang="en-US" sz="2800"/>
              <a:t>Local remeshing and subdivision</a:t>
            </a:r>
          </a:p>
        </p:txBody>
      </p:sp>
      <p:graphicFrame>
        <p:nvGraphicFramePr>
          <p:cNvPr id="62471" name="Object 7">
            <a:extLst>
              <a:ext uri="{FF2B5EF4-FFF2-40B4-BE49-F238E27FC236}">
                <a16:creationId xmlns:a16="http://schemas.microsoft.com/office/drawing/2014/main" id="{EA036128-21CE-A8EA-0DA2-05FECC5C6B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24500" y="4243388"/>
          <a:ext cx="3363913" cy="110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833800" imgH="13754100" progId="Equation.DSMT4">
                  <p:embed/>
                </p:oleObj>
              </mc:Choice>
              <mc:Fallback>
                <p:oleObj name="Equation" r:id="rId2" imgW="41833800" imgH="13754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4243388"/>
                        <a:ext cx="3363913" cy="110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474" name="Picture 10">
            <a:extLst>
              <a:ext uri="{FF2B5EF4-FFF2-40B4-BE49-F238E27FC236}">
                <a16:creationId xmlns:a16="http://schemas.microsoft.com/office/drawing/2014/main" id="{E09F47AF-4840-F604-1335-E20A039D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9088" y="1857375"/>
            <a:ext cx="1566862" cy="113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5" name="Picture 11">
            <a:extLst>
              <a:ext uri="{FF2B5EF4-FFF2-40B4-BE49-F238E27FC236}">
                <a16:creationId xmlns:a16="http://schemas.microsoft.com/office/drawing/2014/main" id="{48A587A7-2372-3F2C-0D0F-5D5D34D36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2075" y="3103563"/>
            <a:ext cx="1998663" cy="108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77" name="Text Box 13">
            <a:extLst>
              <a:ext uri="{FF2B5EF4-FFF2-40B4-BE49-F238E27FC236}">
                <a16:creationId xmlns:a16="http://schemas.microsoft.com/office/drawing/2014/main" id="{9DFDDE4C-C30D-1F46-BE5B-5C8BB42F2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163" y="1784350"/>
            <a:ext cx="5064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E</a:t>
            </a:r>
            <a:r>
              <a:rPr lang="en-US" altLang="en-US" baseline="-25000"/>
              <a:t>a</a:t>
            </a:r>
            <a:endParaRPr lang="en-US" altLang="en-US"/>
          </a:p>
        </p:txBody>
      </p:sp>
      <p:sp>
        <p:nvSpPr>
          <p:cNvPr id="62478" name="Text Box 14">
            <a:extLst>
              <a:ext uri="{FF2B5EF4-FFF2-40B4-BE49-F238E27FC236}">
                <a16:creationId xmlns:a16="http://schemas.microsoft.com/office/drawing/2014/main" id="{E8FC1E6B-C556-4B66-DB31-6749759B1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0463" y="3446463"/>
            <a:ext cx="3794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</a:t>
            </a:r>
            <a:r>
              <a:rPr lang="en-US" altLang="en-US" baseline="-25000"/>
              <a:t>t</a:t>
            </a:r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5C4FEB89-C26B-9ABD-DEC8-ED34E93F71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Algorithm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957E163A-29C0-1089-F76D-FFFF53141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Initialization</a:t>
            </a:r>
          </a:p>
          <a:p>
            <a:r>
              <a:rPr lang="en-US" altLang="en-US"/>
              <a:t>Evolution:</a:t>
            </a:r>
          </a:p>
          <a:p>
            <a:pPr lvl="1"/>
            <a:r>
              <a:rPr lang="en-US" altLang="en-US"/>
              <a:t>Parameters  </a:t>
            </a:r>
          </a:p>
          <a:p>
            <a:pPr lvl="1"/>
            <a:r>
              <a:rPr lang="en-US" altLang="en-US"/>
              <a:t>Control </a:t>
            </a:r>
          </a:p>
          <a:p>
            <a:r>
              <a:rPr lang="en-US" altLang="en-US"/>
              <a:t>Final projection</a:t>
            </a:r>
            <a:endParaRPr lang="el-GR" altLang="en-US"/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91FC1BEA-558D-853B-63B5-73D55E06C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288" y="3589338"/>
            <a:ext cx="1273175" cy="582612"/>
          </a:xfrm>
          <a:prstGeom prst="rect">
            <a:avLst/>
          </a:prstGeom>
          <a:solidFill>
            <a:schemeClr val="accent1">
              <a:alpha val="3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363C9F8-7067-EA87-C9BA-BE5CD9FB47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Control: Fronts Competition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16B71F6E-194B-DF41-3E66-981E583D8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6553200" cy="42560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tension control 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coarse fronts evolve faster</a:t>
            </a:r>
          </a:p>
          <a:p>
            <a:pPr>
              <a:lnSpc>
                <a:spcPct val="90000"/>
              </a:lnSpc>
            </a:pPr>
            <a:r>
              <a:rPr lang="en-US" altLang="en-US"/>
              <a:t>refinement control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maintain triangle density</a:t>
            </a:r>
          </a:p>
        </p:txBody>
      </p:sp>
      <p:pic>
        <p:nvPicPr>
          <p:cNvPr id="39945" name="Picture 9">
            <a:extLst>
              <a:ext uri="{FF2B5EF4-FFF2-40B4-BE49-F238E27FC236}">
                <a16:creationId xmlns:a16="http://schemas.microsoft.com/office/drawing/2014/main" id="{443ACCB8-DA91-EDEF-EE00-F60B6D078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850900"/>
            <a:ext cx="2597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" name="Picture 10">
            <a:extLst>
              <a:ext uri="{FF2B5EF4-FFF2-40B4-BE49-F238E27FC236}">
                <a16:creationId xmlns:a16="http://schemas.microsoft.com/office/drawing/2014/main" id="{57F708D5-3DE5-CB06-4B0F-743F78AEF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2301875"/>
            <a:ext cx="2597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7" name="Picture 11">
            <a:extLst>
              <a:ext uri="{FF2B5EF4-FFF2-40B4-BE49-F238E27FC236}">
                <a16:creationId xmlns:a16="http://schemas.microsoft.com/office/drawing/2014/main" id="{C518CF6E-E0B2-3E2A-EF43-2E89C25F4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3752850"/>
            <a:ext cx="2597150" cy="16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8" name="Picture 12">
            <a:extLst>
              <a:ext uri="{FF2B5EF4-FFF2-40B4-BE49-F238E27FC236}">
                <a16:creationId xmlns:a16="http://schemas.microsoft.com/office/drawing/2014/main" id="{2FFADD7E-009B-CDA6-23DA-1ECFD88CC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5207000"/>
            <a:ext cx="2597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4FDCA272-9DAD-54A8-3E30-87F386609F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Control: Uphill Progress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F88634BF-2B82-15F4-413A-29D7595CE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Vertex Attraction (</a:t>
            </a:r>
            <a:r>
              <a:rPr lang="en-US" altLang="en-US" i="1"/>
              <a:t>E</a:t>
            </a:r>
            <a:r>
              <a:rPr lang="en-US" altLang="en-US" i="1" baseline="-25000"/>
              <a:t>a</a:t>
            </a:r>
            <a:r>
              <a:rPr lang="en-US" altLang="en-US"/>
              <a:t>)</a:t>
            </a:r>
          </a:p>
          <a:p>
            <a:pPr lvl="1"/>
            <a:r>
              <a:rPr lang="en-US" altLang="en-US"/>
              <a:t>Outward normal direction</a:t>
            </a:r>
          </a:p>
          <a:p>
            <a:pPr lvl="1"/>
            <a:r>
              <a:rPr lang="en-US" altLang="en-US" u="sng"/>
              <a:t>Unsigned</a:t>
            </a:r>
            <a:r>
              <a:rPr lang="en-US" altLang="en-US"/>
              <a:t> distance field speed</a:t>
            </a:r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3EE0BD48-0B0E-4AEC-F2CF-1639E72E6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97" r="36392"/>
          <a:stretch>
            <a:fillRect/>
          </a:stretch>
        </p:blipFill>
        <p:spPr bwMode="auto">
          <a:xfrm>
            <a:off x="1160463" y="4206875"/>
            <a:ext cx="1330325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7" name="Picture 5">
            <a:extLst>
              <a:ext uri="{FF2B5EF4-FFF2-40B4-BE49-F238E27FC236}">
                <a16:creationId xmlns:a16="http://schemas.microsoft.com/office/drawing/2014/main" id="{0DC5EEBC-6737-6B97-701E-E31C3FAFC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470" r="37288"/>
          <a:stretch>
            <a:fillRect/>
          </a:stretch>
        </p:blipFill>
        <p:spPr bwMode="auto">
          <a:xfrm>
            <a:off x="3159125" y="4206875"/>
            <a:ext cx="13208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8" name="Picture 6">
            <a:extLst>
              <a:ext uri="{FF2B5EF4-FFF2-40B4-BE49-F238E27FC236}">
                <a16:creationId xmlns:a16="http://schemas.microsoft.com/office/drawing/2014/main" id="{1CEE9218-3D9D-8892-263D-2F905206E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470" r="37601"/>
          <a:stretch>
            <a:fillRect/>
          </a:stretch>
        </p:blipFill>
        <p:spPr bwMode="auto">
          <a:xfrm>
            <a:off x="5148263" y="4206875"/>
            <a:ext cx="1309687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9" name="Picture 7">
            <a:extLst>
              <a:ext uri="{FF2B5EF4-FFF2-40B4-BE49-F238E27FC236}">
                <a16:creationId xmlns:a16="http://schemas.microsoft.com/office/drawing/2014/main" id="{27B1DA8D-AC47-646B-B01D-BB51450BD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470" r="37019"/>
          <a:stretch>
            <a:fillRect/>
          </a:stretch>
        </p:blipFill>
        <p:spPr bwMode="auto">
          <a:xfrm>
            <a:off x="7126288" y="4206875"/>
            <a:ext cx="1330325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40" name="Picture 8">
            <a:extLst>
              <a:ext uri="{FF2B5EF4-FFF2-40B4-BE49-F238E27FC236}">
                <a16:creationId xmlns:a16="http://schemas.microsoft.com/office/drawing/2014/main" id="{9F707281-B110-35AA-470D-CF3708DB5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0688" y="3652838"/>
            <a:ext cx="1255712" cy="15287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63500" dir="761219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9641" name="Picture 9">
            <a:extLst>
              <a:ext uri="{FF2B5EF4-FFF2-40B4-BE49-F238E27FC236}">
                <a16:creationId xmlns:a16="http://schemas.microsoft.com/office/drawing/2014/main" id="{91C11FB5-4094-9D57-46E4-1E599B69A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0938" y="3652838"/>
            <a:ext cx="1171575" cy="15414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63500" dir="761219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9643" name="Picture 11">
            <a:extLst>
              <a:ext uri="{FF2B5EF4-FFF2-40B4-BE49-F238E27FC236}">
                <a16:creationId xmlns:a16="http://schemas.microsoft.com/office/drawing/2014/main" id="{5E8344DC-3A84-D0D5-A000-5BA0AF029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7050" y="3652838"/>
            <a:ext cx="1243013" cy="153987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63500" dir="761219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5B2AAF5D-5BDB-DB85-6D9C-35BB104540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Control: </a:t>
            </a:r>
            <a:r>
              <a:rPr lang="el-GR" altLang="en-US" i="1"/>
              <a:t>ε</a:t>
            </a:r>
            <a:r>
              <a:rPr lang="en-US" altLang="en-US" i="1"/>
              <a:t>-close</a:t>
            </a:r>
            <a:r>
              <a:rPr lang="en-US" altLang="en-US"/>
              <a:t> criteria</a:t>
            </a:r>
            <a:endParaRPr lang="el-GR" altLang="en-US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B41FFD86-FF14-27EA-DBF0-6D2A5ED825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5625" y="2003425"/>
            <a:ext cx="6551613" cy="4256088"/>
          </a:xfrm>
        </p:spPr>
        <p:txBody>
          <a:bodyPr/>
          <a:lstStyle/>
          <a:p>
            <a:r>
              <a:rPr lang="en-US" altLang="en-US" i="1"/>
              <a:t>satisfied </a:t>
            </a:r>
            <a:r>
              <a:rPr lang="en-US" altLang="en-US"/>
              <a:t>points: point-cloud points </a:t>
            </a:r>
            <a:r>
              <a:rPr lang="el-GR" altLang="en-US" i="1"/>
              <a:t>ε</a:t>
            </a:r>
            <a:r>
              <a:rPr lang="en-US" altLang="en-US" i="1"/>
              <a:t>-close</a:t>
            </a:r>
            <a:r>
              <a:rPr lang="en-US" altLang="en-US"/>
              <a:t> to model</a:t>
            </a:r>
          </a:p>
          <a:p>
            <a:r>
              <a:rPr lang="en-US" altLang="en-US" i="1"/>
              <a:t>“wake up”</a:t>
            </a:r>
            <a:r>
              <a:rPr lang="en-US" altLang="en-US"/>
              <a:t> procedure for </a:t>
            </a:r>
            <a:r>
              <a:rPr lang="en-US" altLang="en-US" i="1"/>
              <a:t>unsatisfied</a:t>
            </a:r>
            <a:r>
              <a:rPr lang="en-US" altLang="en-US"/>
              <a:t> points:</a:t>
            </a:r>
          </a:p>
          <a:p>
            <a:pPr lvl="1"/>
            <a:r>
              <a:rPr lang="en-US" altLang="en-US"/>
              <a:t>Fronts revived and subdivided</a:t>
            </a:r>
          </a:p>
          <a:p>
            <a:pPr lvl="1"/>
            <a:r>
              <a:rPr lang="en-US" altLang="en-US"/>
              <a:t>Tension released</a:t>
            </a:r>
          </a:p>
          <a:p>
            <a:endParaRPr lang="en-US" altLang="en-US"/>
          </a:p>
        </p:txBody>
      </p:sp>
      <p:pic>
        <p:nvPicPr>
          <p:cNvPr id="70660" name="Picture 4">
            <a:extLst>
              <a:ext uri="{FF2B5EF4-FFF2-40B4-BE49-F238E27FC236}">
                <a16:creationId xmlns:a16="http://schemas.microsoft.com/office/drawing/2014/main" id="{73F1E3B2-9A57-7E23-F4DE-6038748AE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5888" y="1539875"/>
            <a:ext cx="267335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1" name="Picture 5">
            <a:extLst>
              <a:ext uri="{FF2B5EF4-FFF2-40B4-BE49-F238E27FC236}">
                <a16:creationId xmlns:a16="http://schemas.microsoft.com/office/drawing/2014/main" id="{511808DB-0375-7F14-5A30-19AA57904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00" y="4214813"/>
            <a:ext cx="2665413" cy="221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C519DDD-F653-4D5E-6329-8FD3870869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Control: Topology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DA01493A-8E1D-6481-3C89-693289C8E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6985000" cy="4256088"/>
          </a:xfrm>
        </p:spPr>
        <p:txBody>
          <a:bodyPr/>
          <a:lstStyle/>
          <a:p>
            <a:r>
              <a:rPr lang="en-US" altLang="en-US"/>
              <a:t>High genus cases:  </a:t>
            </a:r>
          </a:p>
          <a:p>
            <a:pPr lvl="1"/>
            <a:r>
              <a:rPr lang="en-US" altLang="en-US"/>
              <a:t>Collision detection</a:t>
            </a:r>
          </a:p>
          <a:p>
            <a:pPr lvl="1"/>
            <a:r>
              <a:rPr lang="en-US" altLang="en-US"/>
              <a:t>Merge fronts</a:t>
            </a:r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BAF080B2-1BD0-E1A9-A776-00F09DCE0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9363" y="4814888"/>
            <a:ext cx="1168400" cy="177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>
            <a:extLst>
              <a:ext uri="{FF2B5EF4-FFF2-40B4-BE49-F238E27FC236}">
                <a16:creationId xmlns:a16="http://schemas.microsoft.com/office/drawing/2014/main" id="{E3F19B7E-3500-E28A-65AB-01ACEF4FE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8" y="223838"/>
            <a:ext cx="1608137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>
            <a:extLst>
              <a:ext uri="{FF2B5EF4-FFF2-40B4-BE49-F238E27FC236}">
                <a16:creationId xmlns:a16="http://schemas.microsoft.com/office/drawing/2014/main" id="{5E85053D-76ED-FF1D-0F97-E8FBEBBEF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8" y="1817688"/>
            <a:ext cx="1608137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7">
            <a:extLst>
              <a:ext uri="{FF2B5EF4-FFF2-40B4-BE49-F238E27FC236}">
                <a16:creationId xmlns:a16="http://schemas.microsoft.com/office/drawing/2014/main" id="{3B295863-1DAB-CA3E-3E12-5AFD58D08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8" y="3402013"/>
            <a:ext cx="1608137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>
            <a:extLst>
              <a:ext uri="{FF2B5EF4-FFF2-40B4-BE49-F238E27FC236}">
                <a16:creationId xmlns:a16="http://schemas.microsoft.com/office/drawing/2014/main" id="{30A5D047-1A7A-8765-76D3-48374C54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8" y="4986338"/>
            <a:ext cx="1608137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4" name="Picture 10">
            <a:extLst>
              <a:ext uri="{FF2B5EF4-FFF2-40B4-BE49-F238E27FC236}">
                <a16:creationId xmlns:a16="http://schemas.microsoft.com/office/drawing/2014/main" id="{A1ACCC99-BAD2-0B5F-F22D-91F34C44E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3188" y="4797425"/>
            <a:ext cx="1182687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5" name="Picture 11">
            <a:extLst>
              <a:ext uri="{FF2B5EF4-FFF2-40B4-BE49-F238E27FC236}">
                <a16:creationId xmlns:a16="http://schemas.microsoft.com/office/drawing/2014/main" id="{C0553996-B272-D718-7244-90A8D0383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1913" y="4797425"/>
            <a:ext cx="1182687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6" name="Picture 12">
            <a:extLst>
              <a:ext uri="{FF2B5EF4-FFF2-40B4-BE49-F238E27FC236}">
                <a16:creationId xmlns:a16="http://schemas.microsoft.com/office/drawing/2014/main" id="{FC113517-E72C-3D4F-DC53-7A8C0CBEB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63" y="4797425"/>
            <a:ext cx="1182687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7" name="Picture 13">
            <a:extLst>
              <a:ext uri="{FF2B5EF4-FFF2-40B4-BE49-F238E27FC236}">
                <a16:creationId xmlns:a16="http://schemas.microsoft.com/office/drawing/2014/main" id="{DCF2C470-662A-E5F0-6D67-5A1E15A04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0638" y="4797425"/>
            <a:ext cx="1182687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048CEBE1-DDAA-915C-0E0F-E76364D7F7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Algorithm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940D9E32-D810-FBE7-0486-D055176CB5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Initialization</a:t>
            </a:r>
          </a:p>
          <a:p>
            <a:r>
              <a:rPr lang="en-US" altLang="en-US"/>
              <a:t>Evolution:</a:t>
            </a:r>
          </a:p>
          <a:p>
            <a:pPr lvl="1"/>
            <a:r>
              <a:rPr lang="en-US" altLang="en-US"/>
              <a:t>Parameters  </a:t>
            </a:r>
          </a:p>
          <a:p>
            <a:pPr lvl="1"/>
            <a:r>
              <a:rPr lang="en-US" altLang="en-US"/>
              <a:t>Control </a:t>
            </a:r>
          </a:p>
          <a:p>
            <a:r>
              <a:rPr lang="en-US" altLang="en-US"/>
              <a:t>Final projection</a:t>
            </a:r>
            <a:endParaRPr lang="el-GR" altLang="en-US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04873E48-8ADA-FCDE-1046-DD30377C5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075" y="4148138"/>
            <a:ext cx="2822575" cy="582612"/>
          </a:xfrm>
          <a:prstGeom prst="rect">
            <a:avLst/>
          </a:prstGeom>
          <a:solidFill>
            <a:schemeClr val="accent1">
              <a:alpha val="3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B048099-08C0-C969-8E98-F082B15A0E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The problem of reconstruction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051C6D2-D42B-3179-3D56-0C8559FD4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High genus</a:t>
            </a:r>
          </a:p>
          <a:p>
            <a:r>
              <a:rPr lang="en-US" altLang="en-US"/>
              <a:t>Fine details</a:t>
            </a:r>
          </a:p>
          <a:p>
            <a:r>
              <a:rPr lang="en-US" altLang="en-US"/>
              <a:t>Noise</a:t>
            </a:r>
          </a:p>
          <a:p>
            <a:r>
              <a:rPr lang="en-US" altLang="en-US"/>
              <a:t>Holes</a:t>
            </a:r>
          </a:p>
          <a:p>
            <a:pPr lvl="1"/>
            <a:endParaRPr lang="en-US" altLang="en-US"/>
          </a:p>
          <a:p>
            <a:endParaRPr lang="en-US" altLang="en-US"/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EDB62F5A-91E7-28E4-B047-A272DB5B7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063" y="4403725"/>
            <a:ext cx="14795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>
            <a:extLst>
              <a:ext uri="{FF2B5EF4-FFF2-40B4-BE49-F238E27FC236}">
                <a16:creationId xmlns:a16="http://schemas.microsoft.com/office/drawing/2014/main" id="{010CBA74-5316-437A-E085-2A1896BD5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4325" y="2997200"/>
            <a:ext cx="2482850" cy="97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>
            <a:extLst>
              <a:ext uri="{FF2B5EF4-FFF2-40B4-BE49-F238E27FC236}">
                <a16:creationId xmlns:a16="http://schemas.microsoft.com/office/drawing/2014/main" id="{CCBC4DED-83A3-3052-1D57-1B97E214B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9150" y="55563"/>
            <a:ext cx="1946275" cy="2735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>
            <a:extLst>
              <a:ext uri="{FF2B5EF4-FFF2-40B4-BE49-F238E27FC236}">
                <a16:creationId xmlns:a16="http://schemas.microsoft.com/office/drawing/2014/main" id="{63B89EDC-E5BB-73A8-7858-680F43ACA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4691063"/>
            <a:ext cx="2001838" cy="21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57DDB330-A4B5-99B9-2B9C-C1D5AC971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5663" y="4403725"/>
            <a:ext cx="2144712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13E15B-6957-EFA3-6E0E-2F6164AD8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Final Projection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3FEE23C-C81F-FA4C-3BEE-D435D6733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7573962" cy="4256088"/>
          </a:xfrm>
        </p:spPr>
        <p:txBody>
          <a:bodyPr/>
          <a:lstStyle/>
          <a:p>
            <a:r>
              <a:rPr lang="el-GR" altLang="en-US"/>
              <a:t>ε</a:t>
            </a:r>
            <a:r>
              <a:rPr lang="en-US" altLang="en-US"/>
              <a:t>-close vertices: project using tangent plane as MLS reference plane</a:t>
            </a:r>
          </a:p>
          <a:p>
            <a:r>
              <a:rPr lang="en-US" altLang="en-US"/>
              <a:t>far-vertices: interpolate solving the Laplacian system</a:t>
            </a:r>
          </a:p>
          <a:p>
            <a:endParaRPr lang="el-GR" altLang="en-US"/>
          </a:p>
        </p:txBody>
      </p:sp>
      <p:grpSp>
        <p:nvGrpSpPr>
          <p:cNvPr id="21578" name="Group 74">
            <a:extLst>
              <a:ext uri="{FF2B5EF4-FFF2-40B4-BE49-F238E27FC236}">
                <a16:creationId xmlns:a16="http://schemas.microsoft.com/office/drawing/2014/main" id="{A413F38A-EAFB-8B8D-385F-47855F5AFAF1}"/>
              </a:ext>
            </a:extLst>
          </p:cNvPr>
          <p:cNvGrpSpPr>
            <a:grpSpLocks/>
          </p:cNvGrpSpPr>
          <p:nvPr/>
        </p:nvGrpSpPr>
        <p:grpSpPr bwMode="auto">
          <a:xfrm>
            <a:off x="5260975" y="3471863"/>
            <a:ext cx="3727450" cy="1344612"/>
            <a:chOff x="2475" y="2584"/>
            <a:chExt cx="2666" cy="1105"/>
          </a:xfrm>
        </p:grpSpPr>
        <p:sp>
          <p:nvSpPr>
            <p:cNvPr id="21542" name="Line 38">
              <a:extLst>
                <a:ext uri="{FF2B5EF4-FFF2-40B4-BE49-F238E27FC236}">
                  <a16:creationId xmlns:a16="http://schemas.microsoft.com/office/drawing/2014/main" id="{1883DEEB-EF85-363A-05FF-9364CE3EBE3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07409">
              <a:off x="4788" y="3195"/>
              <a:ext cx="197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71" name="Line 67">
              <a:extLst>
                <a:ext uri="{FF2B5EF4-FFF2-40B4-BE49-F238E27FC236}">
                  <a16:creationId xmlns:a16="http://schemas.microsoft.com/office/drawing/2014/main" id="{4454DFDB-4642-8D3A-0BBA-A1765CCFF7D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43979989">
              <a:off x="2589" y="3672"/>
              <a:ext cx="197" cy="9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67" name="Line 63">
              <a:extLst>
                <a:ext uri="{FF2B5EF4-FFF2-40B4-BE49-F238E27FC236}">
                  <a16:creationId xmlns:a16="http://schemas.microsoft.com/office/drawing/2014/main" id="{AC0B4571-C773-5E4B-1FC9-D4EBF2CEF1C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3882375">
              <a:off x="2937" y="3526"/>
              <a:ext cx="197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63" name="Line 59">
              <a:extLst>
                <a:ext uri="{FF2B5EF4-FFF2-40B4-BE49-F238E27FC236}">
                  <a16:creationId xmlns:a16="http://schemas.microsoft.com/office/drawing/2014/main" id="{CFCF7C62-6428-9AF0-BBF6-9D8EC419BAD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960766">
              <a:off x="3075" y="3345"/>
              <a:ext cx="197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59" name="Line 55">
              <a:extLst>
                <a:ext uri="{FF2B5EF4-FFF2-40B4-BE49-F238E27FC236}">
                  <a16:creationId xmlns:a16="http://schemas.microsoft.com/office/drawing/2014/main" id="{1BE5991A-458C-F7BB-36F6-F8F90CF3F2C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77742">
              <a:off x="3262" y="3323"/>
              <a:ext cx="197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55" name="Line 51">
              <a:extLst>
                <a:ext uri="{FF2B5EF4-FFF2-40B4-BE49-F238E27FC236}">
                  <a16:creationId xmlns:a16="http://schemas.microsoft.com/office/drawing/2014/main" id="{B99F7D66-622D-A49D-E66A-112B630311F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83760">
              <a:off x="3470" y="3439"/>
              <a:ext cx="197" cy="9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50" name="Line 46">
              <a:extLst>
                <a:ext uri="{FF2B5EF4-FFF2-40B4-BE49-F238E27FC236}">
                  <a16:creationId xmlns:a16="http://schemas.microsoft.com/office/drawing/2014/main" id="{3DC87EE8-6CF7-81A1-49A4-DF573D4E5D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414968">
              <a:off x="3798" y="3403"/>
              <a:ext cx="198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6" name="Line 42">
              <a:extLst>
                <a:ext uri="{FF2B5EF4-FFF2-40B4-BE49-F238E27FC236}">
                  <a16:creationId xmlns:a16="http://schemas.microsoft.com/office/drawing/2014/main" id="{B7E4A515-7212-5EE3-76B1-C2943FD6E54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918913">
              <a:off x="4106" y="3137"/>
              <a:ext cx="198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9" name="Line 25">
              <a:extLst>
                <a:ext uri="{FF2B5EF4-FFF2-40B4-BE49-F238E27FC236}">
                  <a16:creationId xmlns:a16="http://schemas.microsoft.com/office/drawing/2014/main" id="{566C0BFF-897A-6CD6-D32C-97D5F987F0D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01901">
              <a:off x="4325" y="3077"/>
              <a:ext cx="197" cy="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2" name="Freeform 8">
              <a:extLst>
                <a:ext uri="{FF2B5EF4-FFF2-40B4-BE49-F238E27FC236}">
                  <a16:creationId xmlns:a16="http://schemas.microsoft.com/office/drawing/2014/main" id="{241D2F32-1340-EB08-30B8-A32B3FB75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" y="2636"/>
              <a:ext cx="2454" cy="574"/>
            </a:xfrm>
            <a:custGeom>
              <a:avLst/>
              <a:gdLst>
                <a:gd name="T0" fmla="*/ 0 w 1404"/>
                <a:gd name="T1" fmla="*/ 345 h 345"/>
                <a:gd name="T2" fmla="*/ 138 w 1404"/>
                <a:gd name="T3" fmla="*/ 309 h 345"/>
                <a:gd name="T4" fmla="*/ 174 w 1404"/>
                <a:gd name="T5" fmla="*/ 291 h 345"/>
                <a:gd name="T6" fmla="*/ 258 w 1404"/>
                <a:gd name="T7" fmla="*/ 207 h 345"/>
                <a:gd name="T8" fmla="*/ 330 w 1404"/>
                <a:gd name="T9" fmla="*/ 105 h 345"/>
                <a:gd name="T10" fmla="*/ 384 w 1404"/>
                <a:gd name="T11" fmla="*/ 93 h 345"/>
                <a:gd name="T12" fmla="*/ 486 w 1404"/>
                <a:gd name="T13" fmla="*/ 105 h 345"/>
                <a:gd name="T14" fmla="*/ 600 w 1404"/>
                <a:gd name="T15" fmla="*/ 195 h 345"/>
                <a:gd name="T16" fmla="*/ 702 w 1404"/>
                <a:gd name="T17" fmla="*/ 153 h 345"/>
                <a:gd name="T18" fmla="*/ 756 w 1404"/>
                <a:gd name="T19" fmla="*/ 105 h 345"/>
                <a:gd name="T20" fmla="*/ 834 w 1404"/>
                <a:gd name="T21" fmla="*/ 63 h 345"/>
                <a:gd name="T22" fmla="*/ 906 w 1404"/>
                <a:gd name="T23" fmla="*/ 3 h 345"/>
                <a:gd name="T24" fmla="*/ 984 w 1404"/>
                <a:gd name="T25" fmla="*/ 15 h 345"/>
                <a:gd name="T26" fmla="*/ 1170 w 1404"/>
                <a:gd name="T27" fmla="*/ 51 h 345"/>
                <a:gd name="T28" fmla="*/ 1350 w 1404"/>
                <a:gd name="T29" fmla="*/ 99 h 345"/>
                <a:gd name="T30" fmla="*/ 1404 w 1404"/>
                <a:gd name="T31" fmla="*/ 117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4" h="345">
                  <a:moveTo>
                    <a:pt x="0" y="345"/>
                  </a:moveTo>
                  <a:cubicBezTo>
                    <a:pt x="71" y="338"/>
                    <a:pt x="75" y="325"/>
                    <a:pt x="138" y="309"/>
                  </a:cubicBezTo>
                  <a:cubicBezTo>
                    <a:pt x="149" y="302"/>
                    <a:pt x="163" y="299"/>
                    <a:pt x="174" y="291"/>
                  </a:cubicBezTo>
                  <a:cubicBezTo>
                    <a:pt x="205" y="269"/>
                    <a:pt x="234" y="236"/>
                    <a:pt x="258" y="207"/>
                  </a:cubicBezTo>
                  <a:cubicBezTo>
                    <a:pt x="280" y="181"/>
                    <a:pt x="298" y="119"/>
                    <a:pt x="330" y="105"/>
                  </a:cubicBezTo>
                  <a:cubicBezTo>
                    <a:pt x="347" y="98"/>
                    <a:pt x="367" y="99"/>
                    <a:pt x="384" y="93"/>
                  </a:cubicBezTo>
                  <a:cubicBezTo>
                    <a:pt x="418" y="97"/>
                    <a:pt x="452" y="98"/>
                    <a:pt x="486" y="105"/>
                  </a:cubicBezTo>
                  <a:cubicBezTo>
                    <a:pt x="518" y="111"/>
                    <a:pt x="565" y="197"/>
                    <a:pt x="600" y="195"/>
                  </a:cubicBezTo>
                  <a:cubicBezTo>
                    <a:pt x="635" y="193"/>
                    <a:pt x="663" y="173"/>
                    <a:pt x="702" y="153"/>
                  </a:cubicBezTo>
                  <a:cubicBezTo>
                    <a:pt x="723" y="142"/>
                    <a:pt x="740" y="121"/>
                    <a:pt x="756" y="105"/>
                  </a:cubicBezTo>
                  <a:cubicBezTo>
                    <a:pt x="777" y="84"/>
                    <a:pt x="807" y="73"/>
                    <a:pt x="834" y="63"/>
                  </a:cubicBezTo>
                  <a:cubicBezTo>
                    <a:pt x="872" y="49"/>
                    <a:pt x="866" y="12"/>
                    <a:pt x="906" y="3"/>
                  </a:cubicBezTo>
                  <a:cubicBezTo>
                    <a:pt x="922" y="0"/>
                    <a:pt x="984" y="15"/>
                    <a:pt x="984" y="15"/>
                  </a:cubicBezTo>
                  <a:cubicBezTo>
                    <a:pt x="1046" y="27"/>
                    <a:pt x="1109" y="37"/>
                    <a:pt x="1170" y="51"/>
                  </a:cubicBezTo>
                  <a:cubicBezTo>
                    <a:pt x="1230" y="65"/>
                    <a:pt x="1290" y="83"/>
                    <a:pt x="1350" y="99"/>
                  </a:cubicBezTo>
                  <a:cubicBezTo>
                    <a:pt x="1368" y="104"/>
                    <a:pt x="1385" y="117"/>
                    <a:pt x="1404" y="117"/>
                  </a:cubicBezTo>
                </a:path>
              </a:pathLst>
            </a:custGeom>
            <a:noFill/>
            <a:ln w="508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1527" name="Group 23">
              <a:extLst>
                <a:ext uri="{FF2B5EF4-FFF2-40B4-BE49-F238E27FC236}">
                  <a16:creationId xmlns:a16="http://schemas.microsoft.com/office/drawing/2014/main" id="{8D373264-1CC6-6BF9-51DF-03B5B54B00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5" y="3080"/>
              <a:ext cx="2203" cy="589"/>
              <a:chOff x="498" y="3036"/>
              <a:chExt cx="1260" cy="354"/>
            </a:xfrm>
          </p:grpSpPr>
          <p:sp>
            <p:nvSpPr>
              <p:cNvPr id="21517" name="Line 13">
                <a:extLst>
                  <a:ext uri="{FF2B5EF4-FFF2-40B4-BE49-F238E27FC236}">
                    <a16:creationId xmlns:a16="http://schemas.microsoft.com/office/drawing/2014/main" id="{0D31914D-367A-2EEC-619D-BB6E1833BC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" y="3306"/>
                <a:ext cx="198" cy="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8" name="Line 14">
                <a:extLst>
                  <a:ext uri="{FF2B5EF4-FFF2-40B4-BE49-F238E27FC236}">
                    <a16:creationId xmlns:a16="http://schemas.microsoft.com/office/drawing/2014/main" id="{67C4B8D2-C715-810D-ABDC-4C76908AC2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" y="3201"/>
                <a:ext cx="78" cy="10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9" name="Line 15">
                <a:extLst>
                  <a:ext uri="{FF2B5EF4-FFF2-40B4-BE49-F238E27FC236}">
                    <a16:creationId xmlns:a16="http://schemas.microsoft.com/office/drawing/2014/main" id="{A8E454FD-5D92-3FB3-3EC4-C265E3B283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2" y="3183"/>
                <a:ext cx="120" cy="6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1" name="Line 17">
                <a:extLst>
                  <a:ext uri="{FF2B5EF4-FFF2-40B4-BE49-F238E27FC236}">
                    <a16:creationId xmlns:a16="http://schemas.microsoft.com/office/drawing/2014/main" id="{0CE7B56A-585E-F202-3DA2-40EB8FEEE7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2" y="3228"/>
                <a:ext cx="192" cy="2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2" name="Line 18">
                <a:extLst>
                  <a:ext uri="{FF2B5EF4-FFF2-40B4-BE49-F238E27FC236}">
                    <a16:creationId xmlns:a16="http://schemas.microsoft.com/office/drawing/2014/main" id="{D3CE05B7-949F-51F8-849B-7FC4013BA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91" y="3072"/>
                <a:ext cx="180" cy="15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3" name="Line 19">
                <a:extLst>
                  <a:ext uri="{FF2B5EF4-FFF2-40B4-BE49-F238E27FC236}">
                    <a16:creationId xmlns:a16="http://schemas.microsoft.com/office/drawing/2014/main" id="{E8A69CA3-8602-ADDC-D56B-68A158A5E3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71" y="3036"/>
                <a:ext cx="120" cy="3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4" name="Line 20">
                <a:extLst>
                  <a:ext uri="{FF2B5EF4-FFF2-40B4-BE49-F238E27FC236}">
                    <a16:creationId xmlns:a16="http://schemas.microsoft.com/office/drawing/2014/main" id="{0FD823DF-BB49-FD02-6301-94EB6BB860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94" y="3036"/>
                <a:ext cx="264" cy="7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6" name="Line 22">
                <a:extLst>
                  <a:ext uri="{FF2B5EF4-FFF2-40B4-BE49-F238E27FC236}">
                    <a16:creationId xmlns:a16="http://schemas.microsoft.com/office/drawing/2014/main" id="{7EEA85CA-5D79-D090-6225-1ECD659245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8" y="3184"/>
                <a:ext cx="105" cy="1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sm"/>
                <a:tailEnd type="oval" w="med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528" name="Line 24">
              <a:extLst>
                <a:ext uri="{FF2B5EF4-FFF2-40B4-BE49-F238E27FC236}">
                  <a16:creationId xmlns:a16="http://schemas.microsoft.com/office/drawing/2014/main" id="{164BC63E-1324-1012-18F2-64B3FAE7B4E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398099" flipV="1">
              <a:off x="4412" y="2835"/>
              <a:ext cx="10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2" name="AutoShape 28">
              <a:extLst>
                <a:ext uri="{FF2B5EF4-FFF2-40B4-BE49-F238E27FC236}">
                  <a16:creationId xmlns:a16="http://schemas.microsoft.com/office/drawing/2014/main" id="{C093A78F-C6C2-6C2F-1525-397D85F145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256" y="2584"/>
              <a:ext cx="326" cy="499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3" name="Line 39">
              <a:extLst>
                <a:ext uri="{FF2B5EF4-FFF2-40B4-BE49-F238E27FC236}">
                  <a16:creationId xmlns:a16="http://schemas.microsoft.com/office/drawing/2014/main" id="{12EA5D4A-9C11-580B-BB09-8CBA480245C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07409" flipV="1">
              <a:off x="4921" y="2963"/>
              <a:ext cx="10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4" name="AutoShape 40">
              <a:extLst>
                <a:ext uri="{FF2B5EF4-FFF2-40B4-BE49-F238E27FC236}">
                  <a16:creationId xmlns:a16="http://schemas.microsoft.com/office/drawing/2014/main" id="{40975736-D135-B67D-9881-724BC5C3F8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9310">
              <a:off x="4816" y="2720"/>
              <a:ext cx="325" cy="50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7" name="Line 43">
              <a:extLst>
                <a:ext uri="{FF2B5EF4-FFF2-40B4-BE49-F238E27FC236}">
                  <a16:creationId xmlns:a16="http://schemas.microsoft.com/office/drawing/2014/main" id="{F5884E46-A23F-F370-70EA-5193D11FAD4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681087" flipV="1">
              <a:off x="4134" y="2909"/>
              <a:ext cx="11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8" name="AutoShape 44">
              <a:extLst>
                <a:ext uri="{FF2B5EF4-FFF2-40B4-BE49-F238E27FC236}">
                  <a16:creationId xmlns:a16="http://schemas.microsoft.com/office/drawing/2014/main" id="{92AC5278-9C17-26FB-89AD-7803F92C67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82988">
              <a:off x="3919" y="2672"/>
              <a:ext cx="325" cy="499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1" name="Line 47">
              <a:extLst>
                <a:ext uri="{FF2B5EF4-FFF2-40B4-BE49-F238E27FC236}">
                  <a16:creationId xmlns:a16="http://schemas.microsoft.com/office/drawing/2014/main" id="{89896A61-0E2F-F16C-E02F-DF968C34674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85032" flipV="1">
              <a:off x="3846" y="3171"/>
              <a:ext cx="10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52" name="AutoShape 48">
              <a:extLst>
                <a:ext uri="{FF2B5EF4-FFF2-40B4-BE49-F238E27FC236}">
                  <a16:creationId xmlns:a16="http://schemas.microsoft.com/office/drawing/2014/main" id="{4E7DA959-CB46-44D1-DF65-AA1D0518E2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586934">
              <a:off x="3634" y="2859"/>
              <a:ext cx="325" cy="57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6" name="Line 52">
              <a:extLst>
                <a:ext uri="{FF2B5EF4-FFF2-40B4-BE49-F238E27FC236}">
                  <a16:creationId xmlns:a16="http://schemas.microsoft.com/office/drawing/2014/main" id="{F7ECF4FA-D54D-CB44-FECB-14C186F4650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83760" flipV="1">
              <a:off x="3580" y="3203"/>
              <a:ext cx="10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57" name="AutoShape 53">
              <a:extLst>
                <a:ext uri="{FF2B5EF4-FFF2-40B4-BE49-F238E27FC236}">
                  <a16:creationId xmlns:a16="http://schemas.microsoft.com/office/drawing/2014/main" id="{125ABE4A-08B6-D638-F85E-0DFEDC6C22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385661">
              <a:off x="3450" y="2889"/>
              <a:ext cx="326" cy="564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0" name="Line 56">
              <a:extLst>
                <a:ext uri="{FF2B5EF4-FFF2-40B4-BE49-F238E27FC236}">
                  <a16:creationId xmlns:a16="http://schemas.microsoft.com/office/drawing/2014/main" id="{F337E6B9-8AD8-F61A-B80B-5814E37DBB4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77742" flipV="1">
              <a:off x="3363" y="3085"/>
              <a:ext cx="11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61" name="AutoShape 57">
              <a:extLst>
                <a:ext uri="{FF2B5EF4-FFF2-40B4-BE49-F238E27FC236}">
                  <a16:creationId xmlns:a16="http://schemas.microsoft.com/office/drawing/2014/main" id="{3D76F95B-2343-1800-63B6-531BCC7388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179644">
              <a:off x="3223" y="2790"/>
              <a:ext cx="325" cy="54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4" name="Line 60">
              <a:extLst>
                <a:ext uri="{FF2B5EF4-FFF2-40B4-BE49-F238E27FC236}">
                  <a16:creationId xmlns:a16="http://schemas.microsoft.com/office/drawing/2014/main" id="{A9E0E0A4-AF9E-B620-1C01-B6F3FFD5B4E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639234" flipV="1">
              <a:off x="3099" y="3127"/>
              <a:ext cx="11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65" name="AutoShape 61">
              <a:extLst>
                <a:ext uri="{FF2B5EF4-FFF2-40B4-BE49-F238E27FC236}">
                  <a16:creationId xmlns:a16="http://schemas.microsoft.com/office/drawing/2014/main" id="{B13E9071-196D-5B63-1FE0-1DAAF90073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41136">
              <a:off x="2882" y="2890"/>
              <a:ext cx="325" cy="499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8" name="Line 64">
              <a:extLst>
                <a:ext uri="{FF2B5EF4-FFF2-40B4-BE49-F238E27FC236}">
                  <a16:creationId xmlns:a16="http://schemas.microsoft.com/office/drawing/2014/main" id="{73880DAC-4045-2C2D-AA8C-5A7469187C4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317625" flipV="1">
              <a:off x="2952" y="3315"/>
              <a:ext cx="11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69" name="AutoShape 65">
              <a:extLst>
                <a:ext uri="{FF2B5EF4-FFF2-40B4-BE49-F238E27FC236}">
                  <a16:creationId xmlns:a16="http://schemas.microsoft.com/office/drawing/2014/main" id="{C1B62C5B-6294-81D1-23C5-9F8328ED45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880474">
              <a:off x="2725" y="3085"/>
              <a:ext cx="325" cy="499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2" name="Line 68">
              <a:extLst>
                <a:ext uri="{FF2B5EF4-FFF2-40B4-BE49-F238E27FC236}">
                  <a16:creationId xmlns:a16="http://schemas.microsoft.com/office/drawing/2014/main" id="{EA8AC4A6-9BD9-F3F9-B9B4-A57046F6191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820011" flipV="1">
              <a:off x="2653" y="3439"/>
              <a:ext cx="11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73" name="AutoShape 69">
              <a:extLst>
                <a:ext uri="{FF2B5EF4-FFF2-40B4-BE49-F238E27FC236}">
                  <a16:creationId xmlns:a16="http://schemas.microsoft.com/office/drawing/2014/main" id="{F52BECA2-8667-C13F-368B-FB887381C1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2978086">
              <a:off x="2475" y="3155"/>
              <a:ext cx="325" cy="534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1576" name="Picture 72">
            <a:extLst>
              <a:ext uri="{FF2B5EF4-FFF2-40B4-BE49-F238E27FC236}">
                <a16:creationId xmlns:a16="http://schemas.microsoft.com/office/drawing/2014/main" id="{058AB63E-4B74-8CF9-ED48-5DFDF53E1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4938" y="4740275"/>
            <a:ext cx="2154237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77" name="Picture 73">
            <a:extLst>
              <a:ext uri="{FF2B5EF4-FFF2-40B4-BE49-F238E27FC236}">
                <a16:creationId xmlns:a16="http://schemas.microsoft.com/office/drawing/2014/main" id="{36F93554-61C1-F3E8-9558-BBB2E4785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475" y="4740275"/>
            <a:ext cx="2174875" cy="18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2FBC7267-FE39-BC63-AD74-98B68285F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Results – coarse-to-fine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CBE3405-CB79-70B9-9316-72848C7D1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6088" name="Picture 8">
            <a:extLst>
              <a:ext uri="{FF2B5EF4-FFF2-40B4-BE49-F238E27FC236}">
                <a16:creationId xmlns:a16="http://schemas.microsoft.com/office/drawing/2014/main" id="{0C67CB05-2272-DE36-5D9B-A89CB629E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73200"/>
            <a:ext cx="9144000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9" name="Picture 9">
            <a:extLst>
              <a:ext uri="{FF2B5EF4-FFF2-40B4-BE49-F238E27FC236}">
                <a16:creationId xmlns:a16="http://schemas.microsoft.com/office/drawing/2014/main" id="{224893D2-D568-D74E-9F82-57C96135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4217988"/>
            <a:ext cx="1581150" cy="26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>
            <a:extLst>
              <a:ext uri="{FF2B5EF4-FFF2-40B4-BE49-F238E27FC236}">
                <a16:creationId xmlns:a16="http://schemas.microsoft.com/office/drawing/2014/main" id="{2747660C-B2EF-3A04-3E5C-495B8FCF1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9013" y="4221163"/>
            <a:ext cx="1592262" cy="263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1" name="Picture 11">
            <a:extLst>
              <a:ext uri="{FF2B5EF4-FFF2-40B4-BE49-F238E27FC236}">
                <a16:creationId xmlns:a16="http://schemas.microsoft.com/office/drawing/2014/main" id="{CDBED5CA-D693-8E4F-F6EE-E41272FAA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3338" y="4232275"/>
            <a:ext cx="1592262" cy="263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2" name="Picture 12">
            <a:extLst>
              <a:ext uri="{FF2B5EF4-FFF2-40B4-BE49-F238E27FC236}">
                <a16:creationId xmlns:a16="http://schemas.microsoft.com/office/drawing/2014/main" id="{2F747641-BD2C-B468-08C2-9A107D723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0363" y="4213225"/>
            <a:ext cx="1587500" cy="26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311A4D08-5F13-C083-973E-194447139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Results – noise outliers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7EE4694-D82F-3819-482C-A1ABFC388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8132" name="Picture 4">
            <a:extLst>
              <a:ext uri="{FF2B5EF4-FFF2-40B4-BE49-F238E27FC236}">
                <a16:creationId xmlns:a16="http://schemas.microsoft.com/office/drawing/2014/main" id="{D97B3AF2-2B06-311B-A0EF-48A7855F4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916113"/>
            <a:ext cx="7345362" cy="20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3" name="Picture 5">
            <a:extLst>
              <a:ext uri="{FF2B5EF4-FFF2-40B4-BE49-F238E27FC236}">
                <a16:creationId xmlns:a16="http://schemas.microsoft.com/office/drawing/2014/main" id="{6C53DE90-72D5-6547-B16C-7E8FB382E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4076700"/>
            <a:ext cx="7345362" cy="202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A6004E5-21CB-7D47-456F-8062AFC047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Limitations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4514F03-BDE7-62C0-F6FC-33A5DF9FE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129EB70B-4F99-6F79-9CF2-D3222A30B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6225" y="1949450"/>
            <a:ext cx="6121400" cy="426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A1272C10-7490-4786-3289-1759D37F7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End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5D659461-0F4F-D8C3-E1E8-3161365E5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2228" name="Picture 4">
            <a:extLst>
              <a:ext uri="{FF2B5EF4-FFF2-40B4-BE49-F238E27FC236}">
                <a16:creationId xmlns:a16="http://schemas.microsoft.com/office/drawing/2014/main" id="{C65BC08B-870C-A94A-7428-2E5A291C4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0388" y="5422900"/>
            <a:ext cx="1239837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9" name="Picture 5">
            <a:extLst>
              <a:ext uri="{FF2B5EF4-FFF2-40B4-BE49-F238E27FC236}">
                <a16:creationId xmlns:a16="http://schemas.microsoft.com/office/drawing/2014/main" id="{42335787-3C71-2E36-ACB3-43877188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9763" y="5422900"/>
            <a:ext cx="1239837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>
            <a:extLst>
              <a:ext uri="{FF2B5EF4-FFF2-40B4-BE49-F238E27FC236}">
                <a16:creationId xmlns:a16="http://schemas.microsoft.com/office/drawing/2014/main" id="{4A1E3109-1057-634A-4202-58F7159E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9138" y="5422900"/>
            <a:ext cx="1239837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7">
            <a:extLst>
              <a:ext uri="{FF2B5EF4-FFF2-40B4-BE49-F238E27FC236}">
                <a16:creationId xmlns:a16="http://schemas.microsoft.com/office/drawing/2014/main" id="{E7DD7489-AB82-D899-27AA-060D87E5B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8513" y="5422900"/>
            <a:ext cx="1235075" cy="134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3" name="Picture 9">
            <a:extLst>
              <a:ext uri="{FF2B5EF4-FFF2-40B4-BE49-F238E27FC236}">
                <a16:creationId xmlns:a16="http://schemas.microsoft.com/office/drawing/2014/main" id="{F2B1965A-CD84-135D-0EAF-F0FAF640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7288" y="1577975"/>
            <a:ext cx="866775" cy="230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4" name="Picture 10">
            <a:extLst>
              <a:ext uri="{FF2B5EF4-FFF2-40B4-BE49-F238E27FC236}">
                <a16:creationId xmlns:a16="http://schemas.microsoft.com/office/drawing/2014/main" id="{23CBD51F-E67A-190B-8E3D-FC0D1AC7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138" y="1577975"/>
            <a:ext cx="866775" cy="230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5" name="Picture 11">
            <a:extLst>
              <a:ext uri="{FF2B5EF4-FFF2-40B4-BE49-F238E27FC236}">
                <a16:creationId xmlns:a16="http://schemas.microsoft.com/office/drawing/2014/main" id="{99C6EBF1-C3DC-8967-BECD-8CF98E6D5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8988" y="1577975"/>
            <a:ext cx="866775" cy="230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6" name="Picture 12">
            <a:extLst>
              <a:ext uri="{FF2B5EF4-FFF2-40B4-BE49-F238E27FC236}">
                <a16:creationId xmlns:a16="http://schemas.microsoft.com/office/drawing/2014/main" id="{699E0FE6-8FA1-1FC1-94AA-3F43696E8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4838" y="1577975"/>
            <a:ext cx="862012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7" name="Picture 13">
            <a:extLst>
              <a:ext uri="{FF2B5EF4-FFF2-40B4-BE49-F238E27FC236}">
                <a16:creationId xmlns:a16="http://schemas.microsoft.com/office/drawing/2014/main" id="{89A1DC10-7085-1625-3F36-8EE8E9C32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0775" y="3892550"/>
            <a:ext cx="1789113" cy="12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8" name="Picture 14">
            <a:extLst>
              <a:ext uri="{FF2B5EF4-FFF2-40B4-BE49-F238E27FC236}">
                <a16:creationId xmlns:a16="http://schemas.microsoft.com/office/drawing/2014/main" id="{8A8C5623-915F-2BEC-271B-502F43F0D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9213" y="3892550"/>
            <a:ext cx="1790700" cy="12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9" name="Picture 15">
            <a:extLst>
              <a:ext uri="{FF2B5EF4-FFF2-40B4-BE49-F238E27FC236}">
                <a16:creationId xmlns:a16="http://schemas.microsoft.com/office/drawing/2014/main" id="{E6404F0B-8A85-F632-1782-6E481498B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5788" y="3892550"/>
            <a:ext cx="1789112" cy="12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40" name="Picture 16">
            <a:extLst>
              <a:ext uri="{FF2B5EF4-FFF2-40B4-BE49-F238E27FC236}">
                <a16:creationId xmlns:a16="http://schemas.microsoft.com/office/drawing/2014/main" id="{83586406-2321-8FC5-DA22-B1E6D2D87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7350" y="3892550"/>
            <a:ext cx="1720850" cy="123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60D8ECBD-7B59-39B9-49D2-1143B673B0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Pseudocode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9C3455BA-C7C1-23F3-3B19-A12FC51E4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Initialize deformable model and guidance field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While point-cloud not </a:t>
            </a:r>
            <a:r>
              <a:rPr lang="el-GR" altLang="en-US" sz="2400"/>
              <a:t>ε</a:t>
            </a:r>
            <a:r>
              <a:rPr lang="en-US" altLang="en-US" sz="2400"/>
              <a:t>-close to deformable model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Evolve deformable model fronts: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Remove inactive vertices &amp; update fronts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Update satisfied points from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If fronts stuck &amp; point-cloud not satisfied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Release tension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Subdivide fronts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If no active fronts &amp; point-cloud not satisfied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wake up fronts	</a:t>
            </a:r>
            <a:endParaRPr lang="el-GR" altLang="en-US" sz="1800"/>
          </a:p>
          <a:p>
            <a:pPr>
              <a:lnSpc>
                <a:spcPct val="90000"/>
              </a:lnSpc>
            </a:pPr>
            <a:r>
              <a:rPr lang="en-US" altLang="en-US" sz="2400"/>
              <a:t>Final fitting</a:t>
            </a:r>
            <a:endParaRPr lang="el-GR" altLang="en-US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7A495E95-888D-2F37-0331-5FD4738A7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Motivation cont’d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2FD7865-2008-D164-BF0C-FF121FC848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5854700" cy="4256088"/>
          </a:xfrm>
        </p:spPr>
        <p:txBody>
          <a:bodyPr/>
          <a:lstStyle/>
          <a:p>
            <a:r>
              <a:rPr lang="en-US" altLang="en-US"/>
              <a:t>Apriori assumptions:</a:t>
            </a:r>
          </a:p>
          <a:p>
            <a:pPr lvl="1"/>
            <a:r>
              <a:rPr lang="en-US" altLang="en-US"/>
              <a:t>2-Manifold Surface</a:t>
            </a:r>
          </a:p>
          <a:p>
            <a:pPr lvl="1"/>
            <a:r>
              <a:rPr lang="en-US" altLang="en-US"/>
              <a:t>Watertight</a:t>
            </a:r>
          </a:p>
          <a:p>
            <a:pPr lvl="1"/>
            <a:r>
              <a:rPr lang="en-US" altLang="en-US"/>
              <a:t>Known topology</a:t>
            </a:r>
          </a:p>
          <a:p>
            <a:r>
              <a:rPr lang="en-US" altLang="en-US"/>
              <a:t>Controlled reconstruction: </a:t>
            </a:r>
          </a:p>
          <a:p>
            <a:pPr lvl="1"/>
            <a:r>
              <a:rPr lang="en-US" altLang="en-US"/>
              <a:t>Smooth completion of holes</a:t>
            </a:r>
          </a:p>
          <a:p>
            <a:pPr lvl="1"/>
            <a:r>
              <a:rPr lang="en-US" altLang="en-US"/>
              <a:t>Fine details recovery</a:t>
            </a:r>
          </a:p>
          <a:p>
            <a:pPr lvl="1"/>
            <a:r>
              <a:rPr lang="en-US" altLang="en-US"/>
              <a:t>Correct topology</a:t>
            </a: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6CCF1843-5173-406E-0F11-80BC9BC22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3963" y="4195763"/>
            <a:ext cx="1547812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>
            <a:extLst>
              <a:ext uri="{FF2B5EF4-FFF2-40B4-BE49-F238E27FC236}">
                <a16:creationId xmlns:a16="http://schemas.microsoft.com/office/drawing/2014/main" id="{0F1B9DF2-C522-EDFF-DAAA-69CC71755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8363" y="1517650"/>
            <a:ext cx="1547812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>
            <a:extLst>
              <a:ext uri="{FF2B5EF4-FFF2-40B4-BE49-F238E27FC236}">
                <a16:creationId xmlns:a16="http://schemas.microsoft.com/office/drawing/2014/main" id="{2D974E51-17B0-D4DD-CE56-32FE3516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8725" y="1506538"/>
            <a:ext cx="1543050" cy="25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9" name="Picture 7">
            <a:extLst>
              <a:ext uri="{FF2B5EF4-FFF2-40B4-BE49-F238E27FC236}">
                <a16:creationId xmlns:a16="http://schemas.microsoft.com/office/drawing/2014/main" id="{8574138C-E7BF-82D4-59B8-E93CB3758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9475" y="4184650"/>
            <a:ext cx="1536700" cy="257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3BBF526A-4564-E0C9-63DB-8BB6C7FD7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9DA9F280-33FD-DD73-4402-94F6F1F17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981200"/>
            <a:ext cx="7661275" cy="42560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Volumetric &amp; Explicit Representation: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Deformable explicit model  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Evolvement by a volumetric scalar field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Local features &amp; Global structure: 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Coarse to fine 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Hole completion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Fine details &amp; narrow tunnels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Topological events tracking: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Watertight 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Correct genus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298E801F-E77C-E4D4-9DF5-11FAECD71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975" y="3498850"/>
            <a:ext cx="2232025" cy="15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5">
            <a:extLst>
              <a:ext uri="{FF2B5EF4-FFF2-40B4-BE49-F238E27FC236}">
                <a16:creationId xmlns:a16="http://schemas.microsoft.com/office/drawing/2014/main" id="{A70A77E6-D6C1-9FA2-88FD-FD95A2D4D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975" y="0"/>
            <a:ext cx="2232025" cy="15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>
            <a:extLst>
              <a:ext uri="{FF2B5EF4-FFF2-40B4-BE49-F238E27FC236}">
                <a16:creationId xmlns:a16="http://schemas.microsoft.com/office/drawing/2014/main" id="{C97D9311-0FDC-4B01-D204-D7750948F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975" y="1749425"/>
            <a:ext cx="2232025" cy="15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3" name="Picture 7">
            <a:extLst>
              <a:ext uri="{FF2B5EF4-FFF2-40B4-BE49-F238E27FC236}">
                <a16:creationId xmlns:a16="http://schemas.microsoft.com/office/drawing/2014/main" id="{91B3A365-114A-22BF-432E-28B43BBE8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4038" y="5248275"/>
            <a:ext cx="2239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BDCC2598-79B6-E931-4892-8BED4D9444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Evolution Parameters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4392BCBD-DE63-F6D3-433D-3750345B5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6265862" cy="4256088"/>
          </a:xfrm>
        </p:spPr>
        <p:txBody>
          <a:bodyPr/>
          <a:lstStyle/>
          <a:p>
            <a:r>
              <a:rPr lang="en-US" altLang="en-US"/>
              <a:t>Outward normal direction</a:t>
            </a:r>
          </a:p>
          <a:p>
            <a:r>
              <a:rPr lang="en-US" altLang="en-US"/>
              <a:t>Distance field offset</a:t>
            </a:r>
          </a:p>
          <a:p>
            <a:r>
              <a:rPr lang="en-US" altLang="en-US"/>
              <a:t>Laplace solution</a:t>
            </a:r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72BB162D-8BD6-E159-6AA8-888A9507A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2324100"/>
            <a:ext cx="257968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7" name="Picture 5">
            <a:extLst>
              <a:ext uri="{FF2B5EF4-FFF2-40B4-BE49-F238E27FC236}">
                <a16:creationId xmlns:a16="http://schemas.microsoft.com/office/drawing/2014/main" id="{8DAA6B4B-4EF8-7874-7548-8825BF1BF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0"/>
            <a:ext cx="26035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8" name="Picture 6">
            <a:extLst>
              <a:ext uri="{FF2B5EF4-FFF2-40B4-BE49-F238E27FC236}">
                <a16:creationId xmlns:a16="http://schemas.microsoft.com/office/drawing/2014/main" id="{B4376ED5-E009-3B66-43D3-1061AE249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4641850"/>
            <a:ext cx="255905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4519" name="Object 7">
            <a:extLst>
              <a:ext uri="{FF2B5EF4-FFF2-40B4-BE49-F238E27FC236}">
                <a16:creationId xmlns:a16="http://schemas.microsoft.com/office/drawing/2014/main" id="{FBD931B5-2358-E5AA-EE1C-AE779F54F9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6888" y="3875088"/>
          <a:ext cx="3600450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1833800" imgH="13754100" progId="Equation.DSMT4">
                  <p:embed/>
                </p:oleObj>
              </mc:Choice>
              <mc:Fallback>
                <p:oleObj name="Equation" r:id="rId5" imgW="41833800" imgH="13754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6888" y="3875088"/>
                        <a:ext cx="3600450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4042B7D7-3C65-D9DC-708A-61A5DCBF7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Fronts Evolution cont’d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D8857D9D-62A4-33A0-0017-1D93E048BB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Vertex attraction (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a</a:t>
            </a:r>
            <a:r>
              <a:rPr lang="en-US" altLang="en-US" sz="2800"/>
              <a:t>):</a:t>
            </a:r>
          </a:p>
          <a:p>
            <a:pPr lvl="1"/>
            <a:r>
              <a:rPr lang="en-US" altLang="en-US" sz="2400"/>
              <a:t>Direction: outward normal</a:t>
            </a:r>
          </a:p>
          <a:p>
            <a:pPr lvl="1"/>
            <a:r>
              <a:rPr lang="en-US" altLang="en-US" sz="2400"/>
              <a:t>Speed (</a:t>
            </a:r>
            <a:r>
              <a:rPr lang="en-US" altLang="en-US" sz="2400" i="1"/>
              <a:t>t</a:t>
            </a:r>
            <a:r>
              <a:rPr lang="en-US" altLang="en-US" sz="2400" i="1" baseline="-25000"/>
              <a:t>i</a:t>
            </a:r>
            <a:r>
              <a:rPr lang="en-US" altLang="en-US" sz="2400"/>
              <a:t>) : distance field unsigned value</a:t>
            </a:r>
          </a:p>
          <a:p>
            <a:r>
              <a:rPr lang="en-US" altLang="en-US" sz="2800"/>
              <a:t>Surface tension (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t</a:t>
            </a:r>
            <a:r>
              <a:rPr lang="en-US" altLang="en-US" sz="2800"/>
              <a:t>):</a:t>
            </a:r>
          </a:p>
          <a:p>
            <a:pPr lvl="1"/>
            <a:r>
              <a:rPr lang="en-US" altLang="en-US" sz="2400"/>
              <a:t>Front elasticity</a:t>
            </a:r>
          </a:p>
          <a:p>
            <a:r>
              <a:rPr lang="en-US" altLang="en-US" sz="2800"/>
              <a:t>Laplacian system LSM formulation:</a:t>
            </a:r>
          </a:p>
        </p:txBody>
      </p:sp>
      <p:graphicFrame>
        <p:nvGraphicFramePr>
          <p:cNvPr id="65540" name="Object 4">
            <a:extLst>
              <a:ext uri="{FF2B5EF4-FFF2-40B4-BE49-F238E27FC236}">
                <a16:creationId xmlns:a16="http://schemas.microsoft.com/office/drawing/2014/main" id="{A9C41F92-EE30-A2FE-2211-F26964C586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4797425"/>
          <a:ext cx="3600450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833800" imgH="13754100" progId="Equation.DSMT4">
                  <p:embed/>
                </p:oleObj>
              </mc:Choice>
              <mc:Fallback>
                <p:oleObj name="Equation" r:id="rId2" imgW="41833800" imgH="13754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797425"/>
                        <a:ext cx="3600450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>
            <a:extLst>
              <a:ext uri="{FF2B5EF4-FFF2-40B4-BE49-F238E27FC236}">
                <a16:creationId xmlns:a16="http://schemas.microsoft.com/office/drawing/2014/main" id="{9A63F9B9-2A9A-162B-52FE-3B23C1F534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5805488"/>
          <a:ext cx="2665413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181800" imgH="8775700" progId="Equation.DSMT4">
                  <p:embed/>
                </p:oleObj>
              </mc:Choice>
              <mc:Fallback>
                <p:oleObj name="Equation" r:id="rId4" imgW="32181800" imgH="8775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5805488"/>
                        <a:ext cx="2665413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2" name="Object 6">
            <a:extLst>
              <a:ext uri="{FF2B5EF4-FFF2-40B4-BE49-F238E27FC236}">
                <a16:creationId xmlns:a16="http://schemas.microsoft.com/office/drawing/2014/main" id="{6F6536BB-2667-05B7-D0FA-A35BFEBD05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5776913"/>
          <a:ext cx="12842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506700" imgH="5562600" progId="Equation.DSMT4">
                  <p:embed/>
                </p:oleObj>
              </mc:Choice>
              <mc:Fallback>
                <p:oleObj name="Equation" r:id="rId6" imgW="15506700" imgH="5562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5776913"/>
                        <a:ext cx="128428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B55800A-A67B-E63F-8614-90D09DC02D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Previous Work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2984064-24BE-F58A-A6FA-FB95DEA989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90725"/>
            <a:ext cx="6408737" cy="4256088"/>
          </a:xfrm>
        </p:spPr>
        <p:txBody>
          <a:bodyPr/>
          <a:lstStyle/>
          <a:p>
            <a:r>
              <a:rPr lang="en-US" altLang="en-US"/>
              <a:t>Implicit Surfaces</a:t>
            </a:r>
          </a:p>
          <a:p>
            <a:pPr lvl="1">
              <a:buFont typeface="Wingdings" pitchFamily="2" charset="2"/>
              <a:buNone/>
            </a:pPr>
            <a:r>
              <a:rPr lang="en-US" altLang="en-US" sz="2000"/>
              <a:t>RBF [Carr01] [Ohtake04], MPU [Ohtake03]</a:t>
            </a:r>
          </a:p>
          <a:p>
            <a:r>
              <a:rPr lang="en-US" altLang="en-US"/>
              <a:t>Voronoi-based Reconstruction</a:t>
            </a:r>
          </a:p>
          <a:p>
            <a:pPr lvl="1">
              <a:buFont typeface="Wingdings" pitchFamily="2" charset="2"/>
              <a:buNone/>
            </a:pPr>
            <a:r>
              <a:rPr lang="en-US" altLang="en-US" sz="2000"/>
              <a:t>[Amenta98][Boissonnat02][Dey03]</a:t>
            </a:r>
          </a:p>
          <a:p>
            <a:r>
              <a:rPr lang="en-US" altLang="en-US"/>
              <a:t>Wrapping techniques </a:t>
            </a:r>
          </a:p>
          <a:p>
            <a:pPr lvl="1">
              <a:buFont typeface="Wingdings" pitchFamily="2" charset="2"/>
              <a:buNone/>
            </a:pPr>
            <a:r>
              <a:rPr lang="en-US" altLang="en-US" sz="2000"/>
              <a:t>[Bernardini99]MLS[Alexa01][Scheidegger03]</a:t>
            </a:r>
          </a:p>
          <a:p>
            <a:r>
              <a:rPr lang="en-US" altLang="en-US"/>
              <a:t>Deformable Models</a:t>
            </a:r>
          </a:p>
          <a:p>
            <a:pPr lvl="1">
              <a:buFont typeface="Wingdings" pitchFamily="2" charset="2"/>
              <a:buNone/>
            </a:pPr>
            <a:r>
              <a:rPr lang="en-US" altLang="en-US" sz="2000"/>
              <a:t>[Cohen93][Kass88][Xu98][Sethian99][Bischoff03] [Esteban03] [Duan04] [Esteve05]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C54DED86-17C9-EC34-3CBA-2E30160F2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5975" y="1517650"/>
            <a:ext cx="1511300" cy="133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>
            <a:extLst>
              <a:ext uri="{FF2B5EF4-FFF2-40B4-BE49-F238E27FC236}">
                <a16:creationId xmlns:a16="http://schemas.microsoft.com/office/drawing/2014/main" id="{07A7DA78-626D-F67A-496C-A6A4C58DC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68625"/>
            <a:ext cx="237648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353" name="Group 17">
            <a:extLst>
              <a:ext uri="{FF2B5EF4-FFF2-40B4-BE49-F238E27FC236}">
                <a16:creationId xmlns:a16="http://schemas.microsoft.com/office/drawing/2014/main" id="{1845CD7A-F607-8F90-FC46-B455509E13CB}"/>
              </a:ext>
            </a:extLst>
          </p:cNvPr>
          <p:cNvGrpSpPr>
            <a:grpSpLocks/>
          </p:cNvGrpSpPr>
          <p:nvPr/>
        </p:nvGrpSpPr>
        <p:grpSpPr bwMode="auto">
          <a:xfrm>
            <a:off x="6981825" y="4100513"/>
            <a:ext cx="1878013" cy="1123950"/>
            <a:chOff x="4464" y="2699"/>
            <a:chExt cx="1183" cy="708"/>
          </a:xfrm>
        </p:grpSpPr>
        <p:sp>
          <p:nvSpPr>
            <p:cNvPr id="14352" name="Rectangle 16">
              <a:extLst>
                <a:ext uri="{FF2B5EF4-FFF2-40B4-BE49-F238E27FC236}">
                  <a16:creationId xmlns:a16="http://schemas.microsoft.com/office/drawing/2014/main" id="{B7648330-08CE-CE4D-C739-7AE605134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699"/>
              <a:ext cx="1180" cy="70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51" name="Picture 15">
              <a:extLst>
                <a:ext uri="{FF2B5EF4-FFF2-40B4-BE49-F238E27FC236}">
                  <a16:creationId xmlns:a16="http://schemas.microsoft.com/office/drawing/2014/main" id="{10F7EFD6-FD79-4CBF-43EF-41E3D0265E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" y="2704"/>
              <a:ext cx="1179" cy="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354" name="Picture 18">
            <a:extLst>
              <a:ext uri="{FF2B5EF4-FFF2-40B4-BE49-F238E27FC236}">
                <a16:creationId xmlns:a16="http://schemas.microsoft.com/office/drawing/2014/main" id="{44310283-FCD1-445E-B8B2-B5337B149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340350"/>
            <a:ext cx="1468437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B0E219D4-67AD-ED52-B1E6-33A604DAF5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Fronts Competition cont’d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D4512E67-6DEC-75AA-2EA1-6350D9F87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7056437" cy="4256088"/>
          </a:xfrm>
        </p:spPr>
        <p:txBody>
          <a:bodyPr/>
          <a:lstStyle/>
          <a:p>
            <a:r>
              <a:rPr lang="en-US" altLang="en-US" sz="2800"/>
              <a:t>Evolvement is stopped:</a:t>
            </a:r>
          </a:p>
          <a:p>
            <a:pPr lvl="1"/>
            <a:r>
              <a:rPr lang="en-US" altLang="en-US" sz="2400"/>
              <a:t>Tension too high</a:t>
            </a:r>
          </a:p>
          <a:p>
            <a:pPr lvl="1"/>
            <a:r>
              <a:rPr lang="en-US" altLang="en-US" sz="2400"/>
              <a:t>Mesh resolution too low</a:t>
            </a:r>
          </a:p>
          <a:p>
            <a:endParaRPr lang="en-US" altLang="en-US" sz="2800" i="1"/>
          </a:p>
          <a:p>
            <a:r>
              <a:rPr lang="en-US" altLang="en-US" sz="2800" i="1"/>
              <a:t>“wake up”</a:t>
            </a:r>
            <a:r>
              <a:rPr lang="en-US" altLang="en-US" sz="2800"/>
              <a:t> refinement procedure:</a:t>
            </a:r>
          </a:p>
          <a:p>
            <a:pPr lvl="1"/>
            <a:r>
              <a:rPr lang="en-US" altLang="en-US" sz="2400"/>
              <a:t>Points not </a:t>
            </a:r>
            <a:r>
              <a:rPr lang="el-GR" altLang="en-US" sz="2400"/>
              <a:t>ε</a:t>
            </a:r>
            <a:r>
              <a:rPr lang="en-US" altLang="en-US" sz="2400"/>
              <a:t>-close to deformable model</a:t>
            </a:r>
            <a:endParaRPr lang="el-GR" altLang="en-US" sz="2400"/>
          </a:p>
          <a:p>
            <a:pPr lvl="1"/>
            <a:r>
              <a:rPr lang="en-US" altLang="en-US" sz="2400"/>
              <a:t>Fronts are revived and subdivided</a:t>
            </a:r>
          </a:p>
          <a:p>
            <a:pPr lvl="1"/>
            <a:r>
              <a:rPr lang="en-US" altLang="en-US" sz="2400"/>
              <a:t>Tension control is released</a:t>
            </a:r>
          </a:p>
        </p:txBody>
      </p:sp>
      <p:pic>
        <p:nvPicPr>
          <p:cNvPr id="72708" name="Picture 4">
            <a:extLst>
              <a:ext uri="{FF2B5EF4-FFF2-40B4-BE49-F238E27FC236}">
                <a16:creationId xmlns:a16="http://schemas.microsoft.com/office/drawing/2014/main" id="{1BD280F4-8C7C-0C6F-7AC6-D5136E7EB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1557338"/>
            <a:ext cx="267335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9" name="Picture 5">
            <a:extLst>
              <a:ext uri="{FF2B5EF4-FFF2-40B4-BE49-F238E27FC236}">
                <a16:creationId xmlns:a16="http://schemas.microsoft.com/office/drawing/2014/main" id="{1354C5DF-999C-EA99-BA24-92BAC828F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0163" y="4097338"/>
            <a:ext cx="2665412" cy="221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65871614-2020-289B-B590-4C06A822C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Final Projection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E8BDC5DF-9344-2B5E-B1AB-E3856F46D6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7573962" cy="4256088"/>
          </a:xfrm>
        </p:spPr>
        <p:txBody>
          <a:bodyPr/>
          <a:lstStyle/>
          <a:p>
            <a:r>
              <a:rPr lang="el-GR" altLang="en-US"/>
              <a:t>ε</a:t>
            </a:r>
            <a:r>
              <a:rPr lang="en-US" altLang="en-US"/>
              <a:t>-close vertices: project using tangent plane as MLS reference plane</a:t>
            </a:r>
          </a:p>
          <a:p>
            <a:r>
              <a:rPr lang="en-US" altLang="en-US"/>
              <a:t>far-vertices: interpolate solving the Laplacian system</a:t>
            </a:r>
          </a:p>
          <a:p>
            <a:endParaRPr lang="el-GR" altLang="en-US"/>
          </a:p>
        </p:txBody>
      </p:sp>
      <p:pic>
        <p:nvPicPr>
          <p:cNvPr id="73732" name="Picture 4">
            <a:extLst>
              <a:ext uri="{FF2B5EF4-FFF2-40B4-BE49-F238E27FC236}">
                <a16:creationId xmlns:a16="http://schemas.microsoft.com/office/drawing/2014/main" id="{8B095ED1-E9F1-9FEE-1556-89D009E6E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6575" y="4616450"/>
            <a:ext cx="2711450" cy="224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3" name="Picture 5">
            <a:extLst>
              <a:ext uri="{FF2B5EF4-FFF2-40B4-BE49-F238E27FC236}">
                <a16:creationId xmlns:a16="http://schemas.microsoft.com/office/drawing/2014/main" id="{40704822-3653-BE25-B41F-15FA88D49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87875"/>
            <a:ext cx="2735263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734" name="Group 6">
            <a:extLst>
              <a:ext uri="{FF2B5EF4-FFF2-40B4-BE49-F238E27FC236}">
                <a16:creationId xmlns:a16="http://schemas.microsoft.com/office/drawing/2014/main" id="{DCE5393A-A8B4-C0BB-4DF7-D158A0CD692D}"/>
              </a:ext>
            </a:extLst>
          </p:cNvPr>
          <p:cNvGrpSpPr>
            <a:grpSpLocks/>
          </p:cNvGrpSpPr>
          <p:nvPr/>
        </p:nvGrpSpPr>
        <p:grpSpPr bwMode="auto">
          <a:xfrm>
            <a:off x="5565775" y="3381375"/>
            <a:ext cx="3467100" cy="1389063"/>
            <a:chOff x="390" y="2795"/>
            <a:chExt cx="1521" cy="664"/>
          </a:xfrm>
        </p:grpSpPr>
        <p:sp>
          <p:nvSpPr>
            <p:cNvPr id="73735" name="Line 7">
              <a:extLst>
                <a:ext uri="{FF2B5EF4-FFF2-40B4-BE49-F238E27FC236}">
                  <a16:creationId xmlns:a16="http://schemas.microsoft.com/office/drawing/2014/main" id="{246DAC88-4B23-0E63-A3F1-0FB2C74B0F7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07409">
              <a:off x="1713" y="3162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36" name="Line 8">
              <a:extLst>
                <a:ext uri="{FF2B5EF4-FFF2-40B4-BE49-F238E27FC236}">
                  <a16:creationId xmlns:a16="http://schemas.microsoft.com/office/drawing/2014/main" id="{13B6932A-06B0-A740-6454-56359C2296C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43979989">
              <a:off x="455" y="3449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37" name="Line 9">
              <a:extLst>
                <a:ext uri="{FF2B5EF4-FFF2-40B4-BE49-F238E27FC236}">
                  <a16:creationId xmlns:a16="http://schemas.microsoft.com/office/drawing/2014/main" id="{4F38DAF7-F989-B94E-5EA8-49BC6123852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3882375">
              <a:off x="654" y="3361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38" name="Line 10">
              <a:extLst>
                <a:ext uri="{FF2B5EF4-FFF2-40B4-BE49-F238E27FC236}">
                  <a16:creationId xmlns:a16="http://schemas.microsoft.com/office/drawing/2014/main" id="{88227464-3855-1244-4185-92297C6BA87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960766">
              <a:off x="733" y="3252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39" name="Line 11">
              <a:extLst>
                <a:ext uri="{FF2B5EF4-FFF2-40B4-BE49-F238E27FC236}">
                  <a16:creationId xmlns:a16="http://schemas.microsoft.com/office/drawing/2014/main" id="{B3C97303-AC1F-A40A-FB8A-3B1F8E28140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77742">
              <a:off x="840" y="3239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0" name="Line 12">
              <a:extLst>
                <a:ext uri="{FF2B5EF4-FFF2-40B4-BE49-F238E27FC236}">
                  <a16:creationId xmlns:a16="http://schemas.microsoft.com/office/drawing/2014/main" id="{1EB974E3-12EA-1092-9AC3-99F493C19D9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83760">
              <a:off x="959" y="3309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1" name="Line 13">
              <a:extLst>
                <a:ext uri="{FF2B5EF4-FFF2-40B4-BE49-F238E27FC236}">
                  <a16:creationId xmlns:a16="http://schemas.microsoft.com/office/drawing/2014/main" id="{C9842C43-DDE1-E836-5D99-102C1899748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414968">
              <a:off x="1147" y="3287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2" name="Line 14">
              <a:extLst>
                <a:ext uri="{FF2B5EF4-FFF2-40B4-BE49-F238E27FC236}">
                  <a16:creationId xmlns:a16="http://schemas.microsoft.com/office/drawing/2014/main" id="{FF995FC6-F3A0-8C39-8BDF-B3CBE9A8611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918913">
              <a:off x="1323" y="3127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3" name="Line 15">
              <a:extLst>
                <a:ext uri="{FF2B5EF4-FFF2-40B4-BE49-F238E27FC236}">
                  <a16:creationId xmlns:a16="http://schemas.microsoft.com/office/drawing/2014/main" id="{5B355724-740E-EFDB-803A-D4E9D711F9D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01901">
              <a:off x="1448" y="3091"/>
              <a:ext cx="113" cy="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4" name="Freeform 16">
              <a:extLst>
                <a:ext uri="{FF2B5EF4-FFF2-40B4-BE49-F238E27FC236}">
                  <a16:creationId xmlns:a16="http://schemas.microsoft.com/office/drawing/2014/main" id="{02F6D600-706F-CC0C-8425-F723C6ACF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" y="2826"/>
              <a:ext cx="1404" cy="345"/>
            </a:xfrm>
            <a:custGeom>
              <a:avLst/>
              <a:gdLst>
                <a:gd name="T0" fmla="*/ 0 w 1404"/>
                <a:gd name="T1" fmla="*/ 345 h 345"/>
                <a:gd name="T2" fmla="*/ 138 w 1404"/>
                <a:gd name="T3" fmla="*/ 309 h 345"/>
                <a:gd name="T4" fmla="*/ 174 w 1404"/>
                <a:gd name="T5" fmla="*/ 291 h 345"/>
                <a:gd name="T6" fmla="*/ 258 w 1404"/>
                <a:gd name="T7" fmla="*/ 207 h 345"/>
                <a:gd name="T8" fmla="*/ 330 w 1404"/>
                <a:gd name="T9" fmla="*/ 105 h 345"/>
                <a:gd name="T10" fmla="*/ 384 w 1404"/>
                <a:gd name="T11" fmla="*/ 93 h 345"/>
                <a:gd name="T12" fmla="*/ 486 w 1404"/>
                <a:gd name="T13" fmla="*/ 105 h 345"/>
                <a:gd name="T14" fmla="*/ 600 w 1404"/>
                <a:gd name="T15" fmla="*/ 195 h 345"/>
                <a:gd name="T16" fmla="*/ 702 w 1404"/>
                <a:gd name="T17" fmla="*/ 153 h 345"/>
                <a:gd name="T18" fmla="*/ 756 w 1404"/>
                <a:gd name="T19" fmla="*/ 105 h 345"/>
                <a:gd name="T20" fmla="*/ 834 w 1404"/>
                <a:gd name="T21" fmla="*/ 63 h 345"/>
                <a:gd name="T22" fmla="*/ 906 w 1404"/>
                <a:gd name="T23" fmla="*/ 3 h 345"/>
                <a:gd name="T24" fmla="*/ 984 w 1404"/>
                <a:gd name="T25" fmla="*/ 15 h 345"/>
                <a:gd name="T26" fmla="*/ 1170 w 1404"/>
                <a:gd name="T27" fmla="*/ 51 h 345"/>
                <a:gd name="T28" fmla="*/ 1350 w 1404"/>
                <a:gd name="T29" fmla="*/ 99 h 345"/>
                <a:gd name="T30" fmla="*/ 1404 w 1404"/>
                <a:gd name="T31" fmla="*/ 117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4" h="345">
                  <a:moveTo>
                    <a:pt x="0" y="345"/>
                  </a:moveTo>
                  <a:cubicBezTo>
                    <a:pt x="71" y="338"/>
                    <a:pt x="75" y="325"/>
                    <a:pt x="138" y="309"/>
                  </a:cubicBezTo>
                  <a:cubicBezTo>
                    <a:pt x="149" y="302"/>
                    <a:pt x="163" y="299"/>
                    <a:pt x="174" y="291"/>
                  </a:cubicBezTo>
                  <a:cubicBezTo>
                    <a:pt x="205" y="269"/>
                    <a:pt x="234" y="236"/>
                    <a:pt x="258" y="207"/>
                  </a:cubicBezTo>
                  <a:cubicBezTo>
                    <a:pt x="280" y="181"/>
                    <a:pt x="298" y="119"/>
                    <a:pt x="330" y="105"/>
                  </a:cubicBezTo>
                  <a:cubicBezTo>
                    <a:pt x="347" y="98"/>
                    <a:pt x="367" y="99"/>
                    <a:pt x="384" y="93"/>
                  </a:cubicBezTo>
                  <a:cubicBezTo>
                    <a:pt x="418" y="97"/>
                    <a:pt x="452" y="98"/>
                    <a:pt x="486" y="105"/>
                  </a:cubicBezTo>
                  <a:cubicBezTo>
                    <a:pt x="518" y="111"/>
                    <a:pt x="565" y="197"/>
                    <a:pt x="600" y="195"/>
                  </a:cubicBezTo>
                  <a:cubicBezTo>
                    <a:pt x="635" y="193"/>
                    <a:pt x="663" y="173"/>
                    <a:pt x="702" y="153"/>
                  </a:cubicBezTo>
                  <a:cubicBezTo>
                    <a:pt x="723" y="142"/>
                    <a:pt x="740" y="121"/>
                    <a:pt x="756" y="105"/>
                  </a:cubicBezTo>
                  <a:cubicBezTo>
                    <a:pt x="777" y="84"/>
                    <a:pt x="807" y="73"/>
                    <a:pt x="834" y="63"/>
                  </a:cubicBezTo>
                  <a:cubicBezTo>
                    <a:pt x="872" y="49"/>
                    <a:pt x="866" y="12"/>
                    <a:pt x="906" y="3"/>
                  </a:cubicBezTo>
                  <a:cubicBezTo>
                    <a:pt x="922" y="0"/>
                    <a:pt x="984" y="15"/>
                    <a:pt x="984" y="15"/>
                  </a:cubicBezTo>
                  <a:cubicBezTo>
                    <a:pt x="1046" y="27"/>
                    <a:pt x="1109" y="37"/>
                    <a:pt x="1170" y="51"/>
                  </a:cubicBezTo>
                  <a:cubicBezTo>
                    <a:pt x="1230" y="65"/>
                    <a:pt x="1290" y="83"/>
                    <a:pt x="1350" y="99"/>
                  </a:cubicBezTo>
                  <a:cubicBezTo>
                    <a:pt x="1368" y="104"/>
                    <a:pt x="1385" y="117"/>
                    <a:pt x="1404" y="117"/>
                  </a:cubicBezTo>
                </a:path>
              </a:pathLst>
            </a:custGeom>
            <a:noFill/>
            <a:ln w="508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745" name="Group 17">
              <a:extLst>
                <a:ext uri="{FF2B5EF4-FFF2-40B4-BE49-F238E27FC236}">
                  <a16:creationId xmlns:a16="http://schemas.microsoft.com/office/drawing/2014/main" id="{090A1712-5405-98CF-9A48-01BFF08F13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0" y="3093"/>
              <a:ext cx="1260" cy="354"/>
              <a:chOff x="498" y="3036"/>
              <a:chExt cx="1260" cy="354"/>
            </a:xfrm>
          </p:grpSpPr>
          <p:sp>
            <p:nvSpPr>
              <p:cNvPr id="73746" name="Line 18">
                <a:extLst>
                  <a:ext uri="{FF2B5EF4-FFF2-40B4-BE49-F238E27FC236}">
                    <a16:creationId xmlns:a16="http://schemas.microsoft.com/office/drawing/2014/main" id="{0661CE7F-4FE5-8A60-0FC8-2C3B75A87C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" y="3306"/>
                <a:ext cx="198" cy="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47" name="Line 19">
                <a:extLst>
                  <a:ext uri="{FF2B5EF4-FFF2-40B4-BE49-F238E27FC236}">
                    <a16:creationId xmlns:a16="http://schemas.microsoft.com/office/drawing/2014/main" id="{D37DA9B1-F186-2CDE-156C-A59558009E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" y="3201"/>
                <a:ext cx="78" cy="10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48" name="Line 20">
                <a:extLst>
                  <a:ext uri="{FF2B5EF4-FFF2-40B4-BE49-F238E27FC236}">
                    <a16:creationId xmlns:a16="http://schemas.microsoft.com/office/drawing/2014/main" id="{1E499D8E-8082-D37A-5665-C770C108B4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2" y="3183"/>
                <a:ext cx="120" cy="6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49" name="Line 21">
                <a:extLst>
                  <a:ext uri="{FF2B5EF4-FFF2-40B4-BE49-F238E27FC236}">
                    <a16:creationId xmlns:a16="http://schemas.microsoft.com/office/drawing/2014/main" id="{1BE65E00-18B8-0059-E031-32F0F7ACBD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2" y="3228"/>
                <a:ext cx="192" cy="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50" name="Line 22">
                <a:extLst>
                  <a:ext uri="{FF2B5EF4-FFF2-40B4-BE49-F238E27FC236}">
                    <a16:creationId xmlns:a16="http://schemas.microsoft.com/office/drawing/2014/main" id="{DA43F87E-49E9-FAAB-3590-28915CDB88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91" y="3072"/>
                <a:ext cx="180" cy="1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51" name="Line 23">
                <a:extLst>
                  <a:ext uri="{FF2B5EF4-FFF2-40B4-BE49-F238E27FC236}">
                    <a16:creationId xmlns:a16="http://schemas.microsoft.com/office/drawing/2014/main" id="{CCC8A733-4ED7-7730-F84C-062FF95C39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71" y="3036"/>
                <a:ext cx="120" cy="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52" name="Line 24">
                <a:extLst>
                  <a:ext uri="{FF2B5EF4-FFF2-40B4-BE49-F238E27FC236}">
                    <a16:creationId xmlns:a16="http://schemas.microsoft.com/office/drawing/2014/main" id="{B55CBE48-74B1-9016-8638-AD00849473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94" y="3036"/>
                <a:ext cx="264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53" name="Line 25">
                <a:extLst>
                  <a:ext uri="{FF2B5EF4-FFF2-40B4-BE49-F238E27FC236}">
                    <a16:creationId xmlns:a16="http://schemas.microsoft.com/office/drawing/2014/main" id="{AA2677CF-9332-F02C-E020-BE75CC2025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8" y="3184"/>
                <a:ext cx="105" cy="1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3754" name="Line 26">
              <a:extLst>
                <a:ext uri="{FF2B5EF4-FFF2-40B4-BE49-F238E27FC236}">
                  <a16:creationId xmlns:a16="http://schemas.microsoft.com/office/drawing/2014/main" id="{F746F3E0-ABAB-2B0E-DAB6-26346F686AF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398099" flipV="1">
              <a:off x="1498" y="2946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5" name="AutoShape 27">
              <a:extLst>
                <a:ext uri="{FF2B5EF4-FFF2-40B4-BE49-F238E27FC236}">
                  <a16:creationId xmlns:a16="http://schemas.microsoft.com/office/drawing/2014/main" id="{CA97EC19-3BF6-C9E0-9F09-720C45189E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409" y="2795"/>
              <a:ext cx="186" cy="30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6" name="Line 28">
              <a:extLst>
                <a:ext uri="{FF2B5EF4-FFF2-40B4-BE49-F238E27FC236}">
                  <a16:creationId xmlns:a16="http://schemas.microsoft.com/office/drawing/2014/main" id="{3041D8BF-BB17-F67A-9E5D-93FA2A8BD57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07409" flipV="1">
              <a:off x="1789" y="3023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7" name="AutoShape 29">
              <a:extLst>
                <a:ext uri="{FF2B5EF4-FFF2-40B4-BE49-F238E27FC236}">
                  <a16:creationId xmlns:a16="http://schemas.microsoft.com/office/drawing/2014/main" id="{8282645D-A869-04DB-F2E9-8ACCEE3D01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9310">
              <a:off x="1725" y="2877"/>
              <a:ext cx="186" cy="30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8" name="Line 30">
              <a:extLst>
                <a:ext uri="{FF2B5EF4-FFF2-40B4-BE49-F238E27FC236}">
                  <a16:creationId xmlns:a16="http://schemas.microsoft.com/office/drawing/2014/main" id="{D2B5248A-CE15-7D35-B2B5-8CDC13E9900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681087" flipV="1">
              <a:off x="1339" y="2990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9" name="AutoShape 31">
              <a:extLst>
                <a:ext uri="{FF2B5EF4-FFF2-40B4-BE49-F238E27FC236}">
                  <a16:creationId xmlns:a16="http://schemas.microsoft.com/office/drawing/2014/main" id="{5904DCDC-D25E-B109-28E3-523DD37117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82988">
              <a:off x="1216" y="2848"/>
              <a:ext cx="186" cy="30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0" name="Line 32">
              <a:extLst>
                <a:ext uri="{FF2B5EF4-FFF2-40B4-BE49-F238E27FC236}">
                  <a16:creationId xmlns:a16="http://schemas.microsoft.com/office/drawing/2014/main" id="{9E923D0E-1511-C0E0-A29D-30E6BCCA4C4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85032" flipV="1">
              <a:off x="1174" y="3148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1" name="AutoShape 33">
              <a:extLst>
                <a:ext uri="{FF2B5EF4-FFF2-40B4-BE49-F238E27FC236}">
                  <a16:creationId xmlns:a16="http://schemas.microsoft.com/office/drawing/2014/main" id="{B4407B8B-1F64-3D0A-9E28-1924D8A679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586934">
              <a:off x="1053" y="2960"/>
              <a:ext cx="186" cy="343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2" name="Line 34">
              <a:extLst>
                <a:ext uri="{FF2B5EF4-FFF2-40B4-BE49-F238E27FC236}">
                  <a16:creationId xmlns:a16="http://schemas.microsoft.com/office/drawing/2014/main" id="{9BD732DC-C863-45C9-8559-D574789522D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83760" flipV="1">
              <a:off x="1022" y="3167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3" name="AutoShape 35">
              <a:extLst>
                <a:ext uri="{FF2B5EF4-FFF2-40B4-BE49-F238E27FC236}">
                  <a16:creationId xmlns:a16="http://schemas.microsoft.com/office/drawing/2014/main" id="{7FB8EF38-5BAD-C648-CD43-37824FBCCC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385661">
              <a:off x="948" y="2978"/>
              <a:ext cx="186" cy="339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4" name="Line 36">
              <a:extLst>
                <a:ext uri="{FF2B5EF4-FFF2-40B4-BE49-F238E27FC236}">
                  <a16:creationId xmlns:a16="http://schemas.microsoft.com/office/drawing/2014/main" id="{70EC6110-080F-CB29-8371-852F0387706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77742" flipV="1">
              <a:off x="898" y="3096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5" name="AutoShape 37">
              <a:extLst>
                <a:ext uri="{FF2B5EF4-FFF2-40B4-BE49-F238E27FC236}">
                  <a16:creationId xmlns:a16="http://schemas.microsoft.com/office/drawing/2014/main" id="{F3C16C4A-E29A-BA6F-42AE-34CB9B0509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179644">
              <a:off x="818" y="2919"/>
              <a:ext cx="186" cy="327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6" name="Line 38">
              <a:extLst>
                <a:ext uri="{FF2B5EF4-FFF2-40B4-BE49-F238E27FC236}">
                  <a16:creationId xmlns:a16="http://schemas.microsoft.com/office/drawing/2014/main" id="{BF4ECF6C-63DD-1BA1-A9E1-4C2BCC96ED6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639234" flipV="1">
              <a:off x="747" y="3121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7" name="AutoShape 39">
              <a:extLst>
                <a:ext uri="{FF2B5EF4-FFF2-40B4-BE49-F238E27FC236}">
                  <a16:creationId xmlns:a16="http://schemas.microsoft.com/office/drawing/2014/main" id="{FF0FDF41-4654-4E77-08A9-7FA87EF2DB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41136">
              <a:off x="623" y="2979"/>
              <a:ext cx="186" cy="30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8" name="Line 40">
              <a:extLst>
                <a:ext uri="{FF2B5EF4-FFF2-40B4-BE49-F238E27FC236}">
                  <a16:creationId xmlns:a16="http://schemas.microsoft.com/office/drawing/2014/main" id="{FB8D9AB3-A15E-B3A1-FA7F-4B45F6FA703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317625" flipV="1">
              <a:off x="663" y="3234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9" name="AutoShape 41">
              <a:extLst>
                <a:ext uri="{FF2B5EF4-FFF2-40B4-BE49-F238E27FC236}">
                  <a16:creationId xmlns:a16="http://schemas.microsoft.com/office/drawing/2014/main" id="{143029CF-2C46-5C31-7FBF-5A6F90568A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880474">
              <a:off x="533" y="3096"/>
              <a:ext cx="186" cy="30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70" name="Line 42">
              <a:extLst>
                <a:ext uri="{FF2B5EF4-FFF2-40B4-BE49-F238E27FC236}">
                  <a16:creationId xmlns:a16="http://schemas.microsoft.com/office/drawing/2014/main" id="{240983DD-092F-26B6-F585-3824190A1B8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820011" flipV="1">
              <a:off x="492" y="3309"/>
              <a:ext cx="6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71" name="AutoShape 43">
              <a:extLst>
                <a:ext uri="{FF2B5EF4-FFF2-40B4-BE49-F238E27FC236}">
                  <a16:creationId xmlns:a16="http://schemas.microsoft.com/office/drawing/2014/main" id="{A2C190EA-D325-E768-B483-1B92BB743E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2978086">
              <a:off x="390" y="3138"/>
              <a:ext cx="186" cy="321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DF732005-0759-B600-C7E2-E6A44C6C48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Results – topology control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E422E9D1-8593-3DB1-C2F0-628C1250D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74756" name="Picture 4">
            <a:extLst>
              <a:ext uri="{FF2B5EF4-FFF2-40B4-BE49-F238E27FC236}">
                <a16:creationId xmlns:a16="http://schemas.microsoft.com/office/drawing/2014/main" id="{74749CA3-70F0-635B-8CB9-9A30A32AF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7600" y="2420938"/>
            <a:ext cx="215106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Picture 5">
            <a:extLst>
              <a:ext uri="{FF2B5EF4-FFF2-40B4-BE49-F238E27FC236}">
                <a16:creationId xmlns:a16="http://schemas.microsoft.com/office/drawing/2014/main" id="{941E6BE3-D50C-7102-F1E2-263CE26B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4375" y="2420938"/>
            <a:ext cx="215106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8" name="Picture 6">
            <a:extLst>
              <a:ext uri="{FF2B5EF4-FFF2-40B4-BE49-F238E27FC236}">
                <a16:creationId xmlns:a16="http://schemas.microsoft.com/office/drawing/2014/main" id="{6286C228-FFC7-D392-0BCA-2D795B63C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2420938"/>
            <a:ext cx="2151062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9" name="Picture 7">
            <a:extLst>
              <a:ext uri="{FF2B5EF4-FFF2-40B4-BE49-F238E27FC236}">
                <a16:creationId xmlns:a16="http://schemas.microsoft.com/office/drawing/2014/main" id="{B67A896F-CC39-1324-4056-BA726C9C9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2420938"/>
            <a:ext cx="215106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688DA369-237E-3ACB-AA05-8710759C5E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Limitations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82BA7587-B70B-2248-248B-536D6085C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75780" name="Picture 4">
            <a:extLst>
              <a:ext uri="{FF2B5EF4-FFF2-40B4-BE49-F238E27FC236}">
                <a16:creationId xmlns:a16="http://schemas.microsoft.com/office/drawing/2014/main" id="{C5EE23B1-B90B-C6FE-3499-EE64D9E65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550" y="1916113"/>
            <a:ext cx="1687513" cy="448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1" name="Picture 5">
            <a:extLst>
              <a:ext uri="{FF2B5EF4-FFF2-40B4-BE49-F238E27FC236}">
                <a16:creationId xmlns:a16="http://schemas.microsoft.com/office/drawing/2014/main" id="{5A296542-4D48-F29F-D92F-7231448B1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6675" y="1916113"/>
            <a:ext cx="1687513" cy="448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2" name="Picture 6">
            <a:extLst>
              <a:ext uri="{FF2B5EF4-FFF2-40B4-BE49-F238E27FC236}">
                <a16:creationId xmlns:a16="http://schemas.microsoft.com/office/drawing/2014/main" id="{53456C94-EDC5-49C1-A783-D796498B4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2800" y="1916113"/>
            <a:ext cx="1687513" cy="448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3" name="Picture 7">
            <a:extLst>
              <a:ext uri="{FF2B5EF4-FFF2-40B4-BE49-F238E27FC236}">
                <a16:creationId xmlns:a16="http://schemas.microsoft.com/office/drawing/2014/main" id="{9B2F6F59-E706-66B2-CFDF-5AA603E79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0513" y="1933575"/>
            <a:ext cx="1676400" cy="44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19354942-A86E-6724-151E-3DC046FBFB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Our method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79D18463-A1D0-5A08-B6FC-F631B8954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5788" y="1700213"/>
            <a:ext cx="7658100" cy="3679825"/>
          </a:xfrm>
        </p:spPr>
        <p:txBody>
          <a:bodyPr/>
          <a:lstStyle/>
          <a:p>
            <a:r>
              <a:rPr lang="en-US" altLang="en-US"/>
              <a:t>Implicit</a:t>
            </a:r>
          </a:p>
          <a:p>
            <a:pPr lvl="1"/>
            <a:r>
              <a:rPr lang="en-US" altLang="en-US"/>
              <a:t>Coarse zero-level set</a:t>
            </a:r>
          </a:p>
          <a:p>
            <a:pPr lvl="1"/>
            <a:r>
              <a:rPr lang="en-US" altLang="en-US"/>
              <a:t>Volumetric distance field</a:t>
            </a:r>
          </a:p>
          <a:p>
            <a:r>
              <a:rPr lang="en-US" altLang="en-US"/>
              <a:t>Explicit</a:t>
            </a:r>
          </a:p>
          <a:p>
            <a:pPr lvl="1"/>
            <a:r>
              <a:rPr lang="en-US" altLang="en-US"/>
              <a:t>Deformable watertight model  </a:t>
            </a:r>
          </a:p>
          <a:p>
            <a:pPr lvl="1"/>
            <a:r>
              <a:rPr lang="en-US" altLang="en-US"/>
              <a:t>Controlled evolution</a:t>
            </a:r>
          </a:p>
          <a:p>
            <a:pPr lvl="1"/>
            <a:endParaRPr lang="en-US" altLang="en-US"/>
          </a:p>
        </p:txBody>
      </p:sp>
      <p:pic>
        <p:nvPicPr>
          <p:cNvPr id="55300" name="Picture 4">
            <a:extLst>
              <a:ext uri="{FF2B5EF4-FFF2-40B4-BE49-F238E27FC236}">
                <a16:creationId xmlns:a16="http://schemas.microsoft.com/office/drawing/2014/main" id="{5A376389-03EC-87C9-4D3E-CA202A053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1916113"/>
            <a:ext cx="2330450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5">
            <a:extLst>
              <a:ext uri="{FF2B5EF4-FFF2-40B4-BE49-F238E27FC236}">
                <a16:creationId xmlns:a16="http://schemas.microsoft.com/office/drawing/2014/main" id="{1CA50D6B-B47F-E932-D6AC-292CD41EC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5013325"/>
            <a:ext cx="2335212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6">
            <a:extLst>
              <a:ext uri="{FF2B5EF4-FFF2-40B4-BE49-F238E27FC236}">
                <a16:creationId xmlns:a16="http://schemas.microsoft.com/office/drawing/2014/main" id="{55294FAC-44D7-7A08-133F-41BE213D4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8638" y="5081588"/>
            <a:ext cx="1893887" cy="156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3" name="Picture 7">
            <a:extLst>
              <a:ext uri="{FF2B5EF4-FFF2-40B4-BE49-F238E27FC236}">
                <a16:creationId xmlns:a16="http://schemas.microsoft.com/office/drawing/2014/main" id="{0D2385F7-9E29-ED62-5D81-BDD273B84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5763" y="5135563"/>
            <a:ext cx="1827212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4" name="Picture 8">
            <a:extLst>
              <a:ext uri="{FF2B5EF4-FFF2-40B4-BE49-F238E27FC236}">
                <a16:creationId xmlns:a16="http://schemas.microsoft.com/office/drawing/2014/main" id="{B3BD016B-1274-FFE7-CB9D-6B9B3A8AF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8863" y="5016500"/>
            <a:ext cx="1962150" cy="163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8A81BFC5-A8C0-996D-0CD1-4709182E9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Our method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3C4EB83E-6A16-6CD2-4387-12386AC57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/>
              <a:t>Evolution ingredients:</a:t>
            </a:r>
          </a:p>
          <a:p>
            <a:r>
              <a:rPr lang="en-US" altLang="en-US"/>
              <a:t>Distance field uphill/downhill progress</a:t>
            </a:r>
          </a:p>
          <a:p>
            <a:r>
              <a:rPr lang="en-US" altLang="en-US"/>
              <a:t>Laplacian system for smooth evolution</a:t>
            </a:r>
          </a:p>
          <a:p>
            <a:r>
              <a:rPr lang="en-US" altLang="en-US"/>
              <a:t>Dynamic remeshing</a:t>
            </a:r>
          </a:p>
          <a:p>
            <a:r>
              <a:rPr lang="en-US" altLang="en-US"/>
              <a:t>Coarse to fine competing fronts</a:t>
            </a:r>
          </a:p>
          <a:p>
            <a:endParaRPr lang="en-US" altLang="en-US"/>
          </a:p>
        </p:txBody>
      </p:sp>
      <p:pic>
        <p:nvPicPr>
          <p:cNvPr id="57348" name="Picture 4">
            <a:extLst>
              <a:ext uri="{FF2B5EF4-FFF2-40B4-BE49-F238E27FC236}">
                <a16:creationId xmlns:a16="http://schemas.microsoft.com/office/drawing/2014/main" id="{A2478AA2-CF76-CC59-2E7B-0E1AEA7BC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3425" y="5027613"/>
            <a:ext cx="2232025" cy="159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C2EA75E2-2018-37F6-D815-D5F4B404E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027613"/>
            <a:ext cx="2232025" cy="159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>
            <a:extLst>
              <a:ext uri="{FF2B5EF4-FFF2-40B4-BE49-F238E27FC236}">
                <a16:creationId xmlns:a16="http://schemas.microsoft.com/office/drawing/2014/main" id="{6C088815-FB6A-60EB-7DCF-552D86E43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5688" y="5027613"/>
            <a:ext cx="2232025" cy="159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1" name="Picture 7">
            <a:extLst>
              <a:ext uri="{FF2B5EF4-FFF2-40B4-BE49-F238E27FC236}">
                <a16:creationId xmlns:a16="http://schemas.microsoft.com/office/drawing/2014/main" id="{1BDE9B26-6CB2-346D-349C-DD2C37C65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1163" y="5013325"/>
            <a:ext cx="2239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3" name="Rectangle 13">
            <a:extLst>
              <a:ext uri="{FF2B5EF4-FFF2-40B4-BE49-F238E27FC236}">
                <a16:creationId xmlns:a16="http://schemas.microsoft.com/office/drawing/2014/main" id="{D2E4C14E-DE02-7619-273D-80B5AB4DBC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9138"/>
            <a:ext cx="7661275" cy="4256087"/>
          </a:xfrm>
        </p:spPr>
        <p:txBody>
          <a:bodyPr/>
          <a:lstStyle/>
          <a:p>
            <a:r>
              <a:rPr lang="en-US" altLang="en-US"/>
              <a:t>Smooth completion of holes</a:t>
            </a:r>
          </a:p>
          <a:p>
            <a:r>
              <a:rPr lang="en-US" altLang="en-US"/>
              <a:t>Fine recovery of details</a:t>
            </a:r>
          </a:p>
          <a:p>
            <a:r>
              <a:rPr lang="en-US" altLang="en-US"/>
              <a:t>Correct topology</a:t>
            </a: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DE57E62B-1547-2D19-6E5C-15E1F311E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Controlled reconstruction</a:t>
            </a:r>
          </a:p>
        </p:txBody>
      </p:sp>
      <p:pic>
        <p:nvPicPr>
          <p:cNvPr id="56328" name="Picture 8">
            <a:extLst>
              <a:ext uri="{FF2B5EF4-FFF2-40B4-BE49-F238E27FC236}">
                <a16:creationId xmlns:a16="http://schemas.microsoft.com/office/drawing/2014/main" id="{94E3744E-2C2C-16EF-2F03-67246C69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7238" y="4916488"/>
            <a:ext cx="2276475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9">
            <a:extLst>
              <a:ext uri="{FF2B5EF4-FFF2-40B4-BE49-F238E27FC236}">
                <a16:creationId xmlns:a16="http://schemas.microsoft.com/office/drawing/2014/main" id="{012053A0-ECF7-6096-330B-563D24B2E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1013" y="4916488"/>
            <a:ext cx="2276475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Picture 10">
            <a:extLst>
              <a:ext uri="{FF2B5EF4-FFF2-40B4-BE49-F238E27FC236}">
                <a16:creationId xmlns:a16="http://schemas.microsoft.com/office/drawing/2014/main" id="{2483325A-484C-281D-3410-86F2D51B7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4916488"/>
            <a:ext cx="2276475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Picture 11">
            <a:extLst>
              <a:ext uri="{FF2B5EF4-FFF2-40B4-BE49-F238E27FC236}">
                <a16:creationId xmlns:a16="http://schemas.microsoft.com/office/drawing/2014/main" id="{9B36C5BE-C11E-0C84-4EBE-E2D42DC34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5050" y="4916488"/>
            <a:ext cx="2276475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6" name="Picture 16">
            <a:extLst>
              <a:ext uri="{FF2B5EF4-FFF2-40B4-BE49-F238E27FC236}">
                <a16:creationId xmlns:a16="http://schemas.microsoft.com/office/drawing/2014/main" id="{27E7BB9D-BB1E-E00C-0710-C7E25302D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322638"/>
            <a:ext cx="2276475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28026605-D25D-E91A-5966-2DDED618B8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9138"/>
            <a:ext cx="7661275" cy="4256087"/>
          </a:xfrm>
        </p:spPr>
        <p:txBody>
          <a:bodyPr/>
          <a:lstStyle/>
          <a:p>
            <a:r>
              <a:rPr lang="en-US" altLang="en-US"/>
              <a:t>Coarse</a:t>
            </a:r>
          </a:p>
          <a:p>
            <a:pPr lvl="1"/>
            <a:r>
              <a:rPr lang="en-US" altLang="en-US"/>
              <a:t>initial smooth reconstruction </a:t>
            </a:r>
          </a:p>
          <a:p>
            <a:pPr lvl="1"/>
            <a:r>
              <a:rPr lang="en-US" altLang="en-US"/>
              <a:t>closing holes</a:t>
            </a:r>
          </a:p>
          <a:p>
            <a:r>
              <a:rPr lang="en-US" altLang="en-US"/>
              <a:t>Refinement</a:t>
            </a:r>
          </a:p>
          <a:p>
            <a:pPr lvl="1"/>
            <a:r>
              <a:rPr lang="en-US" altLang="en-US"/>
              <a:t>fine details recovery</a:t>
            </a:r>
          </a:p>
          <a:p>
            <a:pPr lvl="1"/>
            <a:r>
              <a:rPr lang="en-US" altLang="en-US"/>
              <a:t>intruding narrow tunnels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821CC8FC-03A6-FA13-70F3-E690E526DC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Controlled reconstruction</a:t>
            </a:r>
          </a:p>
        </p:txBody>
      </p:sp>
      <p:pic>
        <p:nvPicPr>
          <p:cNvPr id="58390" name="Picture 22">
            <a:extLst>
              <a:ext uri="{FF2B5EF4-FFF2-40B4-BE49-F238E27FC236}">
                <a16:creationId xmlns:a16="http://schemas.microsoft.com/office/drawing/2014/main" id="{CD84A74C-C0BD-9248-AC9C-89FD168DE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850900"/>
            <a:ext cx="2597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91" name="Picture 23">
            <a:extLst>
              <a:ext uri="{FF2B5EF4-FFF2-40B4-BE49-F238E27FC236}">
                <a16:creationId xmlns:a16="http://schemas.microsoft.com/office/drawing/2014/main" id="{AF95FA91-0C27-B403-1E39-6E251CDFD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2301875"/>
            <a:ext cx="2597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92" name="Picture 24">
            <a:extLst>
              <a:ext uri="{FF2B5EF4-FFF2-40B4-BE49-F238E27FC236}">
                <a16:creationId xmlns:a16="http://schemas.microsoft.com/office/drawing/2014/main" id="{5971A4B3-33B1-4A7A-14D9-3B95925D4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3752850"/>
            <a:ext cx="2597150" cy="16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93" name="Picture 25">
            <a:extLst>
              <a:ext uri="{FF2B5EF4-FFF2-40B4-BE49-F238E27FC236}">
                <a16:creationId xmlns:a16="http://schemas.microsoft.com/office/drawing/2014/main" id="{11E53383-9D7D-D349-CA79-2491F0C18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25" y="5207000"/>
            <a:ext cx="2597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6650415C-1109-F514-0AA5-327F43548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Algorithm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B9EF184-B191-5E64-D225-8619A7AA2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5788" y="1700213"/>
            <a:ext cx="7658100" cy="3679825"/>
          </a:xfrm>
        </p:spPr>
        <p:txBody>
          <a:bodyPr/>
          <a:lstStyle/>
          <a:p>
            <a:r>
              <a:rPr lang="en-US" altLang="en-US"/>
              <a:t>Goal: evolve deformable model such that all point cloud is </a:t>
            </a:r>
            <a:r>
              <a:rPr lang="el-GR" altLang="en-US"/>
              <a:t>ε</a:t>
            </a:r>
            <a:r>
              <a:rPr lang="en-US" altLang="en-US"/>
              <a:t>-close (satisfied)</a:t>
            </a:r>
          </a:p>
          <a:p>
            <a:r>
              <a:rPr lang="en-US" altLang="en-US"/>
              <a:t>Orthomap[Chazal05]: normal projection is bijective if Hausdorff distance is </a:t>
            </a:r>
            <a:r>
              <a:rPr lang="el-GR" altLang="en-US"/>
              <a:t>ε</a:t>
            </a:r>
            <a:r>
              <a:rPr lang="en-US" altLang="en-US"/>
              <a:t> of local feature size:</a:t>
            </a:r>
          </a:p>
        </p:txBody>
      </p:sp>
      <p:grpSp>
        <p:nvGrpSpPr>
          <p:cNvPr id="15398" name="Group 38">
            <a:extLst>
              <a:ext uri="{FF2B5EF4-FFF2-40B4-BE49-F238E27FC236}">
                <a16:creationId xmlns:a16="http://schemas.microsoft.com/office/drawing/2014/main" id="{B3082A53-170B-6B44-74F9-C9D9D565AB00}"/>
              </a:ext>
            </a:extLst>
          </p:cNvPr>
          <p:cNvGrpSpPr>
            <a:grpSpLocks/>
          </p:cNvGrpSpPr>
          <p:nvPr/>
        </p:nvGrpSpPr>
        <p:grpSpPr bwMode="auto">
          <a:xfrm>
            <a:off x="2506663" y="4246563"/>
            <a:ext cx="3744912" cy="2201862"/>
            <a:chOff x="1486" y="2614"/>
            <a:chExt cx="2590" cy="1542"/>
          </a:xfrm>
        </p:grpSpPr>
        <p:sp>
          <p:nvSpPr>
            <p:cNvPr id="15375" name="Freeform 15">
              <a:extLst>
                <a:ext uri="{FF2B5EF4-FFF2-40B4-BE49-F238E27FC236}">
                  <a16:creationId xmlns:a16="http://schemas.microsoft.com/office/drawing/2014/main" id="{30BD06E4-F5E3-E975-B380-A945D16E97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17" y="2614"/>
              <a:ext cx="2394" cy="1535"/>
            </a:xfrm>
            <a:custGeom>
              <a:avLst/>
              <a:gdLst>
                <a:gd name="T0" fmla="*/ 279 w 1451"/>
                <a:gd name="T1" fmla="*/ 831 h 930"/>
                <a:gd name="T2" fmla="*/ 7 w 1451"/>
                <a:gd name="T3" fmla="*/ 559 h 930"/>
                <a:gd name="T4" fmla="*/ 234 w 1451"/>
                <a:gd name="T5" fmla="*/ 105 h 930"/>
                <a:gd name="T6" fmla="*/ 596 w 1451"/>
                <a:gd name="T7" fmla="*/ 287 h 930"/>
                <a:gd name="T8" fmla="*/ 1050 w 1451"/>
                <a:gd name="T9" fmla="*/ 60 h 930"/>
                <a:gd name="T10" fmla="*/ 1413 w 1451"/>
                <a:gd name="T11" fmla="*/ 650 h 930"/>
                <a:gd name="T12" fmla="*/ 823 w 1451"/>
                <a:gd name="T13" fmla="*/ 786 h 930"/>
                <a:gd name="T14" fmla="*/ 506 w 1451"/>
                <a:gd name="T15" fmla="*/ 922 h 930"/>
                <a:gd name="T16" fmla="*/ 279 w 1451"/>
                <a:gd name="T17" fmla="*/ 831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1" h="930">
                  <a:moveTo>
                    <a:pt x="279" y="831"/>
                  </a:moveTo>
                  <a:cubicBezTo>
                    <a:pt x="196" y="771"/>
                    <a:pt x="14" y="680"/>
                    <a:pt x="7" y="559"/>
                  </a:cubicBezTo>
                  <a:cubicBezTo>
                    <a:pt x="0" y="438"/>
                    <a:pt x="136" y="150"/>
                    <a:pt x="234" y="105"/>
                  </a:cubicBezTo>
                  <a:cubicBezTo>
                    <a:pt x="332" y="60"/>
                    <a:pt x="460" y="294"/>
                    <a:pt x="596" y="287"/>
                  </a:cubicBezTo>
                  <a:cubicBezTo>
                    <a:pt x="732" y="280"/>
                    <a:pt x="914" y="0"/>
                    <a:pt x="1050" y="60"/>
                  </a:cubicBezTo>
                  <a:cubicBezTo>
                    <a:pt x="1186" y="120"/>
                    <a:pt x="1451" y="529"/>
                    <a:pt x="1413" y="650"/>
                  </a:cubicBezTo>
                  <a:cubicBezTo>
                    <a:pt x="1375" y="771"/>
                    <a:pt x="974" y="741"/>
                    <a:pt x="823" y="786"/>
                  </a:cubicBezTo>
                  <a:cubicBezTo>
                    <a:pt x="672" y="831"/>
                    <a:pt x="597" y="914"/>
                    <a:pt x="506" y="922"/>
                  </a:cubicBezTo>
                  <a:cubicBezTo>
                    <a:pt x="415" y="930"/>
                    <a:pt x="362" y="891"/>
                    <a:pt x="279" y="831"/>
                  </a:cubicBez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Freeform 16">
              <a:extLst>
                <a:ext uri="{FF2B5EF4-FFF2-40B4-BE49-F238E27FC236}">
                  <a16:creationId xmlns:a16="http://schemas.microsoft.com/office/drawing/2014/main" id="{D27AC5AF-803D-6EAE-228A-5E44E62AE4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86" y="2748"/>
              <a:ext cx="2590" cy="1408"/>
            </a:xfrm>
            <a:custGeom>
              <a:avLst/>
              <a:gdLst>
                <a:gd name="T0" fmla="*/ 641 w 2590"/>
                <a:gd name="T1" fmla="*/ 1157 h 1408"/>
                <a:gd name="T2" fmla="*/ 221 w 2590"/>
                <a:gd name="T3" fmla="*/ 1033 h 1408"/>
                <a:gd name="T4" fmla="*/ 54 w 2590"/>
                <a:gd name="T5" fmla="*/ 608 h 1408"/>
                <a:gd name="T6" fmla="*/ 546 w 2590"/>
                <a:gd name="T7" fmla="*/ 172 h 1408"/>
                <a:gd name="T8" fmla="*/ 1183 w 2590"/>
                <a:gd name="T9" fmla="*/ 217 h 1408"/>
                <a:gd name="T10" fmla="*/ 1932 w 2590"/>
                <a:gd name="T11" fmla="*/ 83 h 1408"/>
                <a:gd name="T12" fmla="*/ 2532 w 2590"/>
                <a:gd name="T13" fmla="*/ 717 h 1408"/>
                <a:gd name="T14" fmla="*/ 2281 w 2590"/>
                <a:gd name="T15" fmla="*/ 1164 h 1408"/>
                <a:gd name="T16" fmla="*/ 1524 w 2590"/>
                <a:gd name="T17" fmla="*/ 1096 h 1408"/>
                <a:gd name="T18" fmla="*/ 1087 w 2590"/>
                <a:gd name="T19" fmla="*/ 1398 h 1408"/>
                <a:gd name="T20" fmla="*/ 641 w 2590"/>
                <a:gd name="T21" fmla="*/ 1157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0" h="1408">
                  <a:moveTo>
                    <a:pt x="641" y="1157"/>
                  </a:moveTo>
                  <a:cubicBezTo>
                    <a:pt x="497" y="1096"/>
                    <a:pt x="319" y="1124"/>
                    <a:pt x="221" y="1033"/>
                  </a:cubicBezTo>
                  <a:cubicBezTo>
                    <a:pt x="123" y="942"/>
                    <a:pt x="0" y="751"/>
                    <a:pt x="54" y="608"/>
                  </a:cubicBezTo>
                  <a:cubicBezTo>
                    <a:pt x="109" y="464"/>
                    <a:pt x="358" y="237"/>
                    <a:pt x="546" y="172"/>
                  </a:cubicBezTo>
                  <a:cubicBezTo>
                    <a:pt x="734" y="108"/>
                    <a:pt x="952" y="232"/>
                    <a:pt x="1183" y="217"/>
                  </a:cubicBezTo>
                  <a:cubicBezTo>
                    <a:pt x="1414" y="202"/>
                    <a:pt x="1707" y="0"/>
                    <a:pt x="1932" y="83"/>
                  </a:cubicBezTo>
                  <a:cubicBezTo>
                    <a:pt x="2157" y="166"/>
                    <a:pt x="2474" y="537"/>
                    <a:pt x="2532" y="717"/>
                  </a:cubicBezTo>
                  <a:cubicBezTo>
                    <a:pt x="2590" y="897"/>
                    <a:pt x="2449" y="1101"/>
                    <a:pt x="2281" y="1164"/>
                  </a:cubicBezTo>
                  <a:cubicBezTo>
                    <a:pt x="2113" y="1227"/>
                    <a:pt x="1723" y="1057"/>
                    <a:pt x="1524" y="1096"/>
                  </a:cubicBezTo>
                  <a:cubicBezTo>
                    <a:pt x="1325" y="1135"/>
                    <a:pt x="1234" y="1388"/>
                    <a:pt x="1087" y="1398"/>
                  </a:cubicBezTo>
                  <a:cubicBezTo>
                    <a:pt x="940" y="1408"/>
                    <a:pt x="785" y="1218"/>
                    <a:pt x="641" y="1157"/>
                  </a:cubicBezTo>
                  <a:close/>
                </a:path>
              </a:pathLst>
            </a:cu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Line 17">
              <a:extLst>
                <a:ext uri="{FF2B5EF4-FFF2-40B4-BE49-F238E27FC236}">
                  <a16:creationId xmlns:a16="http://schemas.microsoft.com/office/drawing/2014/main" id="{410805C5-5EED-1997-963B-D482A9503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3294"/>
              <a:ext cx="94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Line 18">
              <a:extLst>
                <a:ext uri="{FF2B5EF4-FFF2-40B4-BE49-F238E27FC236}">
                  <a16:creationId xmlns:a16="http://schemas.microsoft.com/office/drawing/2014/main" id="{24811943-A4D5-C787-4A85-4FD800E234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343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Line 19">
              <a:extLst>
                <a:ext uri="{FF2B5EF4-FFF2-40B4-BE49-F238E27FC236}">
                  <a16:creationId xmlns:a16="http://schemas.microsoft.com/office/drawing/2014/main" id="{104FA0A9-4D2F-5D54-0F97-6AA4F59D61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73" y="3578"/>
              <a:ext cx="74" cy="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Line 21">
              <a:extLst>
                <a:ext uri="{FF2B5EF4-FFF2-40B4-BE49-F238E27FC236}">
                  <a16:creationId xmlns:a16="http://schemas.microsoft.com/office/drawing/2014/main" id="{A54BAD77-BEE5-51B0-9F13-33B180D24E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09" y="3929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" name="Line 22">
              <a:extLst>
                <a:ext uri="{FF2B5EF4-FFF2-40B4-BE49-F238E27FC236}">
                  <a16:creationId xmlns:a16="http://schemas.microsoft.com/office/drawing/2014/main" id="{81D01814-888E-FD71-CDF3-45C126A221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20" y="4020"/>
              <a:ext cx="70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Line 23">
              <a:extLst>
                <a:ext uri="{FF2B5EF4-FFF2-40B4-BE49-F238E27FC236}">
                  <a16:creationId xmlns:a16="http://schemas.microsoft.com/office/drawing/2014/main" id="{D279286D-9236-0F42-E560-0AD7CAC9AA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2" y="3825"/>
              <a:ext cx="4" cy="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4" name="Line 24">
              <a:extLst>
                <a:ext uri="{FF2B5EF4-FFF2-40B4-BE49-F238E27FC236}">
                  <a16:creationId xmlns:a16="http://schemas.microsoft.com/office/drawing/2014/main" id="{41B143DC-62C4-4D0E-F7BC-EA31EBE815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11" y="3776"/>
              <a:ext cx="67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5" name="Line 25">
              <a:extLst>
                <a:ext uri="{FF2B5EF4-FFF2-40B4-BE49-F238E27FC236}">
                  <a16:creationId xmlns:a16="http://schemas.microsoft.com/office/drawing/2014/main" id="{8F51E310-6AD7-FF07-C8EE-F157BB919C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23" y="3475"/>
              <a:ext cx="91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6" name="Line 26">
              <a:extLst>
                <a:ext uri="{FF2B5EF4-FFF2-40B4-BE49-F238E27FC236}">
                  <a16:creationId xmlns:a16="http://schemas.microsoft.com/office/drawing/2014/main" id="{8B9172A5-4EBB-EB52-D67B-77C156274E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57" y="3294"/>
              <a:ext cx="74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Line 27">
              <a:extLst>
                <a:ext uri="{FF2B5EF4-FFF2-40B4-BE49-F238E27FC236}">
                  <a16:creationId xmlns:a16="http://schemas.microsoft.com/office/drawing/2014/main" id="{F756F04E-E681-573E-8394-CBBBFCFB54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2742"/>
              <a:ext cx="45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Line 28">
              <a:extLst>
                <a:ext uri="{FF2B5EF4-FFF2-40B4-BE49-F238E27FC236}">
                  <a16:creationId xmlns:a16="http://schemas.microsoft.com/office/drawing/2014/main" id="{FE10AE13-F6F1-17D0-775E-DE1BF82381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8" y="2684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Line 29">
              <a:extLst>
                <a:ext uri="{FF2B5EF4-FFF2-40B4-BE49-F238E27FC236}">
                  <a16:creationId xmlns:a16="http://schemas.microsoft.com/office/drawing/2014/main" id="{F62F7D55-D33E-88A8-1BED-DFE6EF61BE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44" y="2720"/>
              <a:ext cx="34" cy="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Line 30">
              <a:extLst>
                <a:ext uri="{FF2B5EF4-FFF2-40B4-BE49-F238E27FC236}">
                  <a16:creationId xmlns:a16="http://schemas.microsoft.com/office/drawing/2014/main" id="{B22E939B-ECAE-1849-7E84-0727FF0F4C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8" y="2960"/>
              <a:ext cx="24" cy="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1" name="Line 31">
              <a:extLst>
                <a:ext uri="{FF2B5EF4-FFF2-40B4-BE49-F238E27FC236}">
                  <a16:creationId xmlns:a16="http://schemas.microsoft.com/office/drawing/2014/main" id="{A661A0A7-A88D-A33E-786F-B904E6980B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4" y="2964"/>
              <a:ext cx="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2" name="Line 32">
              <a:extLst>
                <a:ext uri="{FF2B5EF4-FFF2-40B4-BE49-F238E27FC236}">
                  <a16:creationId xmlns:a16="http://schemas.microsoft.com/office/drawing/2014/main" id="{30FCE6EE-851A-94E0-D2EA-75C0D2886B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0" y="2964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3" name="Line 33">
              <a:extLst>
                <a:ext uri="{FF2B5EF4-FFF2-40B4-BE49-F238E27FC236}">
                  <a16:creationId xmlns:a16="http://schemas.microsoft.com/office/drawing/2014/main" id="{B4DB357D-E91C-36D1-EEB6-562C3CFDEE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36" y="2796"/>
              <a:ext cx="0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4" name="Line 34">
              <a:extLst>
                <a:ext uri="{FF2B5EF4-FFF2-40B4-BE49-F238E27FC236}">
                  <a16:creationId xmlns:a16="http://schemas.microsoft.com/office/drawing/2014/main" id="{FE8EFC10-44A5-4498-E9FA-8747E38A8E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16" y="2784"/>
              <a:ext cx="44" cy="1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5" name="Line 35">
              <a:extLst>
                <a:ext uri="{FF2B5EF4-FFF2-40B4-BE49-F238E27FC236}">
                  <a16:creationId xmlns:a16="http://schemas.microsoft.com/office/drawing/2014/main" id="{5055872F-2942-E597-43AA-6ABD2A7FB1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88" y="2896"/>
              <a:ext cx="64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6" name="Line 36">
              <a:extLst>
                <a:ext uri="{FF2B5EF4-FFF2-40B4-BE49-F238E27FC236}">
                  <a16:creationId xmlns:a16="http://schemas.microsoft.com/office/drawing/2014/main" id="{335B1415-C252-65F4-CD41-D32B99747D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0" y="3844"/>
              <a:ext cx="20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7" name="Line 37">
              <a:extLst>
                <a:ext uri="{FF2B5EF4-FFF2-40B4-BE49-F238E27FC236}">
                  <a16:creationId xmlns:a16="http://schemas.microsoft.com/office/drawing/2014/main" id="{35A33E0E-2432-F900-85E8-0CBA96C8FA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00" y="4072"/>
              <a:ext cx="4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9C52EB31-52C6-BF1D-3111-12A09AB325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Algorithm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0E2148CE-751C-093E-E3AE-B7A6823B1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Initialization</a:t>
            </a:r>
          </a:p>
          <a:p>
            <a:r>
              <a:rPr lang="en-US" altLang="en-US"/>
              <a:t>Evolution:</a:t>
            </a:r>
          </a:p>
          <a:p>
            <a:pPr lvl="1"/>
            <a:r>
              <a:rPr lang="en-US" altLang="en-US"/>
              <a:t>Parameters  </a:t>
            </a:r>
          </a:p>
          <a:p>
            <a:pPr lvl="1"/>
            <a:r>
              <a:rPr lang="en-US" altLang="en-US"/>
              <a:t>Control </a:t>
            </a:r>
          </a:p>
          <a:p>
            <a:r>
              <a:rPr lang="en-US" altLang="en-US"/>
              <a:t>Final projection</a:t>
            </a:r>
            <a:endParaRPr lang="el-GR" altLang="en-US"/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ADE09207-0841-50A9-9138-28EF9759F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825" y="1997075"/>
            <a:ext cx="2144713" cy="582613"/>
          </a:xfrm>
          <a:prstGeom prst="rect">
            <a:avLst/>
          </a:prstGeom>
          <a:solidFill>
            <a:schemeClr val="accent1">
              <a:alpha val="3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xis">
  <a:themeElements>
    <a:clrScheme name="Axis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0</TotalTime>
  <Words>644</Words>
  <Application>Microsoft Macintosh PowerPoint</Application>
  <PresentationFormat>On-screen Show (4:3)</PresentationFormat>
  <Paragraphs>174</Paragraphs>
  <Slides>33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Times New Roman</vt:lpstr>
      <vt:lpstr>Arial</vt:lpstr>
      <vt:lpstr>Wingdings</vt:lpstr>
      <vt:lpstr>NimbusRomNo9L-Regu</vt:lpstr>
      <vt:lpstr/>
      <vt:lpstr>Axis</vt:lpstr>
      <vt:lpstr>MathType 5.0 Equation</vt:lpstr>
      <vt:lpstr>Competing Fronts for Coarse–to–Fine  Surface Reconstruction </vt:lpstr>
      <vt:lpstr>The problem of reconstruction</vt:lpstr>
      <vt:lpstr>Previous Work</vt:lpstr>
      <vt:lpstr>Our method</vt:lpstr>
      <vt:lpstr>Our method</vt:lpstr>
      <vt:lpstr>Controlled reconstruction</vt:lpstr>
      <vt:lpstr>Controlled reconstruction</vt:lpstr>
      <vt:lpstr>Algorithm</vt:lpstr>
      <vt:lpstr>Algorithm</vt:lpstr>
      <vt:lpstr>Initialization</vt:lpstr>
      <vt:lpstr>Algorithm</vt:lpstr>
      <vt:lpstr>Fronts</vt:lpstr>
      <vt:lpstr>Evolution Parameters</vt:lpstr>
      <vt:lpstr>Algorithm</vt:lpstr>
      <vt:lpstr>Control: Fronts Competition</vt:lpstr>
      <vt:lpstr>Control: Uphill Progress</vt:lpstr>
      <vt:lpstr>Control: ε-close criteria</vt:lpstr>
      <vt:lpstr>Control: Topology</vt:lpstr>
      <vt:lpstr>Algorithm</vt:lpstr>
      <vt:lpstr>Final Projection</vt:lpstr>
      <vt:lpstr>Results – coarse-to-fine</vt:lpstr>
      <vt:lpstr>Results – noise outliers</vt:lpstr>
      <vt:lpstr>Limitations</vt:lpstr>
      <vt:lpstr>The End</vt:lpstr>
      <vt:lpstr>Pseudocode</vt:lpstr>
      <vt:lpstr>Motivation cont’d</vt:lpstr>
      <vt:lpstr>Introduction</vt:lpstr>
      <vt:lpstr>Evolution Parameters</vt:lpstr>
      <vt:lpstr>Fronts Evolution cont’d</vt:lpstr>
      <vt:lpstr>Fronts Competition cont’d</vt:lpstr>
      <vt:lpstr>Final Projection</vt:lpstr>
      <vt:lpstr>Results – topology control</vt:lpstr>
      <vt:lpstr>Limitations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/>
  <cp:lastModifiedBy/>
  <cp:revision>368</cp:revision>
  <cp:lastPrinted>1601-01-01T00:00:00Z</cp:lastPrinted>
  <dcterms:created xsi:type="dcterms:W3CDTF">1601-01-01T00:00:00Z</dcterms:created>
  <dcterms:modified xsi:type="dcterms:W3CDTF">2026-07-30T21:25:14Z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1037</vt:i4>
  </property>
</Properties>
</file>