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9" r:id="rId4"/>
    <p:sldId id="260" r:id="rId5"/>
    <p:sldId id="261" r:id="rId6"/>
    <p:sldId id="262" r:id="rId7"/>
    <p:sldId id="271" r:id="rId8"/>
    <p:sldId id="276" r:id="rId9"/>
    <p:sldId id="267" r:id="rId10"/>
    <p:sldId id="269" r:id="rId11"/>
    <p:sldId id="264" r:id="rId12"/>
    <p:sldId id="277" r:id="rId13"/>
    <p:sldId id="278" r:id="rId14"/>
    <p:sldId id="281" r:id="rId15"/>
    <p:sldId id="268" r:id="rId16"/>
    <p:sldId id="282" r:id="rId17"/>
    <p:sldId id="287" r:id="rId18"/>
    <p:sldId id="289" r:id="rId19"/>
    <p:sldId id="266" r:id="rId20"/>
    <p:sldId id="288" r:id="rId21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600" kern="1200">
        <a:solidFill>
          <a:srgbClr val="333333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rgbClr val="333333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rgbClr val="333333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rgbClr val="333333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rgbClr val="333333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rgbClr val="333333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rgbClr val="333333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rgbClr val="333333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rgbClr val="333333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726" autoAdjust="0"/>
  </p:normalViewPr>
  <p:slideViewPr>
    <p:cSldViewPr>
      <p:cViewPr varScale="1">
        <p:scale>
          <a:sx n="120" d="100"/>
          <a:sy n="120" d="100"/>
        </p:scale>
        <p:origin x="19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6E2CEDF8-6BEA-A2F9-B5E1-4257AB8CDC2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78" tIns="48189" rIns="96378" bIns="48189" numCol="1" anchor="t" anchorCtr="0" compatLnSpc="1">
            <a:prstTxWarp prst="textNoShape">
              <a:avLst/>
            </a:prstTxWarp>
          </a:bodyPr>
          <a:lstStyle>
            <a:lvl1pPr>
              <a:defRPr sz="13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6DB7FD09-890A-CED1-0FEC-93D363FCF40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78" tIns="48189" rIns="96378" bIns="48189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366280B0-9822-5BC4-2BE8-FBAB8D52A71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78" tIns="48189" rIns="96378" bIns="48189" numCol="1" anchor="b" anchorCtr="0" compatLnSpc="1">
            <a:prstTxWarp prst="textNoShape">
              <a:avLst/>
            </a:prstTxWarp>
          </a:bodyPr>
          <a:lstStyle>
            <a:lvl1pPr>
              <a:defRPr sz="13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324B9630-443F-BBA0-675D-F3218F947E2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78" tIns="48189" rIns="96378" bIns="48189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effectLst/>
                <a:latin typeface="Arial" panose="020B0604020202020204" pitchFamily="34" charset="0"/>
              </a:defRPr>
            </a:lvl1pPr>
          </a:lstStyle>
          <a:p>
            <a:fld id="{90378777-4394-D94E-AE2C-BDB75096972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3218AB9-0023-DA2E-7E57-DDAFB1427B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78" tIns="48189" rIns="96378" bIns="48189" numCol="1" anchor="t" anchorCtr="0" compatLnSpc="1">
            <a:prstTxWarp prst="textNoShape">
              <a:avLst/>
            </a:prstTxWarp>
          </a:bodyPr>
          <a:lstStyle>
            <a:lvl1pPr>
              <a:defRPr sz="13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6EC069A-97DE-CCBA-A409-045F6C86FFB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78" tIns="48189" rIns="96378" bIns="48189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872FD317-B39E-83CA-D2F6-115BE7710C5B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C787C63-9A06-B1CE-FEB0-93B9CF5700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78" tIns="48189" rIns="96378" bIns="481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3427E7AC-69C9-50E3-3FF3-0BA1E54B659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78" tIns="48189" rIns="96378" bIns="48189" numCol="1" anchor="b" anchorCtr="0" compatLnSpc="1">
            <a:prstTxWarp prst="textNoShape">
              <a:avLst/>
            </a:prstTxWarp>
          </a:bodyPr>
          <a:lstStyle>
            <a:lvl1pPr>
              <a:defRPr sz="13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4CB4FBFE-12DB-6C81-9BB7-BF8AF0BFB4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78" tIns="48189" rIns="96378" bIns="48189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effectLst/>
                <a:latin typeface="Arial" panose="020B0604020202020204" pitchFamily="34" charset="0"/>
              </a:defRPr>
            </a:lvl1pPr>
          </a:lstStyle>
          <a:p>
            <a:fld id="{FAD0BD64-B3E5-EF4C-AD96-81FC9E52648F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9ABDE9CA-7DFF-20FE-EFD0-2A2B31611F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B40819EC-25AA-5B45-B911-E2EBB2453B6A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38636BC2-164A-6831-DFCC-E729FD2A8D8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01EC5174-5388-63A8-35C2-8B24B8D597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F49DECC4-E226-E232-68E9-7F8256A6E1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59619A53-24EB-B14A-9810-761CF44418BD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10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25700A1C-AFA7-CC3E-FDA6-F3FCA63F9A3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73322E50-1597-4528-E6FD-59B1CFDB5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4517A9CC-0B38-372A-AAC2-F2D686F7E0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EBCA4049-B745-7740-A786-B0FCDE21FFB9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11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6746D920-E4B1-CDF3-BFD7-550797B2714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116C74CF-7A2F-D518-3BB6-BA5EB36FBC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CCE230EB-ABB1-1A4A-7556-27083F6F4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564499F6-C117-1146-8244-9274D40551F3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12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61398A19-875D-AB85-0686-FB058BC4610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0A3459A4-1D2B-BA9E-852C-70DD2AA08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3B4E284A-2008-06A4-829A-07A170818A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20486285-C05B-C846-A0A1-047FCF2F01EF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13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AACBE02-FE0B-1E75-14B5-2B21C1271BD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3834F510-A163-B4F9-E391-D7C6D53DD3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737290DC-5294-6C0A-C9A0-D1675A9EFC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15809B57-AFE1-794E-ADCB-8042847945CC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14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5A8A60CC-23AE-FE9F-BBBC-5B62EFFD4FA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40F2C591-40DC-DA45-598A-C479BCE02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C7C73148-C0AA-EDB2-EA90-F64B614E18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3C62EDC6-853B-E547-BDB9-F08E4D052375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15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E037F64B-A75F-B923-FFB3-386E123B10C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EC036ED9-3979-3F99-829D-B8B3E14C32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DBC7A547-9F47-F9EA-7564-947123121A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7CDF7426-D931-F24C-B70B-6F9481592490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16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0DB6DD3B-1DB8-7D74-590A-70CA2BDD82E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A8A5E11C-52CB-0C8E-0622-BAA0C7D27D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327D3330-CF69-A51C-E7E7-8D03533CC7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541371D8-9D7F-5147-9226-83EB21075BA7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17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389F4783-F30F-A077-8EEB-AC655F901A5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2B590CF2-A2D6-72A1-A4A7-ACB8A7046F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99D009D8-6873-CA0A-9648-FC9419B729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6DBA999C-062C-1F41-B3B1-B5D2D20337F0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18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533EFA81-81A2-B851-F4F7-99A64394313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92E7B65E-E59C-1BAB-6177-9208700486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7587D2E9-DE79-92EA-C390-312CBFD8F8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4B932C9-098D-8242-9951-9AA16AFCABA2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19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8187EAF5-7558-329A-6408-D23B73D84A6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E3A8875A-551F-6D3E-3921-0F5D1B9FD9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AEC31959-7EF3-8375-C026-E419C251B2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2D4DEE99-800F-EC49-946A-ADB7E489FDE4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2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18C6B160-D41D-9D08-5E4D-829C07503C7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1C7F9DCE-4790-B0B6-0AA0-1D36F6CA50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E18E4A0F-1C5F-4D2F-B5F1-99EB9C39DB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6137C148-1C6C-F74F-B7C5-4875218102DD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20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6342B3FF-20FB-F590-7136-1660C2675CE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4AAA5C54-D78E-E8CC-52DA-23719323B2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964CBFF3-3258-CBDD-243C-09F51F0229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EA1174ED-50BA-9A4A-B608-E9829644B306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3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9A3DF81F-450A-BB7C-92E0-8F2AE1E41CA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AC00F0F6-F012-E53C-26F8-2D6CB73168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375FA333-C9A7-CBD2-D5D6-CB41842190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D1FD7B43-443C-B147-A5F9-DA28DEFD0F4B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4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E8C6970F-1FF7-A885-92FF-F2280A5EC7C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850D89AF-B351-7E90-9EC6-9FD331DFA3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8E329EFB-9C22-EC21-D510-0A3B8E4113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D634F0A8-72E4-C841-808D-DA83AA0FCA65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5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A98EBF38-E6EB-91F3-C8B4-0FBAE4F8F65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A0A30573-A827-B8F9-AD90-DF780E172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61353986-2A72-D755-177B-F4F62B3456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0BBCBA4E-214B-1E4B-B318-288833026AE2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6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60C71D93-B143-3B34-2394-A66EFE4C0A8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89F9671B-FD56-70A3-93D0-A318337679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B2ACCD6A-D349-08B8-A93C-737CD737EE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84E2B696-080F-F343-92DA-93F4EF5C4BAB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7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11E03C85-2AD2-5283-33BE-DA25305CC21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5D5779FE-1215-7AB9-AA13-FB27A0BA38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86EA43E9-D64F-4187-E178-17FB5E1796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DE12C330-EE97-8A48-A908-CAD0D24EEC6C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8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66E4DD90-3B22-9870-F073-8FE16740686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C54AB1AE-16DD-CA0A-C87B-30F9558710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AAC7D6E4-7B1E-CA28-6D12-ADFBBB6FB2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69067BD9-84DD-434C-97A1-6FA571669733}" type="slidenum">
              <a:rPr lang="pt-BR" altLang="en-US" sz="1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9</a:t>
            </a:fld>
            <a:endParaRPr lang="pt-BR" altLang="en-US" sz="1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44B798B1-005F-E337-4924-4418D520205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E2208D9A-9BDD-6DD9-25C5-AADC637C27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9EEE69-48C3-9602-941A-B1C9AB2D3B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8EF0F-BE2C-8240-9790-C82DF6DD2CC8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4880DB-D950-BDEB-E50F-B96303C511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FE898D-046F-5019-8F60-1DC26DF05F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D8A15-4725-4141-8E30-F15CCD7EE1A0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82997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D7A759-BFE0-674B-A90C-C943CD7567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D728A-05A6-344B-B6A2-E591E97EDF56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AEE279-A09B-6890-C9EB-B89C1B6218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CD9E64-C50D-B000-BF69-E5B01CA94C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A3635-7C4D-A847-B8E3-EA73FD48C998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25321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2088" y="115888"/>
            <a:ext cx="2144712" cy="6010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281738" cy="6010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1FF28F-485A-16AD-8CD0-B3A8AB9166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B8280-4136-2449-BAA4-5663E0A4DC5A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EB9F43-21D9-7864-6CFF-6B8559438C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C728ED-1B26-0A5C-144B-4216560CE6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CE5327-F858-1942-BDAB-82068754253A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97587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6840538" cy="7921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E8302D-D6CD-60C0-6750-C8ABD82E15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108CF-2617-BB47-8E66-F94ACC979D10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B60DCA-B888-E949-2197-11FF0ED11E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F913D5-7B79-F84C-29E1-698DCC7924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75D72D-525B-2B4F-8896-41A79F2FBC62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362885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6840538" cy="7921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2AD1F0A-6116-9C20-423A-8F344E49C8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57D8C-CF2E-7546-97FA-32EA6B7AAB1A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BD7B758-03C0-F4FD-47F6-B7456EA4D2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D75B87D-F4B5-4186-512F-6BA3544906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F7D949-123D-4A48-A879-001038D46A9D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90462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B919E8-1942-7627-54BB-46432D02B8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AA6C0-4E06-0C45-A656-D4ACB90E9768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D9901-A8FF-9E29-C6E8-423DC3650B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EE7881-0BC0-5FAA-6D87-89D0D5B8B5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44CD45-5B49-084C-B52D-30604B6EF034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245268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D3581C-D340-5E6C-E156-14E50065C5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6EC06-FD88-1240-A63C-3E6C88545E01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CF33F7-4375-8FE5-E469-66E0F5A75C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B9FAB6-DBE4-1086-9934-BE75EE8057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FF8B14-6958-CC45-95D4-EC662BA42800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811006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70BEFD-D47C-31BC-3B3E-2B3F646203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E9B83-6C80-6C4F-A11F-AC8E12BECA05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6D20DC-DB1C-B53B-A096-A66340287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BC64C3-C136-B939-FC01-074912290C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D6A73F-A7E1-6943-B1C8-B757541A268E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09064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E93D43-B6BD-B67E-A457-9418B8D57B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F859F-9A66-F247-92E5-80D571AC0A80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C063F5-5E4F-6EE8-B119-32A1B4E797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03AAB1-8A76-FADB-1829-1B4620DB29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501EA7-19AA-A643-BB06-8BF8FC9EC397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1749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D3C922-1DE2-4565-8819-99AB354FB3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D0C1B-5FA5-F54A-87E4-2D282D303A33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C504D63-01E0-E5A5-F74A-8D68E1D066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9D6297E-C0EA-5C7D-DACF-29A713CBC8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2F07D2-3A28-4E44-B83A-1F4CD1E89610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319499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51BD2F7-9584-70C0-B0FB-B7A8A2F440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A69DE-918E-FA42-88E7-677FC1B479D7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33DF7F1-A03F-1C8B-D7C8-91C4A4C207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4787CBD-F15C-0494-02FD-F096C9E822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6CD39A-B371-524A-B1AD-3DACA5004762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400996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FAE626-FAF4-20CF-79AE-0E2358C1D2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B1624-EFCC-3448-8351-7A741C5F4F04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729031-4118-80D1-7269-E7B8A3F374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13F488-B61F-0024-AAF9-FEBBC941BE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6A0111-0E13-5D41-A42C-279EB329C857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45707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8BD9B8-ED60-DB25-8F23-15C02A4FD5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884B8-82EF-DF4A-A8EC-ACB12687BA1A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5257AD-4326-487C-0CF1-4791C74260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394AA1-58BB-CFA9-9FEC-7380E5E174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E11E59-252A-3B42-BA19-CE694BEAE962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199635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A7C215A-A9A3-C9DC-C585-3401B8A5C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115888"/>
            <a:ext cx="684053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Estilo do título mestre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6EBF15B-9AB4-0E96-141B-2729442565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70436DAC-D7B6-773E-171E-5A053E3E49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381750"/>
            <a:ext cx="28797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7C0F4AA0-C598-8948-8EAF-F6FF6C3B563B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5B8E78D1-C66E-C52B-98E9-091AF197A3C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F6C6131C-0823-88CE-3A1E-CC2528A4614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8655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03EE0352-DBBC-4D44-8B97-6882328ABCE0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66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66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66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66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66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1A99E8F-CEB7-B086-3808-92875709355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99C96-997B-4759-88BC-89AAD865E6F4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0D10C2B-7384-8FA0-2D66-62FE33D33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FCD0652-C0A7-0499-72A8-97C73AFF1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A86278D-1C31-0342-AEC2-0B32D6412F09}" type="slidenum">
              <a:rPr lang="pt-BR" altLang="en-US" sz="1400"/>
              <a:pPr eaLnBrk="1" hangingPunct="1"/>
              <a:t>1</a:t>
            </a:fld>
            <a:endParaRPr lang="pt-BR" altLang="en-US" sz="1400"/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B88EA3DA-8CEE-E009-A926-453DD3F180F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9388" y="1268413"/>
            <a:ext cx="8856662" cy="20891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i="1"/>
              <a:t>CHF</a:t>
            </a:r>
            <a:r>
              <a:rPr lang="en-US" sz="4000"/>
              <a:t>: A Scalable Topological Data Structure for Tetrahedral Meshes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AB8D419-1B0F-E5A9-FAAD-89EEA7FA195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71550" y="3573463"/>
            <a:ext cx="72009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600" b="1"/>
              <a:t>Marcos Lage¹, Thomas Lewiner¹</a:t>
            </a:r>
            <a:r>
              <a:rPr lang="en-US" sz="1600" b="1" baseline="30000"/>
              <a:t>,</a:t>
            </a:r>
            <a:r>
              <a:rPr lang="en-US" sz="1600" b="1"/>
              <a:t>², Hélio Lopes¹, Luiz Velho³.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400" b="1" i="1"/>
          </a:p>
          <a:p>
            <a:pPr eaLnBrk="1" hangingPunct="1">
              <a:lnSpc>
                <a:spcPct val="80000"/>
              </a:lnSpc>
              <a:defRPr/>
            </a:pPr>
            <a:r>
              <a:rPr lang="en-US" sz="1400"/>
              <a:t>¹ PUC-Rio, Dept. de Matemática, Matmídia Project, Rio de Janeiro – Brazil.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400"/>
              <a:t>² INRIA – Géométrica Project– Sophia Antipolis – France.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400"/>
              <a:t>³ IMPA – Visgraf Project – Rio de Janeiro – Brazil.</a:t>
            </a:r>
          </a:p>
        </p:txBody>
      </p:sp>
      <p:pic>
        <p:nvPicPr>
          <p:cNvPr id="3079" name="Picture 4" descr="PUC">
            <a:extLst>
              <a:ext uri="{FF2B5EF4-FFF2-40B4-BE49-F238E27FC236}">
                <a16:creationId xmlns:a16="http://schemas.microsoft.com/office/drawing/2014/main" id="{42A26C24-A0C1-90E8-F676-F4BF20BE0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63" y="44450"/>
            <a:ext cx="517525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5" descr="matmidia">
            <a:extLst>
              <a:ext uri="{FF2B5EF4-FFF2-40B4-BE49-F238E27FC236}">
                <a16:creationId xmlns:a16="http://schemas.microsoft.com/office/drawing/2014/main" id="{00D4D3B6-B97B-AD27-DAD8-0C1819FF2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438" y="176213"/>
            <a:ext cx="2263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8" descr="géométrica">
            <a:extLst>
              <a:ext uri="{FF2B5EF4-FFF2-40B4-BE49-F238E27FC236}">
                <a16:creationId xmlns:a16="http://schemas.microsoft.com/office/drawing/2014/main" id="{377F5582-63A5-6DB0-8017-47471A540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5250" y="44450"/>
            <a:ext cx="836613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1" descr="visgraf-lab">
            <a:extLst>
              <a:ext uri="{FF2B5EF4-FFF2-40B4-BE49-F238E27FC236}">
                <a16:creationId xmlns:a16="http://schemas.microsoft.com/office/drawing/2014/main" id="{7CC94233-80B4-10C7-58E9-8FCF7C6DA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88" y="133350"/>
            <a:ext cx="1476375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22" descr="logo_impa">
            <a:extLst>
              <a:ext uri="{FF2B5EF4-FFF2-40B4-BE49-F238E27FC236}">
                <a16:creationId xmlns:a16="http://schemas.microsoft.com/office/drawing/2014/main" id="{21F7DD21-B49E-80D0-D756-3DEED8592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5388" y="115888"/>
            <a:ext cx="11049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23" descr="inria">
            <a:extLst>
              <a:ext uri="{FF2B5EF4-FFF2-40B4-BE49-F238E27FC236}">
                <a16:creationId xmlns:a16="http://schemas.microsoft.com/office/drawing/2014/main" id="{B8303BC3-4915-CA88-BE40-BBC5E2E96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338" y="123825"/>
            <a:ext cx="236855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C321CB-1BD5-7018-1516-33B2D487903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31089DB-BBB5-4D56-98B0-CA1C86674D6D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B7E2F-5F5E-DBA7-E286-2C5CF2B13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2BB45D-F923-6073-1503-0B149350E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24F9D2B4-1807-7344-A452-9FEEEE4DB69C}" type="slidenum">
              <a:rPr lang="pt-BR" altLang="en-US" sz="1400"/>
              <a:pPr eaLnBrk="1" hangingPunct="1"/>
              <a:t>10</a:t>
            </a:fld>
            <a:endParaRPr lang="pt-BR" altLang="en-US" sz="14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6B000275-F99B-093D-72A3-ACD9A66CA4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856663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Level 1 – Opposite Half-Face</a:t>
            </a:r>
          </a:p>
        </p:txBody>
      </p:sp>
      <p:pic>
        <p:nvPicPr>
          <p:cNvPr id="29707" name="Picture 11" descr="opposite">
            <a:extLst>
              <a:ext uri="{FF2B5EF4-FFF2-40B4-BE49-F238E27FC236}">
                <a16:creationId xmlns:a16="http://schemas.microsoft.com/office/drawing/2014/main" id="{30E9931B-F1DE-90C9-6681-926B4850E3A0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8525" y="2349500"/>
            <a:ext cx="6842125" cy="3816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11" name="Text Box 15">
            <a:extLst>
              <a:ext uri="{FF2B5EF4-FFF2-40B4-BE49-F238E27FC236}">
                <a16:creationId xmlns:a16="http://schemas.microsoft.com/office/drawing/2014/main" id="{03F367A2-93A1-806D-534B-C85B5BF89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1557338"/>
            <a:ext cx="475297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Opposites half-faces: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same vertices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opposite orientation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E7BE1C-90C3-74F5-A4AF-ADC25967B61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A49D26-A320-4010-8DC1-21F793AEE005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1710760-4138-19D0-9F6E-12240365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4FFA4A-F2FF-DDFE-7480-8FC7B4DE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0D33BEC5-D30F-874B-9FFF-5F079E7E371F}" type="slidenum">
              <a:rPr lang="pt-BR" altLang="en-US" sz="1400"/>
              <a:pPr eaLnBrk="1" hangingPunct="1"/>
              <a:t>11</a:t>
            </a:fld>
            <a:endParaRPr lang="pt-BR" altLang="en-US" sz="1400"/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EAA2F058-57D2-608E-371D-1F436CBBE2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785225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Level 1 – Opposite Container</a:t>
            </a:r>
            <a:r>
              <a:rPr lang="en-US" sz="4000"/>
              <a:t> </a:t>
            </a:r>
          </a:p>
        </p:txBody>
      </p:sp>
      <p:pic>
        <p:nvPicPr>
          <p:cNvPr id="11270" name="Picture 6" descr="Conteiners2">
            <a:extLst>
              <a:ext uri="{FF2B5EF4-FFF2-40B4-BE49-F238E27FC236}">
                <a16:creationId xmlns:a16="http://schemas.microsoft.com/office/drawing/2014/main" id="{949A7C4D-68CC-076F-47CD-DB27F8569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5524500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 descr="oppositeZoom">
            <a:extLst>
              <a:ext uri="{FF2B5EF4-FFF2-40B4-BE49-F238E27FC236}">
                <a16:creationId xmlns:a16="http://schemas.microsoft.com/office/drawing/2014/main" id="{132D0C45-7210-4B2A-43FD-1E43E9053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3357563"/>
            <a:ext cx="4070350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4DA60F1-DFD4-B878-2766-5CE3D17B114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91D441-328E-4BBB-95D7-66E80681BB67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E7850F6-9B4E-0729-D44E-980FDA154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4F0DD28-EF8F-4D88-CACB-1CA4C8C6A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69CA82BC-DC59-8F4C-B125-C9B5967618D2}" type="slidenum">
              <a:rPr lang="pt-BR" altLang="en-US" sz="1400"/>
              <a:pPr eaLnBrk="1" hangingPunct="1"/>
              <a:t>12</a:t>
            </a:fld>
            <a:endParaRPr lang="pt-BR" altLang="en-US" sz="1400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8755270E-5732-F396-86DC-C250AB4179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Level 1 – Edge Star</a:t>
            </a:r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184E3EE1-5AA9-39E2-B644-BE2D835D4E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18002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Verdana" pitchFamily="34" charset="0"/>
              <a:buChar char="–"/>
              <a:defRPr/>
            </a:pPr>
            <a:r>
              <a:rPr lang="en-US" sz="2200" b="1"/>
              <a:t>Radial</a:t>
            </a:r>
            <a:r>
              <a:rPr lang="en-US" sz="2200" b="1" baseline="-14000"/>
              <a:t>he</a:t>
            </a:r>
            <a:r>
              <a:rPr lang="en-US" sz="2200" b="1"/>
              <a:t>(hf, he)</a:t>
            </a:r>
            <a:r>
              <a:rPr lang="en-US" sz="2200"/>
              <a:t> := (     O[hf]     , next</a:t>
            </a:r>
            <a:r>
              <a:rPr lang="en-US" sz="2200" baseline="-14000"/>
              <a:t>he</a:t>
            </a:r>
            <a:r>
              <a:rPr lang="en-US" sz="2200"/>
              <a:t>(hf, he) )</a:t>
            </a:r>
          </a:p>
          <a:p>
            <a:pPr lvl="1" eaLnBrk="1" hangingPunct="1">
              <a:lnSpc>
                <a:spcPct val="80000"/>
              </a:lnSpc>
              <a:buFont typeface="Verdana" pitchFamily="34" charset="0"/>
              <a:buNone/>
              <a:defRPr/>
            </a:pPr>
            <a:endParaRPr lang="en-US" sz="2000"/>
          </a:p>
          <a:p>
            <a:pPr lvl="1" eaLnBrk="1" hangingPunct="1">
              <a:lnSpc>
                <a:spcPct val="80000"/>
              </a:lnSpc>
              <a:buFont typeface="Verdana" pitchFamily="34" charset="0"/>
              <a:buNone/>
              <a:defRPr/>
            </a:pPr>
            <a:r>
              <a:rPr lang="en-US" sz="2000"/>
              <a:t>					</a:t>
            </a:r>
            <a:r>
              <a:rPr lang="en-US" sz="2400" b="1"/>
              <a:t>+</a:t>
            </a:r>
            <a:r>
              <a:rPr lang="en-US" sz="2000"/>
              <a:t> </a:t>
            </a:r>
            <a:endParaRPr lang="en-US" sz="1800"/>
          </a:p>
          <a:p>
            <a:pPr eaLnBrk="1" hangingPunct="1">
              <a:lnSpc>
                <a:spcPct val="80000"/>
              </a:lnSpc>
              <a:buFont typeface="Verdana" pitchFamily="34" charset="0"/>
              <a:buChar char="–"/>
              <a:defRPr/>
            </a:pPr>
            <a:endParaRPr lang="en-US" sz="2200"/>
          </a:p>
          <a:p>
            <a:pPr eaLnBrk="1" hangingPunct="1">
              <a:lnSpc>
                <a:spcPct val="80000"/>
              </a:lnSpc>
              <a:buFont typeface="Verdana" pitchFamily="34" charset="0"/>
              <a:buChar char="–"/>
              <a:defRPr/>
            </a:pPr>
            <a:r>
              <a:rPr lang="en-US" sz="2200"/>
              <a:t>Mate</a:t>
            </a:r>
            <a:r>
              <a:rPr lang="en-US" sz="2200" baseline="-14000"/>
              <a:t>he</a:t>
            </a:r>
            <a:r>
              <a:rPr lang="en-US" sz="2200"/>
              <a:t>(hf, he)   := ( prev</a:t>
            </a:r>
            <a:r>
              <a:rPr lang="en-US" sz="2200" baseline="-14000"/>
              <a:t>he</a:t>
            </a:r>
            <a:r>
              <a:rPr lang="en-US" sz="2200"/>
              <a:t>(hf, he), next</a:t>
            </a:r>
            <a:r>
              <a:rPr lang="en-US" sz="2200" baseline="-14000"/>
              <a:t>he</a:t>
            </a:r>
            <a:r>
              <a:rPr lang="en-US" sz="2200"/>
              <a:t>(hf, he) )</a:t>
            </a:r>
          </a:p>
        </p:txBody>
      </p:sp>
      <p:pic>
        <p:nvPicPr>
          <p:cNvPr id="37897" name="Picture 9" descr="mate">
            <a:extLst>
              <a:ext uri="{FF2B5EF4-FFF2-40B4-BE49-F238E27FC236}">
                <a16:creationId xmlns:a16="http://schemas.microsoft.com/office/drawing/2014/main" id="{BFEC166B-0EDC-94F5-06BD-9E2FFC7F7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3355975"/>
            <a:ext cx="4392612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11" descr="radial">
            <a:extLst>
              <a:ext uri="{FF2B5EF4-FFF2-40B4-BE49-F238E27FC236}">
                <a16:creationId xmlns:a16="http://schemas.microsoft.com/office/drawing/2014/main" id="{BB0B0A89-9CCA-BB5C-ECB5-481740BF2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3573463"/>
            <a:ext cx="4211637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B5F6B8-6827-BA82-E754-AFE912A2C4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7AD072-6E0C-4447-A913-B3641BF62723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D655F-6E9B-2F42-E53D-E87CC67DD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3F261-01B2-5D84-41D2-9D7B1D96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BB6A89C8-DABE-8B47-B361-BDE6AC46F76F}" type="slidenum">
              <a:rPr lang="pt-BR" altLang="en-US" sz="1400"/>
              <a:pPr eaLnBrk="1" hangingPunct="1"/>
              <a:t>13</a:t>
            </a:fld>
            <a:endParaRPr lang="pt-BR" altLang="en-US" sz="14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9B48E2E1-2463-D04B-C409-BBCFDE6CCD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Level 2 – Overview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A59F9AF9-6E4D-21D7-E03D-FFFB2466EB7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341438"/>
            <a:ext cx="4244975" cy="478472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/>
              <a:t>Characteristics:</a:t>
            </a:r>
          </a:p>
          <a:p>
            <a:pPr eaLnBrk="1" hangingPunct="1">
              <a:buFontTx/>
              <a:buNone/>
              <a:defRPr/>
            </a:pPr>
            <a:r>
              <a:rPr lang="en-US" sz="2400"/>
              <a:t>	Explicit representation of the cells</a:t>
            </a:r>
          </a:p>
          <a:p>
            <a:pPr eaLnBrk="1" hangingPunct="1">
              <a:buFontTx/>
              <a:buNone/>
              <a:defRPr/>
            </a:pPr>
            <a:endParaRPr lang="en-US" sz="2400"/>
          </a:p>
          <a:p>
            <a:pPr eaLnBrk="1" hangingPunct="1">
              <a:buFontTx/>
              <a:buNone/>
              <a:defRPr/>
            </a:pPr>
            <a:r>
              <a:rPr lang="en-US"/>
              <a:t>Applications: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/>
              <a:t>Attributes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/>
              <a:t>Simplification</a:t>
            </a:r>
          </a:p>
        </p:txBody>
      </p:sp>
      <p:pic>
        <p:nvPicPr>
          <p:cNvPr id="38922" name="Picture 10" descr="CHF_L2">
            <a:extLst>
              <a:ext uri="{FF2B5EF4-FFF2-40B4-BE49-F238E27FC236}">
                <a16:creationId xmlns:a16="http://schemas.microsoft.com/office/drawing/2014/main" id="{54048B55-0240-596F-A8D1-C134A3461FA1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0113" y="1557338"/>
            <a:ext cx="4038600" cy="4340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94CD4-C47A-39E9-4863-88FE5AD1A87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A1201C-245D-4757-9062-A5988418EF02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F8F50-4E2D-9DED-D07D-13A33657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B284B-16D9-F007-C197-56B51F0DA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6728E1CA-9597-0547-B9B4-092D786F5A94}" type="slidenum">
              <a:rPr lang="pt-BR" altLang="en-US" sz="1400"/>
              <a:pPr eaLnBrk="1" hangingPunct="1"/>
              <a:t>14</a:t>
            </a:fld>
            <a:endParaRPr lang="pt-BR" altLang="en-US" sz="1400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1E614DC3-027D-6A25-3196-9295629128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928100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Level 2 – Extra Containers</a:t>
            </a:r>
          </a:p>
        </p:txBody>
      </p:sp>
      <p:pic>
        <p:nvPicPr>
          <p:cNvPr id="41988" name="Picture 4" descr="Level2">
            <a:extLst>
              <a:ext uri="{FF2B5EF4-FFF2-40B4-BE49-F238E27FC236}">
                <a16:creationId xmlns:a16="http://schemas.microsoft.com/office/drawing/2014/main" id="{9FA0A71F-EA6D-90AC-6305-421B379AB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7921625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A6FFD-0303-AFA6-482F-DE813641DA1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7C0798-CBF0-48A4-91F8-E147CB57C156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8AAEC-FB7C-30ED-6A94-9C89BC61F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8B50-2B74-D24D-F047-675300C67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14AB4E6-A172-524E-B19E-DA841E9E6781}" type="slidenum">
              <a:rPr lang="pt-BR" altLang="en-US" sz="1400"/>
              <a:pPr eaLnBrk="1" hangingPunct="1"/>
              <a:t>15</a:t>
            </a:fld>
            <a:endParaRPr lang="pt-BR" altLang="en-US" sz="14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94255816-4A9E-C1C4-5376-E762F0E4D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Level 3 – Overview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205E8295-F0DE-C78D-7E6F-AD4C1955D2B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402138" cy="45656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/>
              <a:t>Characteristics:</a:t>
            </a:r>
          </a:p>
          <a:p>
            <a:pPr eaLnBrk="1" hangingPunct="1">
              <a:buFontTx/>
              <a:buNone/>
              <a:defRPr/>
            </a:pPr>
            <a:r>
              <a:rPr lang="en-US" sz="2800"/>
              <a:t>	</a:t>
            </a:r>
            <a:r>
              <a:rPr lang="en-US" sz="2400"/>
              <a:t>Explicit representation of the boundary surface</a:t>
            </a:r>
            <a:endParaRPr lang="en-US" sz="2800"/>
          </a:p>
          <a:p>
            <a:pPr eaLnBrk="1" hangingPunct="1">
              <a:buFontTx/>
              <a:buNone/>
              <a:defRPr/>
            </a:pPr>
            <a:endParaRPr lang="en-US" sz="2800"/>
          </a:p>
          <a:p>
            <a:pPr eaLnBrk="1" hangingPunct="1">
              <a:buFontTx/>
              <a:buNone/>
              <a:defRPr/>
            </a:pPr>
            <a:r>
              <a:rPr lang="en-US" sz="2800"/>
              <a:t>Applications: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/>
              <a:t>Topology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/>
              <a:t>Direct Draw</a:t>
            </a:r>
          </a:p>
          <a:p>
            <a:pPr lvl="2" eaLnBrk="1" hangingPunct="1">
              <a:defRPr/>
            </a:pPr>
            <a:endParaRPr lang="en-US" sz="2000"/>
          </a:p>
        </p:txBody>
      </p:sp>
      <p:pic>
        <p:nvPicPr>
          <p:cNvPr id="28676" name="Picture 4" descr="CHF_L3">
            <a:extLst>
              <a:ext uri="{FF2B5EF4-FFF2-40B4-BE49-F238E27FC236}">
                <a16:creationId xmlns:a16="http://schemas.microsoft.com/office/drawing/2014/main" id="{F9D1B1C1-2436-3192-2DAE-C6FE491154D7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59338" y="1412875"/>
            <a:ext cx="4038600" cy="4486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1F422D0-62F2-9CAF-DBB9-6EDFD5916A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F6C9B7-73CF-4E9D-8AE0-FE7F79250E9D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92C2EA2-117F-F8B7-F59C-7B375EBC3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8745270-8F34-6338-FACB-A70AD44F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67D54069-319D-FE40-96F5-A4BCC3578E34}" type="slidenum">
              <a:rPr lang="pt-BR" altLang="en-US" sz="1400"/>
              <a:pPr eaLnBrk="1" hangingPunct="1"/>
              <a:t>16</a:t>
            </a:fld>
            <a:endParaRPr lang="pt-BR" altLang="en-US" sz="14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58CCED04-6520-BD33-AE05-6355C8042D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Level 3 – Border CHE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158A93C1-31EE-23B1-74DB-CE29AEAFBC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412875"/>
            <a:ext cx="5113337" cy="45259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i="1"/>
              <a:t>CHE</a:t>
            </a:r>
            <a:r>
              <a:rPr lang="en-US" sz="2800"/>
              <a:t>: Compact half-edge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000"/>
              <a:t>Version of </a:t>
            </a:r>
            <a:r>
              <a:rPr lang="en-US" sz="2000" i="1"/>
              <a:t>CHF</a:t>
            </a:r>
            <a:r>
              <a:rPr lang="en-US" sz="2000"/>
              <a:t> of surfaces</a:t>
            </a:r>
          </a:p>
          <a:p>
            <a:pPr lvl="1" eaLnBrk="1" hangingPunct="1">
              <a:defRPr/>
            </a:pPr>
            <a:endParaRPr lang="en-US" sz="2000"/>
          </a:p>
          <a:p>
            <a:pPr lvl="1" eaLnBrk="1" hangingPunct="1">
              <a:buFontTx/>
              <a:buChar char="•"/>
              <a:defRPr/>
            </a:pPr>
            <a:r>
              <a:rPr lang="en-US" sz="2000"/>
              <a:t>Four levels of structure</a:t>
            </a:r>
          </a:p>
          <a:p>
            <a:pPr lvl="2" eaLnBrk="1" hangingPunct="1">
              <a:buFontTx/>
              <a:buNone/>
              <a:defRPr/>
            </a:pPr>
            <a:r>
              <a:rPr lang="en-US" sz="2000"/>
              <a:t>MEMORY x PERFORMANCE</a:t>
            </a:r>
          </a:p>
          <a:p>
            <a:pPr lvl="1" eaLnBrk="1" hangingPunct="1">
              <a:defRPr/>
            </a:pPr>
            <a:endParaRPr lang="en-US" sz="2000"/>
          </a:p>
          <a:p>
            <a:pPr lvl="1" eaLnBrk="1" hangingPunct="1">
              <a:buFontTx/>
              <a:buChar char="•"/>
              <a:defRPr/>
            </a:pPr>
            <a:r>
              <a:rPr lang="en-US" sz="2000"/>
              <a:t>Generic containers</a:t>
            </a:r>
          </a:p>
          <a:p>
            <a:pPr lvl="1" eaLnBrk="1" hangingPunct="1">
              <a:defRPr/>
            </a:pPr>
            <a:endParaRPr lang="en-US" sz="2000"/>
          </a:p>
          <a:p>
            <a:pPr lvl="1" eaLnBrk="1" hangingPunct="1">
              <a:buFontTx/>
              <a:buChar char="•"/>
              <a:defRPr/>
            </a:pPr>
            <a:r>
              <a:rPr lang="en-US" sz="2000"/>
              <a:t>Arithmetic rules</a:t>
            </a:r>
            <a:endParaRPr lang="en-US"/>
          </a:p>
        </p:txBody>
      </p:sp>
      <p:pic>
        <p:nvPicPr>
          <p:cNvPr id="43012" name="Picture 4" descr="GráficoLevels">
            <a:extLst>
              <a:ext uri="{FF2B5EF4-FFF2-40B4-BE49-F238E27FC236}">
                <a16:creationId xmlns:a16="http://schemas.microsoft.com/office/drawing/2014/main" id="{090E831C-035E-F740-CA13-6FF75FBE0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2060575"/>
            <a:ext cx="403225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Line 5">
            <a:extLst>
              <a:ext uri="{FF2B5EF4-FFF2-40B4-BE49-F238E27FC236}">
                <a16:creationId xmlns:a16="http://schemas.microsoft.com/office/drawing/2014/main" id="{340C410D-6CAB-B37E-9619-3121FC68AA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188" y="32131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BA768753-85E9-6FF1-1583-2F4CC6A133C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0A3DF00-CC32-429A-BE58-A613F1CD9BC4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3FA60FD7-7EFD-F48F-73D4-80ADFA647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5742994-ECB5-25B7-EC7D-AEB766951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C416C20C-F7D8-6140-ABD9-DB1AC5555779}" type="slidenum">
              <a:rPr lang="pt-BR" altLang="en-US" sz="1400"/>
              <a:pPr eaLnBrk="1" hangingPunct="1"/>
              <a:t>17</a:t>
            </a:fld>
            <a:endParaRPr lang="pt-BR" altLang="en-US" sz="1400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3EDBBE1B-3C5F-4557-451D-99976DCEFF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064500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Operations – Vertex Star</a:t>
            </a:r>
          </a:p>
        </p:txBody>
      </p:sp>
      <p:sp>
        <p:nvSpPr>
          <p:cNvPr id="48139" name="Text Box 11">
            <a:extLst>
              <a:ext uri="{FF2B5EF4-FFF2-40B4-BE49-F238E27FC236}">
                <a16:creationId xmlns:a16="http://schemas.microsoft.com/office/drawing/2014/main" id="{E9040473-DD13-00FD-3DE6-7AB71FDB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125538"/>
            <a:ext cx="172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pt-B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Level 0</a:t>
            </a:r>
          </a:p>
        </p:txBody>
      </p:sp>
      <p:sp>
        <p:nvSpPr>
          <p:cNvPr id="48140" name="Text Box 12">
            <a:extLst>
              <a:ext uri="{FF2B5EF4-FFF2-40B4-BE49-F238E27FC236}">
                <a16:creationId xmlns:a16="http://schemas.microsoft.com/office/drawing/2014/main" id="{C1BC6680-AE4B-BDD7-68F4-CA8A12546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125538"/>
            <a:ext cx="172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pt-B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Level 1</a:t>
            </a:r>
          </a:p>
        </p:txBody>
      </p:sp>
      <p:sp>
        <p:nvSpPr>
          <p:cNvPr id="48141" name="Text Box 13">
            <a:extLst>
              <a:ext uri="{FF2B5EF4-FFF2-40B4-BE49-F238E27FC236}">
                <a16:creationId xmlns:a16="http://schemas.microsoft.com/office/drawing/2014/main" id="{356F4A01-AC16-D069-C386-E30C41C19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1125538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pt-B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Levels 2 &amp; 3</a:t>
            </a:r>
          </a:p>
        </p:txBody>
      </p:sp>
      <p:pic>
        <p:nvPicPr>
          <p:cNvPr id="48142" name="Picture 14" descr="VertexStar0">
            <a:extLst>
              <a:ext uri="{FF2B5EF4-FFF2-40B4-BE49-F238E27FC236}">
                <a16:creationId xmlns:a16="http://schemas.microsoft.com/office/drawing/2014/main" id="{2B3DA7A8-87C9-9987-CA7A-7EF865379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1916113"/>
            <a:ext cx="1411288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3" name="Picture 15" descr="VertexStar1">
            <a:extLst>
              <a:ext uri="{FF2B5EF4-FFF2-40B4-BE49-F238E27FC236}">
                <a16:creationId xmlns:a16="http://schemas.microsoft.com/office/drawing/2014/main" id="{DA96EF20-95BE-7BBF-A448-90CA7DB55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8025" y="1854200"/>
            <a:ext cx="3744913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4" name="Picture 16" descr="StarsLevel23">
            <a:extLst>
              <a:ext uri="{FF2B5EF4-FFF2-40B4-BE49-F238E27FC236}">
                <a16:creationId xmlns:a16="http://schemas.microsoft.com/office/drawing/2014/main" id="{2412EAAF-3FC9-D2C9-E9A0-9E4B5211D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1773238"/>
            <a:ext cx="3084512" cy="381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5" name="Text Box 17">
            <a:extLst>
              <a:ext uri="{FF2B5EF4-FFF2-40B4-BE49-F238E27FC236}">
                <a16:creationId xmlns:a16="http://schemas.microsoft.com/office/drawing/2014/main" id="{35ECA32D-9162-AB5F-F8FB-4C232FDBE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13" y="5646738"/>
            <a:ext cx="1744662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O(4*n</a:t>
            </a:r>
            <a:r>
              <a:rPr lang="en-US" sz="22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tetra</a:t>
            </a:r>
            <a:r>
              <a:rPr lang="en-US"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sp>
        <p:nvSpPr>
          <p:cNvPr id="48146" name="Text Box 18">
            <a:extLst>
              <a:ext uri="{FF2B5EF4-FFF2-40B4-BE49-F238E27FC236}">
                <a16:creationId xmlns:a16="http://schemas.microsoft.com/office/drawing/2014/main" id="{66FB1E98-4EBA-E0F4-1E4F-7574F3DFE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646738"/>
            <a:ext cx="20161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O(2*n</a:t>
            </a:r>
            <a:r>
              <a:rPr lang="en-US" sz="22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tetra</a:t>
            </a:r>
            <a:r>
              <a:rPr lang="en-US"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sp>
        <p:nvSpPr>
          <p:cNvPr id="48147" name="Text Box 19">
            <a:extLst>
              <a:ext uri="{FF2B5EF4-FFF2-40B4-BE49-F238E27FC236}">
                <a16:creationId xmlns:a16="http://schemas.microsoft.com/office/drawing/2014/main" id="{41B90A9B-4C3D-01EF-51D0-DF2C6F160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5646738"/>
            <a:ext cx="17446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l-G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(d°(v))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0" grpId="0"/>
      <p:bldP spid="48145" grpId="0"/>
      <p:bldP spid="48146" grpId="0"/>
      <p:bldP spid="481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A30D347E-4509-4AAD-DC87-B15CF36490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A9FE27-DAFA-4D22-87C9-FA5687EBD056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0192A9A2-473D-76F3-15E3-74C1FE15F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67B1E65F-524C-F69A-6A12-0EEA3D48D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13732A95-05E3-A647-9419-8C83F419FE32}" type="slidenum">
              <a:rPr lang="pt-BR" altLang="en-US" sz="1400"/>
              <a:pPr eaLnBrk="1" hangingPunct="1"/>
              <a:t>18</a:t>
            </a:fld>
            <a:endParaRPr lang="pt-BR" altLang="en-US" sz="1400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75578CCB-3B71-F21B-EFB4-390401AD5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7559675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Operations – Edge Star</a:t>
            </a:r>
          </a:p>
        </p:txBody>
      </p:sp>
      <p:sp>
        <p:nvSpPr>
          <p:cNvPr id="56331" name="Text Box 11">
            <a:extLst>
              <a:ext uri="{FF2B5EF4-FFF2-40B4-BE49-F238E27FC236}">
                <a16:creationId xmlns:a16="http://schemas.microsoft.com/office/drawing/2014/main" id="{67D9AE44-AB45-CA1D-C4C7-57266C498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125538"/>
            <a:ext cx="172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pt-B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Level 0</a:t>
            </a:r>
          </a:p>
        </p:txBody>
      </p:sp>
      <p:sp>
        <p:nvSpPr>
          <p:cNvPr id="56332" name="Text Box 12">
            <a:extLst>
              <a:ext uri="{FF2B5EF4-FFF2-40B4-BE49-F238E27FC236}">
                <a16:creationId xmlns:a16="http://schemas.microsoft.com/office/drawing/2014/main" id="{E05C8669-CE39-4CF3-218C-621AF8EEA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125538"/>
            <a:ext cx="172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pt-B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Level 1</a:t>
            </a:r>
          </a:p>
        </p:txBody>
      </p:sp>
      <p:sp>
        <p:nvSpPr>
          <p:cNvPr id="56333" name="Text Box 13">
            <a:extLst>
              <a:ext uri="{FF2B5EF4-FFF2-40B4-BE49-F238E27FC236}">
                <a16:creationId xmlns:a16="http://schemas.microsoft.com/office/drawing/2014/main" id="{CBCD329B-AACE-03FD-D2B5-E6369A6EA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1125538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pt-B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Levels 2 &amp; 3</a:t>
            </a:r>
          </a:p>
        </p:txBody>
      </p:sp>
      <p:pic>
        <p:nvPicPr>
          <p:cNvPr id="56336" name="Picture 16" descr="EdgeStar1">
            <a:extLst>
              <a:ext uri="{FF2B5EF4-FFF2-40B4-BE49-F238E27FC236}">
                <a16:creationId xmlns:a16="http://schemas.microsoft.com/office/drawing/2014/main" id="{27C24A3A-59F5-CA51-DF80-289CC4E8E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713" y="1844675"/>
            <a:ext cx="3671887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7" name="Picture 17" descr="EdgeStar0">
            <a:extLst>
              <a:ext uri="{FF2B5EF4-FFF2-40B4-BE49-F238E27FC236}">
                <a16:creationId xmlns:a16="http://schemas.microsoft.com/office/drawing/2014/main" id="{CBF63CF2-CA22-A7DF-5D67-1D35409B5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1844675"/>
            <a:ext cx="1368425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8" name="Picture 18" descr="EStarsLevel23">
            <a:extLst>
              <a:ext uri="{FF2B5EF4-FFF2-40B4-BE49-F238E27FC236}">
                <a16:creationId xmlns:a16="http://schemas.microsoft.com/office/drawing/2014/main" id="{04019499-7EE8-FD65-5545-3035148C8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1844675"/>
            <a:ext cx="3313112" cy="449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9" name="Text Box 19">
            <a:extLst>
              <a:ext uri="{FF2B5EF4-FFF2-40B4-BE49-F238E27FC236}">
                <a16:creationId xmlns:a16="http://schemas.microsoft.com/office/drawing/2014/main" id="{6266FED1-18D9-3428-D5A5-7077FD21E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13" y="5646738"/>
            <a:ext cx="1744662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O(4*n</a:t>
            </a:r>
            <a:r>
              <a:rPr lang="en-US" sz="22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tetra</a:t>
            </a:r>
            <a:r>
              <a:rPr lang="en-US"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sp>
        <p:nvSpPr>
          <p:cNvPr id="56348" name="Text Box 28">
            <a:extLst>
              <a:ext uri="{FF2B5EF4-FFF2-40B4-BE49-F238E27FC236}">
                <a16:creationId xmlns:a16="http://schemas.microsoft.com/office/drawing/2014/main" id="{E25A0329-8984-3710-4E57-9D590CBA7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646738"/>
            <a:ext cx="20161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O(2*n</a:t>
            </a:r>
            <a:r>
              <a:rPr lang="en-US" sz="22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tetra</a:t>
            </a:r>
            <a:r>
              <a:rPr lang="en-US"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sp>
        <p:nvSpPr>
          <p:cNvPr id="56349" name="Text Box 29">
            <a:extLst>
              <a:ext uri="{FF2B5EF4-FFF2-40B4-BE49-F238E27FC236}">
                <a16:creationId xmlns:a16="http://schemas.microsoft.com/office/drawing/2014/main" id="{D54D995D-B51F-D197-4FA4-7C690553A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5646738"/>
            <a:ext cx="17446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l-G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(d°(e))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2" grpId="0"/>
      <p:bldP spid="56333" grpId="0"/>
      <p:bldP spid="56339" grpId="0"/>
      <p:bldP spid="56348" grpId="0"/>
      <p:bldP spid="5634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5DBDD-9E59-08E2-28F7-9B1AA535AE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6D93426-5537-4162-86F1-9D31862EFDA3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E3219E-8184-F125-4759-4DD942C2D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07525-8A26-AE1D-10A8-64DCEB93F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7034259-B25F-7B47-B70D-FF6C2FAEE49F}" type="slidenum">
              <a:rPr lang="pt-BR" altLang="en-US" sz="1400"/>
              <a:pPr eaLnBrk="1" hangingPunct="1"/>
              <a:t>19</a:t>
            </a:fld>
            <a:endParaRPr lang="pt-BR" altLang="en-US" sz="1400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771922CE-EB39-0E3C-DB45-1D2F2D31EA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Future Works</a:t>
            </a:r>
          </a:p>
        </p:txBody>
      </p:sp>
      <p:pic>
        <p:nvPicPr>
          <p:cNvPr id="13319" name="Picture 7" descr="non-manifold">
            <a:extLst>
              <a:ext uri="{FF2B5EF4-FFF2-40B4-BE49-F238E27FC236}">
                <a16:creationId xmlns:a16="http://schemas.microsoft.com/office/drawing/2014/main" id="{A2A25C9C-933A-C013-E905-E7F6F756621C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56038" y="1628775"/>
            <a:ext cx="5180012" cy="3960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1" name="Text Box 9">
            <a:extLst>
              <a:ext uri="{FF2B5EF4-FFF2-40B4-BE49-F238E27FC236}">
                <a16:creationId xmlns:a16="http://schemas.microsoft.com/office/drawing/2014/main" id="{83CED637-A28B-E13C-ED52-30D24F042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4464050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Non-manifold meshes</a:t>
            </a:r>
          </a:p>
          <a:p>
            <a:pPr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 lvl="1"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Vertex and</a:t>
            </a:r>
            <a:b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edge singularities</a:t>
            </a:r>
            <a:endParaRPr lang="pt-BR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E337F6-9B77-6065-D782-E25E9A9669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181D6A-D8EE-43D3-B6DC-2DF181ED0AE4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52DD1D-1341-B729-55D2-E6C7D87CF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906D7-9911-E78E-7654-880A19559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3E1A1E21-8608-DD4B-9AED-C3958BBE639B}" type="slidenum">
              <a:rPr lang="pt-BR" altLang="en-US" sz="1400"/>
              <a:pPr eaLnBrk="1" hangingPunct="1"/>
              <a:t>2</a:t>
            </a:fld>
            <a:endParaRPr lang="pt-BR" altLang="en-US" sz="1400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72E69F7E-A386-1A32-17A8-12EE118DA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Introduction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DC93C03-85F4-9C8F-2262-D907DBF1CB9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5256212" cy="44926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/>
              <a:t>Topological Data Structures:</a:t>
            </a:r>
          </a:p>
          <a:p>
            <a:pPr lvl="1" eaLnBrk="1" hangingPunct="1">
              <a:buFontTx/>
              <a:buNone/>
              <a:defRPr/>
            </a:pPr>
            <a:r>
              <a:rPr lang="en-US" sz="2400"/>
              <a:t>MEMORY x PERFORMANCE</a:t>
            </a:r>
          </a:p>
          <a:p>
            <a:pPr eaLnBrk="1" hangingPunct="1">
              <a:defRPr/>
            </a:pPr>
            <a:endParaRPr lang="en-US" sz="2400"/>
          </a:p>
          <a:p>
            <a:pPr eaLnBrk="1" hangingPunct="1">
              <a:defRPr/>
            </a:pPr>
            <a:r>
              <a:rPr lang="en-US" sz="2400"/>
              <a:t>Scalable ?</a:t>
            </a:r>
          </a:p>
          <a:p>
            <a:pPr eaLnBrk="1" hangingPunct="1">
              <a:defRPr/>
            </a:pPr>
            <a:endParaRPr lang="en-US" sz="2400"/>
          </a:p>
          <a:p>
            <a:pPr eaLnBrk="1" hangingPunct="1">
              <a:defRPr/>
            </a:pPr>
            <a:endParaRPr lang="en-US" sz="2400"/>
          </a:p>
          <a:p>
            <a:pPr eaLnBrk="1" hangingPunct="1">
              <a:defRPr/>
            </a:pPr>
            <a:endParaRPr lang="en-US" sz="2400"/>
          </a:p>
          <a:p>
            <a:pPr eaLnBrk="1" hangingPunct="1">
              <a:buFontTx/>
              <a:buNone/>
              <a:defRPr/>
            </a:pPr>
            <a:r>
              <a:rPr lang="en-US" sz="2400"/>
              <a:t>New Scalable Data Structure for manifold Tetrahedral meshes</a:t>
            </a:r>
          </a:p>
        </p:txBody>
      </p:sp>
      <p:pic>
        <p:nvPicPr>
          <p:cNvPr id="3084" name="Picture 12" descr="Gráfico">
            <a:extLst>
              <a:ext uri="{FF2B5EF4-FFF2-40B4-BE49-F238E27FC236}">
                <a16:creationId xmlns:a16="http://schemas.microsoft.com/office/drawing/2014/main" id="{44A5F590-3748-9977-284A-9D9B3452FC0D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64163" y="2133600"/>
            <a:ext cx="3651250" cy="3351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6FB0616-9FD5-276F-2C19-CE2ACA6B121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DB0A305-A5F4-458D-BEB1-BAE60E89FA42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04E013C-0BC4-566A-D87B-4CB08A8B8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B78512F-4F5B-3303-EE83-873BE799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298AF9AE-D1BC-F441-B2DF-77EE124C4DFA}" type="slidenum">
              <a:rPr lang="pt-BR" altLang="en-US" sz="1400"/>
              <a:pPr eaLnBrk="1" hangingPunct="1"/>
              <a:t>20</a:t>
            </a:fld>
            <a:endParaRPr lang="pt-BR" altLang="en-US" sz="14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A998F337-757D-F5C9-A48D-B2AE763B95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52750" y="4724400"/>
            <a:ext cx="3240088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Thanks !!!</a:t>
            </a:r>
          </a:p>
        </p:txBody>
      </p:sp>
      <p:pic>
        <p:nvPicPr>
          <p:cNvPr id="21510" name="Picture 5" descr="PUC">
            <a:extLst>
              <a:ext uri="{FF2B5EF4-FFF2-40B4-BE49-F238E27FC236}">
                <a16:creationId xmlns:a16="http://schemas.microsoft.com/office/drawing/2014/main" id="{FC8AF1F3-A74B-392D-188C-CD94134A4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63" y="44450"/>
            <a:ext cx="517525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6" descr="matmidia">
            <a:extLst>
              <a:ext uri="{FF2B5EF4-FFF2-40B4-BE49-F238E27FC236}">
                <a16:creationId xmlns:a16="http://schemas.microsoft.com/office/drawing/2014/main" id="{5FBE34C0-61AB-7830-07BE-ABF81C24F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438" y="176213"/>
            <a:ext cx="2263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7" descr="géométrica">
            <a:extLst>
              <a:ext uri="{FF2B5EF4-FFF2-40B4-BE49-F238E27FC236}">
                <a16:creationId xmlns:a16="http://schemas.microsoft.com/office/drawing/2014/main" id="{66E8F74C-2265-D8B1-C2E0-7A7D5BBD4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5250" y="44450"/>
            <a:ext cx="836613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8" descr="visgraf-lab">
            <a:extLst>
              <a:ext uri="{FF2B5EF4-FFF2-40B4-BE49-F238E27FC236}">
                <a16:creationId xmlns:a16="http://schemas.microsoft.com/office/drawing/2014/main" id="{E8304E5E-E71B-F173-A498-219918361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88" y="133350"/>
            <a:ext cx="1476375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9" descr="logo_impa">
            <a:extLst>
              <a:ext uri="{FF2B5EF4-FFF2-40B4-BE49-F238E27FC236}">
                <a16:creationId xmlns:a16="http://schemas.microsoft.com/office/drawing/2014/main" id="{AA71610C-D057-CCD6-5DA2-EB825A6AA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5388" y="115888"/>
            <a:ext cx="11049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0" descr="inria">
            <a:extLst>
              <a:ext uri="{FF2B5EF4-FFF2-40B4-BE49-F238E27FC236}">
                <a16:creationId xmlns:a16="http://schemas.microsoft.com/office/drawing/2014/main" id="{41241FC4-745A-41FC-1CBA-BB86D81B3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338" y="123825"/>
            <a:ext cx="236855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2" name="Picture 20" descr="coelhos">
            <a:extLst>
              <a:ext uri="{FF2B5EF4-FFF2-40B4-BE49-F238E27FC236}">
                <a16:creationId xmlns:a16="http://schemas.microsoft.com/office/drawing/2014/main" id="{659BF4A1-D599-8FE6-DFDE-C877E9A71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00" y="1773238"/>
            <a:ext cx="7112000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3661F98-9F95-E431-EC69-C6B0106D11A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037A5-A2FB-48FF-8D23-5A4E98A56E1D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AABD75E5-2A94-D3D1-F0DF-DA9AFB87A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BF15B8B5-BB13-72B3-AB8F-5DA3BBEC9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5AECA3EB-2386-994D-96AB-CF4EF195FD60}" type="slidenum">
              <a:rPr lang="pt-BR" altLang="en-US" sz="1400"/>
              <a:pPr eaLnBrk="1" hangingPunct="1"/>
              <a:t>3</a:t>
            </a:fld>
            <a:endParaRPr lang="pt-BR" altLang="en-US" sz="140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3383820E-FF67-3B78-187B-F16D72EF4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200"/>
              <a:t>Previous Works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A667553-A58D-2262-2E19-B76CAA3F5FD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644900"/>
            <a:ext cx="4038600" cy="576263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/>
              <a:t>For 3-Manifolds:</a:t>
            </a: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id="{88E37A60-ADCA-8DB4-761B-C3971176C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196975"/>
            <a:ext cx="2881312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For surfaces:</a:t>
            </a:r>
            <a:endParaRPr lang="en-US" sz="2800" u="sng">
              <a:effectLst/>
            </a:endParaRPr>
          </a:p>
        </p:txBody>
      </p:sp>
      <p:pic>
        <p:nvPicPr>
          <p:cNvPr id="6163" name="Picture 19" descr="Tempo3V">
            <a:extLst>
              <a:ext uri="{FF2B5EF4-FFF2-40B4-BE49-F238E27FC236}">
                <a16:creationId xmlns:a16="http://schemas.microsoft.com/office/drawing/2014/main" id="{AE6DCA8C-B668-8A1E-C238-14E93DDD9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3419475"/>
            <a:ext cx="8382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6" name="Picture 22" descr="TEmpoSurf">
            <a:extLst>
              <a:ext uri="{FF2B5EF4-FFF2-40B4-BE49-F238E27FC236}">
                <a16:creationId xmlns:a16="http://schemas.microsoft.com/office/drawing/2014/main" id="{D04F52B9-42EE-239B-6744-842D97490BCA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950" y="1530350"/>
            <a:ext cx="7632700" cy="2185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1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D6893D67-7A7A-4DCA-AF53-9E1EBAFCF0A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19962B-63D1-403D-A713-D4CB2E03763B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A440CF7-7FF6-3750-4567-8687A1AFA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E888865-0A75-8CC0-4E75-092D0335C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BFC64A59-9745-984A-9990-9289CFE4561D}" type="slidenum">
              <a:rPr lang="pt-BR" altLang="en-US" sz="1400"/>
              <a:pPr eaLnBrk="1" hangingPunct="1"/>
              <a:t>4</a:t>
            </a:fld>
            <a:endParaRPr lang="pt-BR" altLang="en-US" sz="1400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3C83DD27-9D8E-D657-AE63-2CDF2890F9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Contributions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179C473-94A2-4658-0B61-8EACDC47A16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/>
              <a:t>Manifold tetrahedral meshes</a:t>
            </a:r>
          </a:p>
          <a:p>
            <a:pPr eaLnBrk="1" hangingPunct="1">
              <a:defRPr/>
            </a:pPr>
            <a:endParaRPr lang="en-US" sz="2800"/>
          </a:p>
          <a:p>
            <a:pPr eaLnBrk="1" hangingPunct="1">
              <a:defRPr/>
            </a:pPr>
            <a:r>
              <a:rPr lang="en-US" sz="2800"/>
              <a:t>Four levels</a:t>
            </a:r>
          </a:p>
          <a:p>
            <a:pPr lvl="1" eaLnBrk="1" hangingPunct="1">
              <a:buFontTx/>
              <a:buNone/>
              <a:defRPr/>
            </a:pPr>
            <a:r>
              <a:rPr lang="en-US" sz="2000"/>
              <a:t>MEMORY x PERFORMANCE</a:t>
            </a:r>
          </a:p>
          <a:p>
            <a:pPr eaLnBrk="1" hangingPunct="1">
              <a:defRPr/>
            </a:pPr>
            <a:endParaRPr lang="en-US" sz="2800"/>
          </a:p>
          <a:p>
            <a:pPr eaLnBrk="1" hangingPunct="1">
              <a:defRPr/>
            </a:pPr>
            <a:r>
              <a:rPr lang="en-US" sz="2800"/>
              <a:t>Generic containers</a:t>
            </a:r>
          </a:p>
          <a:p>
            <a:pPr eaLnBrk="1" hangingPunct="1">
              <a:defRPr/>
            </a:pPr>
            <a:endParaRPr lang="en-US" sz="2800"/>
          </a:p>
          <a:p>
            <a:pPr eaLnBrk="1" hangingPunct="1">
              <a:defRPr/>
            </a:pPr>
            <a:r>
              <a:rPr lang="en-US" sz="2800"/>
              <a:t>Bitwise rules</a:t>
            </a:r>
          </a:p>
        </p:txBody>
      </p:sp>
      <p:pic>
        <p:nvPicPr>
          <p:cNvPr id="7175" name="Picture 7" descr="GráficoLevels">
            <a:extLst>
              <a:ext uri="{FF2B5EF4-FFF2-40B4-BE49-F238E27FC236}">
                <a16:creationId xmlns:a16="http://schemas.microsoft.com/office/drawing/2014/main" id="{C3CEB338-8C34-BBC3-B8BC-852B655BA8F3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2133600"/>
            <a:ext cx="4535488" cy="3544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6" name="Line 8">
            <a:extLst>
              <a:ext uri="{FF2B5EF4-FFF2-40B4-BE49-F238E27FC236}">
                <a16:creationId xmlns:a16="http://schemas.microsoft.com/office/drawing/2014/main" id="{11A17314-B5FD-8FE8-8427-729685A9D78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3789363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DA116D2-B1BC-BD67-A184-AF3AA22DA99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FF8083-8471-49E9-A096-5E611A3AECDD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64CA7BE-9784-BA33-635F-2B77A011D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CE56E8-F8E2-3BA1-5AD9-58B3EB84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84111308-44A0-9145-8ECE-D7C9959814FB}" type="slidenum">
              <a:rPr lang="pt-BR" altLang="en-US" sz="1400"/>
              <a:pPr eaLnBrk="1" hangingPunct="1"/>
              <a:t>5</a:t>
            </a:fld>
            <a:endParaRPr lang="pt-BR" altLang="en-US" sz="1400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630A0006-BA92-F2DC-EA8F-0450E84E04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Level 0 – Overview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282C130-2ED4-F434-0094-82BF9B513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566863"/>
            <a:ext cx="4968875" cy="3302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/>
              <a:t>Characteristic:</a:t>
            </a:r>
          </a:p>
          <a:p>
            <a:pPr lvl="1" eaLnBrk="1" hangingPunct="1">
              <a:buFontTx/>
              <a:buNone/>
              <a:defRPr/>
            </a:pPr>
            <a:r>
              <a:rPr lang="en-US"/>
              <a:t>Tetrahedral “soup”</a:t>
            </a:r>
          </a:p>
          <a:p>
            <a:pPr eaLnBrk="1" hangingPunct="1">
              <a:defRPr/>
            </a:pPr>
            <a:endParaRPr lang="en-US"/>
          </a:p>
          <a:p>
            <a:pPr eaLnBrk="1" hangingPunct="1">
              <a:buFontTx/>
              <a:buNone/>
              <a:defRPr/>
            </a:pPr>
            <a:r>
              <a:rPr lang="en-US"/>
              <a:t>Application:</a:t>
            </a:r>
          </a:p>
          <a:p>
            <a:pPr lvl="1" eaLnBrk="1" hangingPunct="1">
              <a:buFontTx/>
              <a:buNone/>
              <a:defRPr/>
            </a:pPr>
            <a:r>
              <a:rPr lang="en-US"/>
              <a:t>Mesh Visualization</a:t>
            </a:r>
          </a:p>
        </p:txBody>
      </p:sp>
      <p:pic>
        <p:nvPicPr>
          <p:cNvPr id="8198" name="Picture 6" descr="sopa">
            <a:extLst>
              <a:ext uri="{FF2B5EF4-FFF2-40B4-BE49-F238E27FC236}">
                <a16:creationId xmlns:a16="http://schemas.microsoft.com/office/drawing/2014/main" id="{0958DD41-1796-B06F-EFF4-21E54D5CC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1773238"/>
            <a:ext cx="3721100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1D5D5-D2E2-CE22-5084-F96ABCBC8E8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86E36F3-AE77-486F-9A94-5DB32C2B607F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FFB4A4-4FCA-4BF2-1A71-801EB591B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2C8271-00FC-C792-A878-44492E73C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3E08D7C7-1318-2649-96F5-CBF44F69C382}" type="slidenum">
              <a:rPr lang="pt-BR" altLang="en-US" sz="1400"/>
              <a:pPr eaLnBrk="1" hangingPunct="1"/>
              <a:t>6</a:t>
            </a:fld>
            <a:endParaRPr lang="pt-BR" altLang="en-US" sz="1400"/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1E556347-3060-29C1-DF43-69D9DD74F2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Level 0 – Basics</a:t>
            </a:r>
          </a:p>
        </p:txBody>
      </p:sp>
      <p:pic>
        <p:nvPicPr>
          <p:cNvPr id="9239" name="Picture 23" descr="TetraHfs">
            <a:extLst>
              <a:ext uri="{FF2B5EF4-FFF2-40B4-BE49-F238E27FC236}">
                <a16:creationId xmlns:a16="http://schemas.microsoft.com/office/drawing/2014/main" id="{A016E496-C614-2157-8B55-31496C1CD7DB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3346450"/>
            <a:ext cx="4608513" cy="3395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4" name="Picture 28" descr="Containers">
            <a:extLst>
              <a:ext uri="{FF2B5EF4-FFF2-40B4-BE49-F238E27FC236}">
                <a16:creationId xmlns:a16="http://schemas.microsoft.com/office/drawing/2014/main" id="{1E9F1513-2CA1-A8FC-764F-224A3D7E7C8B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388" y="1052513"/>
            <a:ext cx="6408737" cy="5305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31C02-C0F8-17AC-6B17-F7F99056E4E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BAA9A45-1D83-4B3E-BBEE-34CC89FE9CC4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883D2-04C8-233B-5D02-AFC578DC0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8C9C1-D878-A8F6-CCA9-294354B1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42AE6B5-B171-B84B-B8F8-433412B39F36}" type="slidenum">
              <a:rPr lang="pt-BR" altLang="en-US" sz="1400"/>
              <a:pPr eaLnBrk="1" hangingPunct="1"/>
              <a:t>7</a:t>
            </a:fld>
            <a:endParaRPr lang="pt-BR" altLang="en-US" sz="1400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F23B04A5-D242-E66D-D0DE-A468F3E66B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Level 0 – Rules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8C98566E-6DC9-2D8A-66FD-0CF80FA855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1268413"/>
            <a:ext cx="8785225" cy="4897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/>
              <a:t>Tetra(hf)   := </a:t>
            </a:r>
            <a:r>
              <a:rPr lang="en-US" sz="2400">
                <a:solidFill>
                  <a:schemeClr val="bg2"/>
                </a:solidFill>
              </a:rPr>
              <a:t>[hf/4]</a:t>
            </a:r>
            <a:r>
              <a:rPr lang="en-US" sz="240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			   = </a:t>
            </a:r>
            <a:r>
              <a:rPr lang="en-US" sz="2400">
                <a:solidFill>
                  <a:schemeClr val="tx1"/>
                </a:solidFill>
              </a:rPr>
              <a:t>hf&gt;&gt;2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/>
              <a:t>Next</a:t>
            </a:r>
            <a:r>
              <a:rPr lang="en-US" sz="2400" baseline="-14000"/>
              <a:t>hf</a:t>
            </a:r>
            <a:r>
              <a:rPr lang="en-US" sz="2400"/>
              <a:t>(hf)  := </a:t>
            </a:r>
            <a:r>
              <a:rPr lang="en-US" sz="2400">
                <a:solidFill>
                  <a:schemeClr val="bg2"/>
                </a:solidFill>
              </a:rPr>
              <a:t>4*Tetra(hf) + (hf+1)%4</a:t>
            </a:r>
          </a:p>
          <a:p>
            <a:pPr lvl="4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   = hf&amp;(~3) + (hf|1)&amp;3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                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/>
              <a:t>Mid</a:t>
            </a:r>
            <a:r>
              <a:rPr lang="en-US" sz="2400" baseline="-14000"/>
              <a:t>hf</a:t>
            </a:r>
            <a:r>
              <a:rPr lang="en-US" sz="2400"/>
              <a:t>(hf)    := </a:t>
            </a:r>
            <a:r>
              <a:rPr lang="en-US" sz="2400">
                <a:solidFill>
                  <a:schemeClr val="bg2"/>
                </a:solidFill>
              </a:rPr>
              <a:t>4*Tetra(hf) + (hf+2)%4</a:t>
            </a:r>
            <a:endParaRPr lang="en-US" sz="1800">
              <a:solidFill>
                <a:schemeClr val="bg2"/>
              </a:solidFill>
            </a:endParaRPr>
          </a:p>
          <a:p>
            <a:pPr lvl="4"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/>
              <a:t>     </a:t>
            </a:r>
            <a:r>
              <a:rPr lang="en-US" sz="2400"/>
              <a:t>= hf&amp;(~3) + (hf|2)&amp;3  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US" sz="240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/>
              <a:t>Prev</a:t>
            </a:r>
            <a:r>
              <a:rPr lang="en-US" sz="2400" baseline="-14000"/>
              <a:t>hf</a:t>
            </a:r>
            <a:r>
              <a:rPr lang="en-US" sz="2400"/>
              <a:t>(hf)   := </a:t>
            </a:r>
            <a:r>
              <a:rPr lang="en-US" sz="2400">
                <a:solidFill>
                  <a:schemeClr val="bg2"/>
                </a:solidFill>
              </a:rPr>
              <a:t>4*Tetra(hf) + (hf+3)%4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			    = hf&amp;(~3) + (hf|3)&amp;3</a:t>
            </a:r>
            <a:r>
              <a:rPr lang="en-US"/>
              <a:t>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5">
            <a:extLst>
              <a:ext uri="{FF2B5EF4-FFF2-40B4-BE49-F238E27FC236}">
                <a16:creationId xmlns:a16="http://schemas.microsoft.com/office/drawing/2014/main" id="{A3A9F2FE-4E24-F735-4D72-9DD6E5ED103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B14B417-06E4-4014-BC09-6331592BD693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7AE80717-F882-3E45-574C-F2FB5332A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2E5106E6-41DC-33F6-C9A3-786F194CB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3711B11C-9259-604F-B308-7A7EA22BF424}" type="slidenum">
              <a:rPr lang="pt-BR" altLang="en-US" sz="1400"/>
              <a:pPr eaLnBrk="1" hangingPunct="1"/>
              <a:t>8</a:t>
            </a:fld>
            <a:endParaRPr lang="pt-BR" altLang="en-US" sz="14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F29E6657-F0F6-7C30-A8A2-934F07E8A2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Level 0 – Half-Edges</a:t>
            </a:r>
          </a:p>
        </p:txBody>
      </p:sp>
      <p:sp>
        <p:nvSpPr>
          <p:cNvPr id="36873" name="Rectangle 9">
            <a:extLst>
              <a:ext uri="{FF2B5EF4-FFF2-40B4-BE49-F238E27FC236}">
                <a16:creationId xmlns:a16="http://schemas.microsoft.com/office/drawing/2014/main" id="{81457AA8-50EE-E0CC-79C3-F404C342227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348038" y="1196975"/>
            <a:ext cx="5688012" cy="1079500"/>
          </a:xfrm>
        </p:spPr>
        <p:txBody>
          <a:bodyPr/>
          <a:lstStyle/>
          <a:p>
            <a:pPr eaLnBrk="1" hangingPunct="1">
              <a:defRPr/>
            </a:pPr>
            <a:r>
              <a:rPr lang="en-US" sz="1600"/>
              <a:t>Next</a:t>
            </a:r>
            <a:r>
              <a:rPr lang="en-US" sz="1600" baseline="-25000"/>
              <a:t>he</a:t>
            </a:r>
            <a:r>
              <a:rPr lang="en-US" sz="1600"/>
              <a:t>(hf, he)  := (hf, N[he%4][hf%4])</a:t>
            </a:r>
          </a:p>
          <a:p>
            <a:pPr eaLnBrk="1" hangingPunct="1">
              <a:defRPr/>
            </a:pPr>
            <a:r>
              <a:rPr lang="en-US" sz="1600"/>
              <a:t>Prev</a:t>
            </a:r>
            <a:r>
              <a:rPr lang="en-US" sz="1600" baseline="-25000"/>
              <a:t>he</a:t>
            </a:r>
            <a:r>
              <a:rPr lang="en-US" sz="1600"/>
              <a:t>(hf, he)  := (hf, N[hf%4][he%4] )</a:t>
            </a:r>
          </a:p>
          <a:p>
            <a:pPr eaLnBrk="1" hangingPunct="1">
              <a:defRPr/>
            </a:pPr>
            <a:r>
              <a:rPr lang="en-US" sz="1600"/>
              <a:t>Mate</a:t>
            </a:r>
            <a:r>
              <a:rPr lang="en-US" sz="1600" baseline="-25000"/>
              <a:t>he</a:t>
            </a:r>
            <a:r>
              <a:rPr lang="en-US" sz="1600"/>
              <a:t>(hf, he) := (Prev</a:t>
            </a:r>
            <a:r>
              <a:rPr lang="en-US" sz="1600" baseline="-25000"/>
              <a:t>he</a:t>
            </a:r>
            <a:r>
              <a:rPr lang="en-US" sz="1600"/>
              <a:t>(hf, he), Next</a:t>
            </a:r>
            <a:r>
              <a:rPr lang="en-US" sz="1600" baseline="-25000"/>
              <a:t>he</a:t>
            </a:r>
            <a:r>
              <a:rPr lang="en-US" sz="1600"/>
              <a:t>(hf, he))</a:t>
            </a:r>
          </a:p>
        </p:txBody>
      </p:sp>
      <p:pic>
        <p:nvPicPr>
          <p:cNvPr id="36871" name="Picture 7" descr="(hf,he)">
            <a:extLst>
              <a:ext uri="{FF2B5EF4-FFF2-40B4-BE49-F238E27FC236}">
                <a16:creationId xmlns:a16="http://schemas.microsoft.com/office/drawing/2014/main" id="{75A861A1-BDCB-1AD0-CD49-F107AAA01278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388" y="2133600"/>
            <a:ext cx="3816350" cy="3505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6878" name="Object 14">
            <a:extLst>
              <a:ext uri="{FF2B5EF4-FFF2-40B4-BE49-F238E27FC236}">
                <a16:creationId xmlns:a16="http://schemas.microsoft.com/office/drawing/2014/main" id="{4972F491-5D14-4C7B-8DD1-1CACC7C70750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5148263" y="2276475"/>
          <a:ext cx="194945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384500" imgH="21069300" progId="Equation.3">
                  <p:embed/>
                </p:oleObj>
              </mc:Choice>
              <mc:Fallback>
                <p:oleObj name="Equation" r:id="rId4" imgW="28384500" imgH="210693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2276475"/>
                        <a:ext cx="194945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880" name="Picture 16" descr="mate">
            <a:extLst>
              <a:ext uri="{FF2B5EF4-FFF2-40B4-BE49-F238E27FC236}">
                <a16:creationId xmlns:a16="http://schemas.microsoft.com/office/drawing/2014/main" id="{B9BC9067-0384-A3C6-1608-3F96E3FAA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0713" y="4149725"/>
            <a:ext cx="3813175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703AA8-DB7A-90F3-7C6B-85CCA80C0B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5E2584A-D16E-4552-9BB4-AB3EFEFCBA69}" type="datetime2">
              <a:rPr lang="en-US"/>
              <a:pPr>
                <a:defRPr/>
              </a:pPr>
              <a:t>Thursday, July 30, 2026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6B81B2-3AA0-F71C-EA90-F8EDBA921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Sibgrapi 2005 - Natal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CDF74D-DAB3-BCC0-E692-E80DF997C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333333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113C2CC0-9C61-0840-936C-243A490AE039}" type="slidenum">
              <a:rPr lang="pt-BR" altLang="en-US" sz="1400"/>
              <a:pPr eaLnBrk="1" hangingPunct="1"/>
              <a:t>9</a:t>
            </a:fld>
            <a:endParaRPr lang="pt-BR" altLang="en-US" sz="1400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1FC354E7-9E3F-4899-23CD-F7DC354E1B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Level 1 – Overview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679BCDB-2AC1-8C02-248E-4B96DBD942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628775"/>
            <a:ext cx="5472112" cy="45259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/>
              <a:t>Characteristics:</a:t>
            </a:r>
          </a:p>
          <a:p>
            <a:pPr lvl="1" eaLnBrk="1" hangingPunct="1">
              <a:buFontTx/>
              <a:buNone/>
              <a:defRPr/>
            </a:pPr>
            <a:r>
              <a:rPr lang="en-US" sz="2700"/>
              <a:t>Neighborhood Information</a:t>
            </a:r>
            <a:r>
              <a:rPr lang="en-US"/>
              <a:t>	</a:t>
            </a:r>
          </a:p>
          <a:p>
            <a:pPr lvl="1" eaLnBrk="1" hangingPunct="1">
              <a:buFontTx/>
              <a:buNone/>
              <a:defRPr/>
            </a:pPr>
            <a:endParaRPr lang="en-US" sz="3200"/>
          </a:p>
          <a:p>
            <a:pPr eaLnBrk="1" hangingPunct="1">
              <a:buFontTx/>
              <a:buNone/>
              <a:defRPr/>
            </a:pPr>
            <a:r>
              <a:rPr lang="en-US"/>
              <a:t>Application: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700"/>
              <a:t>Traversal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700"/>
              <a:t>Subdivision</a:t>
            </a:r>
          </a:p>
          <a:p>
            <a:pPr lvl="1" eaLnBrk="1" hangingPunct="1">
              <a:buFontTx/>
              <a:buNone/>
              <a:defRPr/>
            </a:pPr>
            <a:endParaRPr lang="en-US"/>
          </a:p>
        </p:txBody>
      </p:sp>
      <p:pic>
        <p:nvPicPr>
          <p:cNvPr id="27652" name="Picture 4" descr="colados">
            <a:extLst>
              <a:ext uri="{FF2B5EF4-FFF2-40B4-BE49-F238E27FC236}">
                <a16:creationId xmlns:a16="http://schemas.microsoft.com/office/drawing/2014/main" id="{4E0C1ADA-1E23-B67C-155D-2B9D84108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1628775"/>
            <a:ext cx="4019550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7|0.7|2.4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0.9|13.4|0.4|4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|1.1|1.1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1|26.3|0.4|11.8"/>
</p:tagLst>
</file>

<file path=ppt/theme/theme1.xml><?xml version="1.0" encoding="utf-8"?>
<a:theme xmlns:a="http://schemas.openxmlformats.org/drawingml/2006/main" name="2_Design padrão">
  <a:themeElements>
    <a:clrScheme name="2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sign padrã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33333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33333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lnDef>
  </a:objectDefaults>
  <a:extraClrSchemeLst>
    <a:extraClrScheme>
      <a:clrScheme name="2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3081</TotalTime>
  <Words>670</Words>
  <Application>Microsoft Macintosh PowerPoint</Application>
  <PresentationFormat>On-screen Show (4:3)</PresentationFormat>
  <Paragraphs>192</Paragraphs>
  <Slides>20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Verdana</vt:lpstr>
      <vt:lpstr>Arial</vt:lpstr>
      <vt:lpstr>2_Design padrão</vt:lpstr>
      <vt:lpstr>Microsoft Equation 3.0</vt:lpstr>
      <vt:lpstr>CHF: A Scalable Topological Data Structure for Tetrahedral Meshes</vt:lpstr>
      <vt:lpstr>Introduction</vt:lpstr>
      <vt:lpstr>Previous Works</vt:lpstr>
      <vt:lpstr>Contributions</vt:lpstr>
      <vt:lpstr>Level 0 – Overview</vt:lpstr>
      <vt:lpstr>Level 0 – Basics</vt:lpstr>
      <vt:lpstr>Level 0 – Rules</vt:lpstr>
      <vt:lpstr>Level 0 – Half-Edges</vt:lpstr>
      <vt:lpstr>Level 1 – Overview</vt:lpstr>
      <vt:lpstr>Level 1 – Opposite Half-Face</vt:lpstr>
      <vt:lpstr>Level 1 – Opposite Container </vt:lpstr>
      <vt:lpstr>Level 1 – Edge Star</vt:lpstr>
      <vt:lpstr>Level 2 – Overview</vt:lpstr>
      <vt:lpstr>Level 2 – Extra Containers</vt:lpstr>
      <vt:lpstr>Level 3 – Overview</vt:lpstr>
      <vt:lpstr>Level 3 – Border CHE</vt:lpstr>
      <vt:lpstr>Operations – Vertex Star</vt:lpstr>
      <vt:lpstr>Operations – Edge Star</vt:lpstr>
      <vt:lpstr>Future Works</vt:lpstr>
      <vt:lpstr>Thanks !!!</vt:lpstr>
    </vt:vector>
  </TitlesOfParts>
  <Company>Casa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Marcos Ferreira</dc:creator>
  <cp:lastModifiedBy>Thomas LEWINER</cp:lastModifiedBy>
  <cp:revision>215</cp:revision>
  <dcterms:created xsi:type="dcterms:W3CDTF">2005-09-15T23:19:12Z</dcterms:created>
  <dcterms:modified xsi:type="dcterms:W3CDTF">2026-07-30T21:25:31Z</dcterms:modified>
  <cp:contentStatus/>
</cp:coreProperties>
</file>