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6" r:id="rId2"/>
    <p:sldId id="258" r:id="rId3"/>
    <p:sldId id="278" r:id="rId4"/>
    <p:sldId id="282" r:id="rId5"/>
    <p:sldId id="268" r:id="rId6"/>
    <p:sldId id="259" r:id="rId7"/>
    <p:sldId id="262" r:id="rId8"/>
    <p:sldId id="267" r:id="rId9"/>
    <p:sldId id="257" r:id="rId10"/>
    <p:sldId id="260" r:id="rId11"/>
    <p:sldId id="261" r:id="rId12"/>
    <p:sldId id="283" r:id="rId13"/>
    <p:sldId id="284" r:id="rId14"/>
    <p:sldId id="263" r:id="rId15"/>
    <p:sldId id="264" r:id="rId16"/>
    <p:sldId id="271" r:id="rId17"/>
    <p:sldId id="269" r:id="rId18"/>
    <p:sldId id="270" r:id="rId19"/>
    <p:sldId id="265" r:id="rId20"/>
    <p:sldId id="272" r:id="rId21"/>
    <p:sldId id="275" r:id="rId22"/>
    <p:sldId id="277" r:id="rId23"/>
    <p:sldId id="273" r:id="rId24"/>
    <p:sldId id="274" r:id="rId25"/>
    <p:sldId id="276" r:id="rId26"/>
    <p:sldId id="266" r:id="rId27"/>
    <p:sldId id="279" r:id="rId28"/>
    <p:sldId id="281" r:id="rId29"/>
    <p:sldId id="280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96" autoAdjust="0"/>
    <p:restoredTop sz="91370" autoAdjust="0"/>
  </p:normalViewPr>
  <p:slideViewPr>
    <p:cSldViewPr>
      <p:cViewPr varScale="1">
        <p:scale>
          <a:sx n="116" d="100"/>
          <a:sy n="116" d="100"/>
        </p:scale>
        <p:origin x="211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D1157-1F0E-DD3A-EBDB-A51BC2C3B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3B553F-86E1-C935-541A-984D00AB2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65F4B-6E7C-67A0-94DE-9F60D971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AA65A-6781-6A81-F5C5-FF1782862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44748-7915-9F07-5028-6FAC365AA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B4202-065D-8642-B1AF-DA3F636E9F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21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9FAD1-264A-3039-DC4E-B858982E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4A5658-791E-A848-B28F-13396C7B7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77157-600E-7EFD-CE3E-31C048F7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66015-5C91-F977-2A7A-4FC7C58F7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0EFFE-ED62-F992-B888-3D1CD9393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6CD87-3C0B-E946-BFDC-3340CD376D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925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5ABDE7-70BB-9457-6C70-C10547FEA0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FF9F8B-D271-F567-4AAB-EE7D71031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4A360-00F0-6EF1-3E86-9CD586F5F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8A390-45E3-C5B9-3B10-6DE35CEA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D04B9-91C2-575A-7833-97EA2AB95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1689BA-7816-7344-8344-82F8C30F96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7834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683B0-BAE3-8251-240F-996659828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5EF82-61E7-EC2B-E3B0-C95CED7BB1C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9DE104-5E2B-A728-A869-63F3808DC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EFFA4-FDEC-FBDB-AA7B-766AC1E22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3E65E-B3C2-E4B4-2C24-F55EFBA50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C0A18F-3020-245D-433B-C6DCE476F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FE06C05-4B7B-DC4B-8A0D-35CA71517F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4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CEE0B-C1D2-54C9-F232-659B9F6F6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A5003-2451-A36D-58FB-FFEFF68FD73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09A28B-8FE4-E017-F924-8BC4AB1F67E4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8A158D-BAF6-68FB-E285-9800E6560412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4514047-281F-79C6-E976-558542DDAC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864C69-2930-C6FC-92B5-0CE5D5973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76D89E-FE61-BC96-2506-61984D1A4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BA50270-FFD3-2046-9F84-F1534ED283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057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B022A-BDF2-D681-F125-4CCAD6259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17633-1E28-E7AB-880C-2E573E299F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3586-D144-2FD3-AD5F-D1305B784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AF12A-01E8-F7E4-A86C-F39E871D6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2CB13-0F3A-DC78-23D3-066CD16C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F8C96-73D9-9640-848C-6766A510F4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5736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EBDE7-83E5-4523-B0F6-885E53268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27BA09-F951-A3CB-1543-92734BDD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13DB9-558A-92DC-65E1-F107AACC0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F3211-FC4B-58D7-188E-8C0FA8623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C2F34-9F21-486C-053F-9FC12802B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E9FEF-8CDB-2144-A0FD-7A27C9DD08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12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095D6-3279-E7A2-1490-8ABE97C3D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64270-FC74-25E9-4A80-55771B773A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F5525-3EF9-1683-F6FC-B1FC40D59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EB706-CFEF-059E-0869-7851529CA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9AEE6-E449-CD50-567B-495337EE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6F944-3525-B8C9-5635-07E2C588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B5192-2018-9F4A-9675-2036963320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43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158FD-711B-2CBF-491C-B45AA6F8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624E4-5911-8802-A55E-D2FE2CCC1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7435B-2054-B588-8676-DE22E7A400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D29E30-1DAB-16C2-E5AA-60953BBF01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6A91D4-2A4F-0549-5B8F-C67261AAA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AC5BBB-C927-AA25-D331-3974DB861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F23D5-1C06-3DBF-AF5F-6D01B61B4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38CBBC-6DE5-F698-5A6F-4F056DB7F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0EBB1-190D-C846-952D-7C26CEC045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995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8447C-4C72-6C00-0C01-7F8206E2C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5A8961-581B-CF20-EAB2-244AC3B69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577B65-341D-A7A6-DF5E-3D678E166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D6EFEB-649E-CB47-B78D-075159E7C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D27C6-767A-884D-84D2-BB451409E4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017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CB89CF-70E8-68F9-4511-04036F786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316D92-698E-8BCE-6C72-A9B212C46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92666-A9A9-F537-0EF1-384FAC10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46267-A9CA-2842-A1B5-C54A79A9B0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174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BA30A-B556-954F-8C40-1E0745B15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7B10B-86E7-4F8F-0C88-0F2B64902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5252A-1A8B-4864-FB4C-EE80D3D5A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02434-1A5B-D005-B4A4-15079DD3B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A52428-A412-FD05-FD79-082E94873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EFB5FD-B6B5-D7F1-F30E-905C31363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87CB4-FC0B-1F46-96A2-3AD31DDA02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104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B3E19-9219-3EA0-D2B6-B0D47CE00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DF706-07F2-55C5-FD6B-5A123107AE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43BC9-5399-76D4-3B08-0E2174DA3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32BD2-CEE4-0075-1DF4-A95402EC8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D1C562-23D9-176A-CF76-7641DCAC8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4ACC9-4567-09F5-CBAC-8F8177AB5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D36B9-D14F-5949-9F8B-543282052E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318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>
            <a:extLst>
              <a:ext uri="{FF2B5EF4-FFF2-40B4-BE49-F238E27FC236}">
                <a16:creationId xmlns:a16="http://schemas.microsoft.com/office/drawing/2014/main" id="{1DE59881-7E9F-5274-08CD-37A42DFD7BD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991225"/>
            <a:ext cx="9144000" cy="890588"/>
            <a:chOff x="0" y="3774"/>
            <a:chExt cx="5760" cy="561"/>
          </a:xfrm>
        </p:grpSpPr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07784E5B-9F71-54EF-18B1-6910897BE9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74"/>
              <a:ext cx="5760" cy="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33" name="Group 9">
              <a:extLst>
                <a:ext uri="{FF2B5EF4-FFF2-40B4-BE49-F238E27FC236}">
                  <a16:creationId xmlns:a16="http://schemas.microsoft.com/office/drawing/2014/main" id="{1A05A873-4C0C-8612-934B-FC0D2CBFCB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3774"/>
              <a:ext cx="2016" cy="561"/>
              <a:chOff x="3696" y="3774"/>
              <a:chExt cx="2016" cy="561"/>
            </a:xfrm>
          </p:grpSpPr>
          <p:pic>
            <p:nvPicPr>
              <p:cNvPr id="1034" name="Picture 10">
                <a:extLst>
                  <a:ext uri="{FF2B5EF4-FFF2-40B4-BE49-F238E27FC236}">
                    <a16:creationId xmlns:a16="http://schemas.microsoft.com/office/drawing/2014/main" id="{E31247D3-97CC-B19C-3376-2F592A9BEF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3774"/>
                <a:ext cx="1488" cy="5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5" name="Picture 11">
                <a:extLst>
                  <a:ext uri="{FF2B5EF4-FFF2-40B4-BE49-F238E27FC236}">
                    <a16:creationId xmlns:a16="http://schemas.microsoft.com/office/drawing/2014/main" id="{7316A09D-3729-EDE3-0632-48FE14E7FC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2" y="3907"/>
                <a:ext cx="480" cy="3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026" name="Rectangle 2">
            <a:extLst>
              <a:ext uri="{FF2B5EF4-FFF2-40B4-BE49-F238E27FC236}">
                <a16:creationId xmlns:a16="http://schemas.microsoft.com/office/drawing/2014/main" id="{4ECCAA89-643C-34B7-FC11-AA9445A997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C33227C-EA59-5E5E-1125-D3B49A3974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 para editar os estilos do texto mestre</a:t>
            </a:r>
          </a:p>
          <a:p>
            <a:pPr lvl="1"/>
            <a:r>
              <a:rPr lang="en-US" altLang="en-US"/>
              <a:t>Segundo nível</a:t>
            </a:r>
          </a:p>
          <a:p>
            <a:pPr lvl="2"/>
            <a:r>
              <a:rPr lang="en-US" altLang="en-US"/>
              <a:t>Terceiro nível</a:t>
            </a:r>
          </a:p>
          <a:p>
            <a:pPr lvl="3"/>
            <a:r>
              <a:rPr lang="en-US" altLang="en-US"/>
              <a:t>Quarto nível</a:t>
            </a:r>
          </a:p>
          <a:p>
            <a:pPr lvl="4"/>
            <a:r>
              <a:rPr lang="en-US" altLang="en-US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F13C2C6-AD27-DF3C-32EF-3A575D245B5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0AB7F5A-762F-1C65-F6E0-DE3435D8423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CEAF504-E61F-5FC7-0690-640824FBC1F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5F50776B-40CD-8647-A797-AFEFF9AFF61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3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5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46.emf"/><Relationship Id="rId7" Type="http://schemas.openxmlformats.org/officeDocument/2006/relationships/oleObject" Target="../embeddings/oleObject17.bin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47.emf"/><Relationship Id="rId4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.gi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49.pn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9.png"/><Relationship Id="rId5" Type="http://schemas.openxmlformats.org/officeDocument/2006/relationships/image" Target="../media/image58.emf"/><Relationship Id="rId10" Type="http://schemas.openxmlformats.org/officeDocument/2006/relationships/image" Target="../media/image63.png"/><Relationship Id="rId4" Type="http://schemas.openxmlformats.org/officeDocument/2006/relationships/oleObject" Target="../embeddings/oleObject19.bin"/><Relationship Id="rId9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7.e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66.emf"/><Relationship Id="rId4" Type="http://schemas.openxmlformats.org/officeDocument/2006/relationships/oleObject" Target="../embeddings/oleObject20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68.emf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74.e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png"/><Relationship Id="rId11" Type="http://schemas.openxmlformats.org/officeDocument/2006/relationships/oleObject" Target="../embeddings/oleObject25.bin"/><Relationship Id="rId5" Type="http://schemas.openxmlformats.org/officeDocument/2006/relationships/image" Target="../media/image70.png"/><Relationship Id="rId10" Type="http://schemas.openxmlformats.org/officeDocument/2006/relationships/image" Target="../media/image73.e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2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3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6" name="Picture 48">
            <a:extLst>
              <a:ext uri="{FF2B5EF4-FFF2-40B4-BE49-F238E27FC236}">
                <a16:creationId xmlns:a16="http://schemas.microsoft.com/office/drawing/2014/main" id="{86E80D00-2629-0842-C651-B5A33C5D8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91225"/>
            <a:ext cx="91440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FAA8FF24-1785-2615-2F40-699129179EC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33500" y="1501775"/>
            <a:ext cx="7772400" cy="1470025"/>
          </a:xfrm>
        </p:spPr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Robust Adaptive Meshes for Implicit Surfaces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CD4B4EB-1A84-D268-0A50-0A1B482F064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295400" y="3505200"/>
            <a:ext cx="7848600" cy="16002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altLang="en-US" sz="2400"/>
              <a:t>Afonso Paiva     Hélio Lopes     Thomas Lewiner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altLang="en-US" sz="1800"/>
              <a:t>Matmidia - Departament of Mathematics – PUC-Rio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en-US" altLang="en-US" sz="1800"/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altLang="en-US" sz="2400"/>
              <a:t>Luiz Henrique de Figueiredo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altLang="en-US" sz="1800"/>
              <a:t>Visgraf - IMPA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en-US" altLang="en-US" sz="1800"/>
          </a:p>
        </p:txBody>
      </p:sp>
      <p:pic>
        <p:nvPicPr>
          <p:cNvPr id="2097" name="Picture 49">
            <a:extLst>
              <a:ext uri="{FF2B5EF4-FFF2-40B4-BE49-F238E27FC236}">
                <a16:creationId xmlns:a16="http://schemas.microsoft.com/office/drawing/2014/main" id="{B85CD217-C9AF-E233-43AB-3AB2A6C03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>
            <a:extLst>
              <a:ext uri="{FF2B5EF4-FFF2-40B4-BE49-F238E27FC236}">
                <a16:creationId xmlns:a16="http://schemas.microsoft.com/office/drawing/2014/main" id="{447D8F07-22B8-ECBF-A699-F867922AE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91225"/>
            <a:ext cx="2362200" cy="89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Picture 46">
            <a:extLst>
              <a:ext uri="{FF2B5EF4-FFF2-40B4-BE49-F238E27FC236}">
                <a16:creationId xmlns:a16="http://schemas.microsoft.com/office/drawing/2014/main" id="{C1FE1D5E-17D1-3E2E-F692-E1FF910A5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5800" y="6202363"/>
            <a:ext cx="762000" cy="60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0" name="Picture 52">
            <a:extLst>
              <a:ext uri="{FF2B5EF4-FFF2-40B4-BE49-F238E27FC236}">
                <a16:creationId xmlns:a16="http://schemas.microsoft.com/office/drawing/2014/main" id="{DAA6954D-8C8A-B0BD-3948-1FD978B31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" name="Picture 51">
            <a:extLst>
              <a:ext uri="{FF2B5EF4-FFF2-40B4-BE49-F238E27FC236}">
                <a16:creationId xmlns:a16="http://schemas.microsoft.com/office/drawing/2014/main" id="{188D9B5B-A902-9840-94F2-3C2714D8D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8" name="Picture 50">
            <a:extLst>
              <a:ext uri="{FF2B5EF4-FFF2-40B4-BE49-F238E27FC236}">
                <a16:creationId xmlns:a16="http://schemas.microsoft.com/office/drawing/2014/main" id="{4BEA2994-72EC-E2DA-BEEA-496CE80E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6" name="Picture 58">
            <a:extLst>
              <a:ext uri="{FF2B5EF4-FFF2-40B4-BE49-F238E27FC236}">
                <a16:creationId xmlns:a16="http://schemas.microsoft.com/office/drawing/2014/main" id="{E3E9D484-545B-5883-0373-41123FB7D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7" name="Picture 59">
            <a:extLst>
              <a:ext uri="{FF2B5EF4-FFF2-40B4-BE49-F238E27FC236}">
                <a16:creationId xmlns:a16="http://schemas.microsoft.com/office/drawing/2014/main" id="{5CB8DB8B-1BD1-DF98-264E-984F2D5A2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5400" cy="89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9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6" name="Group 42">
            <a:extLst>
              <a:ext uri="{FF2B5EF4-FFF2-40B4-BE49-F238E27FC236}">
                <a16:creationId xmlns:a16="http://schemas.microsoft.com/office/drawing/2014/main" id="{77AC8223-3646-0C8A-3E79-E10D7BD98C4A}"/>
              </a:ext>
            </a:extLst>
          </p:cNvPr>
          <p:cNvGrpSpPr>
            <a:grpSpLocks/>
          </p:cNvGrpSpPr>
          <p:nvPr/>
        </p:nvGrpSpPr>
        <p:grpSpPr bwMode="auto">
          <a:xfrm>
            <a:off x="3032125" y="5140325"/>
            <a:ext cx="473075" cy="498475"/>
            <a:chOff x="288" y="2688"/>
            <a:chExt cx="298" cy="314"/>
          </a:xfrm>
        </p:grpSpPr>
        <p:sp>
          <p:nvSpPr>
            <p:cNvPr id="6184" name="Oval 40">
              <a:extLst>
                <a:ext uri="{FF2B5EF4-FFF2-40B4-BE49-F238E27FC236}">
                  <a16:creationId xmlns:a16="http://schemas.microsoft.com/office/drawing/2014/main" id="{57BE5FD8-7307-5D1E-8D7C-1311ED891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688"/>
              <a:ext cx="96" cy="9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5" name="Text Box 41">
              <a:extLst>
                <a:ext uri="{FF2B5EF4-FFF2-40B4-BE49-F238E27FC236}">
                  <a16:creationId xmlns:a16="http://schemas.microsoft.com/office/drawing/2014/main" id="{13679CCD-F7DB-2552-2992-71E22D99A1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" y="271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b="1"/>
                <a:t>0</a:t>
              </a:r>
            </a:p>
          </p:txBody>
        </p:sp>
      </p:grpSp>
      <p:sp>
        <p:nvSpPr>
          <p:cNvPr id="6146" name="Rectangle 2">
            <a:extLst>
              <a:ext uri="{FF2B5EF4-FFF2-40B4-BE49-F238E27FC236}">
                <a16:creationId xmlns:a16="http://schemas.microsoft.com/office/drawing/2014/main" id="{9C1A07FF-2065-EE5D-2860-473A8C9113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Build the Octree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BAB5D40-4CBB-3E15-5E2F-C4205691626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/>
              <a:t>Topology Criterion</a:t>
            </a:r>
          </a:p>
        </p:txBody>
      </p:sp>
      <p:graphicFrame>
        <p:nvGraphicFramePr>
          <p:cNvPr id="6148" name="Object 4">
            <a:extLst>
              <a:ext uri="{FF2B5EF4-FFF2-40B4-BE49-F238E27FC236}">
                <a16:creationId xmlns:a16="http://schemas.microsoft.com/office/drawing/2014/main" id="{71901E97-1C15-106F-AED0-E6DEF2B308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6425" y="2495550"/>
          <a:ext cx="58483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9982100" imgH="5854700" progId="Equation.DSMT4">
                  <p:embed/>
                </p:oleObj>
              </mc:Choice>
              <mc:Fallback>
                <p:oleObj name="Equation" r:id="rId3" imgW="59982100" imgH="5854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425" y="2495550"/>
                        <a:ext cx="58483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5">
            <a:extLst>
              <a:ext uri="{FF2B5EF4-FFF2-40B4-BE49-F238E27FC236}">
                <a16:creationId xmlns:a16="http://schemas.microsoft.com/office/drawing/2014/main" id="{B97E7F4C-50DF-9EDF-CD88-35AAD08C7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438400"/>
            <a:ext cx="6096000" cy="6858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80" name="Group 36">
            <a:extLst>
              <a:ext uri="{FF2B5EF4-FFF2-40B4-BE49-F238E27FC236}">
                <a16:creationId xmlns:a16="http://schemas.microsoft.com/office/drawing/2014/main" id="{5ADF8832-201A-5E4C-DF6C-F7A2A0BB2960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3810000"/>
            <a:ext cx="2768600" cy="2514600"/>
            <a:chOff x="1488" y="2448"/>
            <a:chExt cx="1744" cy="1584"/>
          </a:xfrm>
        </p:grpSpPr>
        <p:sp>
          <p:nvSpPr>
            <p:cNvPr id="6151" name="Freeform 7">
              <a:extLst>
                <a:ext uri="{FF2B5EF4-FFF2-40B4-BE49-F238E27FC236}">
                  <a16:creationId xmlns:a16="http://schemas.microsoft.com/office/drawing/2014/main" id="{212BEB05-B963-B900-CB98-42310F8A4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3348"/>
              <a:ext cx="363" cy="684"/>
            </a:xfrm>
            <a:custGeom>
              <a:avLst/>
              <a:gdLst>
                <a:gd name="T0" fmla="*/ 0 w 512"/>
                <a:gd name="T1" fmla="*/ 0 h 912"/>
                <a:gd name="T2" fmla="*/ 432 w 512"/>
                <a:gd name="T3" fmla="*/ 336 h 912"/>
                <a:gd name="T4" fmla="*/ 480 w 512"/>
                <a:gd name="T5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2" h="912">
                  <a:moveTo>
                    <a:pt x="0" y="0"/>
                  </a:moveTo>
                  <a:cubicBezTo>
                    <a:pt x="176" y="92"/>
                    <a:pt x="352" y="184"/>
                    <a:pt x="432" y="336"/>
                  </a:cubicBezTo>
                  <a:cubicBezTo>
                    <a:pt x="512" y="488"/>
                    <a:pt x="496" y="700"/>
                    <a:pt x="480" y="912"/>
                  </a:cubicBezTo>
                </a:path>
              </a:pathLst>
            </a:cu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" name="Freeform 8">
              <a:extLst>
                <a:ext uri="{FF2B5EF4-FFF2-40B4-BE49-F238E27FC236}">
                  <a16:creationId xmlns:a16="http://schemas.microsoft.com/office/drawing/2014/main" id="{F61C0EDD-6151-A032-F848-BD57922A4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" y="2448"/>
              <a:ext cx="502" cy="895"/>
            </a:xfrm>
            <a:custGeom>
              <a:avLst/>
              <a:gdLst>
                <a:gd name="T0" fmla="*/ 272 w 464"/>
                <a:gd name="T1" fmla="*/ 0 h 960"/>
                <a:gd name="T2" fmla="*/ 32 w 464"/>
                <a:gd name="T3" fmla="*/ 528 h 960"/>
                <a:gd name="T4" fmla="*/ 464 w 464"/>
                <a:gd name="T5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4" h="960">
                  <a:moveTo>
                    <a:pt x="272" y="0"/>
                  </a:moveTo>
                  <a:cubicBezTo>
                    <a:pt x="136" y="184"/>
                    <a:pt x="0" y="368"/>
                    <a:pt x="32" y="528"/>
                  </a:cubicBezTo>
                  <a:cubicBezTo>
                    <a:pt x="64" y="688"/>
                    <a:pt x="264" y="824"/>
                    <a:pt x="464" y="960"/>
                  </a:cubicBezTo>
                </a:path>
              </a:pathLst>
            </a:cu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Rectangle 9">
              <a:extLst>
                <a:ext uri="{FF2B5EF4-FFF2-40B4-BE49-F238E27FC236}">
                  <a16:creationId xmlns:a16="http://schemas.microsoft.com/office/drawing/2014/main" id="{4B04FD9F-5700-45D1-DC8A-1CE70B1DF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" y="2688"/>
              <a:ext cx="1453" cy="1263"/>
            </a:xfrm>
            <a:prstGeom prst="rect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4" name="Oval 10">
              <a:extLst>
                <a:ext uri="{FF2B5EF4-FFF2-40B4-BE49-F238E27FC236}">
                  <a16:creationId xmlns:a16="http://schemas.microsoft.com/office/drawing/2014/main" id="{3131EF6E-50BF-5596-AC09-45A806480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0" y="2640"/>
              <a:ext cx="104" cy="1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5" name="Oval 11">
              <a:extLst>
                <a:ext uri="{FF2B5EF4-FFF2-40B4-BE49-F238E27FC236}">
                  <a16:creationId xmlns:a16="http://schemas.microsoft.com/office/drawing/2014/main" id="{4E24CBB4-9E38-D9E6-2A58-5085046CC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888"/>
              <a:ext cx="104" cy="1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6" name="Text Box 12">
              <a:extLst>
                <a:ext uri="{FF2B5EF4-FFF2-40B4-BE49-F238E27FC236}">
                  <a16:creationId xmlns:a16="http://schemas.microsoft.com/office/drawing/2014/main" id="{83896EA6-57B5-AD9A-CAC7-CC19E65C80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4" y="3648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b="1" i="1"/>
                <a:t>B</a:t>
              </a:r>
              <a:r>
                <a:rPr lang="en-US" altLang="en-US" sz="2400" b="1" i="1" baseline="-25000"/>
                <a:t>n</a:t>
              </a:r>
              <a:endParaRPr lang="en-US" altLang="en-US" sz="2400" b="1" i="1"/>
            </a:p>
          </p:txBody>
        </p:sp>
      </p:grpSp>
      <p:sp>
        <p:nvSpPr>
          <p:cNvPr id="6159" name="Rectangle 15">
            <a:extLst>
              <a:ext uri="{FF2B5EF4-FFF2-40B4-BE49-F238E27FC236}">
                <a16:creationId xmlns:a16="http://schemas.microsoft.com/office/drawing/2014/main" id="{21C4BE50-058A-94DD-3469-1E2715FDF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962400"/>
            <a:ext cx="3048000" cy="2590800"/>
          </a:xfrm>
          <a:prstGeom prst="rect">
            <a:avLst/>
          </a:prstGeom>
          <a:noFill/>
          <a:ln w="317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171" name="Object 27">
            <a:extLst>
              <a:ext uri="{FF2B5EF4-FFF2-40B4-BE49-F238E27FC236}">
                <a16:creationId xmlns:a16="http://schemas.microsoft.com/office/drawing/2014/main" id="{B79BACBD-D9C4-36B4-6ECE-D7CFAD01BD10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228600" y="6019800"/>
          <a:ext cx="12541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877800" imgH="5854700" progId="Equation.DSMT4">
                  <p:embed/>
                </p:oleObj>
              </mc:Choice>
              <mc:Fallback>
                <p:oleObj name="Equation" r:id="rId5" imgW="12877800" imgH="58547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6019800"/>
                        <a:ext cx="12541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82" name="Group 38">
            <a:extLst>
              <a:ext uri="{FF2B5EF4-FFF2-40B4-BE49-F238E27FC236}">
                <a16:creationId xmlns:a16="http://schemas.microsoft.com/office/drawing/2014/main" id="{76F77F20-6DAE-7A2D-9C6C-90B5D8FDEF7A}"/>
              </a:ext>
            </a:extLst>
          </p:cNvPr>
          <p:cNvGrpSpPr>
            <a:grpSpLocks/>
          </p:cNvGrpSpPr>
          <p:nvPr/>
        </p:nvGrpSpPr>
        <p:grpSpPr bwMode="auto">
          <a:xfrm>
            <a:off x="2401888" y="4343400"/>
            <a:ext cx="1560512" cy="1524000"/>
            <a:chOff x="1801" y="2784"/>
            <a:chExt cx="983" cy="960"/>
          </a:xfrm>
        </p:grpSpPr>
        <p:sp>
          <p:nvSpPr>
            <p:cNvPr id="6157" name="Line 13">
              <a:extLst>
                <a:ext uri="{FF2B5EF4-FFF2-40B4-BE49-F238E27FC236}">
                  <a16:creationId xmlns:a16="http://schemas.microsoft.com/office/drawing/2014/main" id="{B2988830-6175-57ED-9E1B-269BC64F38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01" y="3408"/>
              <a:ext cx="311" cy="211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8" name="Line 14">
              <a:extLst>
                <a:ext uri="{FF2B5EF4-FFF2-40B4-BE49-F238E27FC236}">
                  <a16:creationId xmlns:a16="http://schemas.microsoft.com/office/drawing/2014/main" id="{A807D264-97D5-63AC-F6A0-CDE1F8C901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3" y="2976"/>
              <a:ext cx="311" cy="211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 type="triangle" w="lg" len="med"/>
              <a:tailEnd type="non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Text Box 30">
              <a:extLst>
                <a:ext uri="{FF2B5EF4-FFF2-40B4-BE49-F238E27FC236}">
                  <a16:creationId xmlns:a16="http://schemas.microsoft.com/office/drawing/2014/main" id="{3354E725-9761-D634-11AE-234CC930DA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7" y="345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b="1" i="1"/>
                <a:t>n</a:t>
              </a:r>
            </a:p>
          </p:txBody>
        </p:sp>
        <p:sp>
          <p:nvSpPr>
            <p:cNvPr id="6175" name="Text Box 31">
              <a:extLst>
                <a:ext uri="{FF2B5EF4-FFF2-40B4-BE49-F238E27FC236}">
                  <a16:creationId xmlns:a16="http://schemas.microsoft.com/office/drawing/2014/main" id="{4BCE5EF7-DC57-BF23-9A4E-30B6EDF706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6" y="2784"/>
              <a:ext cx="2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b="1" i="1"/>
                <a:t>-n</a:t>
              </a:r>
            </a:p>
          </p:txBody>
        </p:sp>
      </p:grpSp>
      <p:grpSp>
        <p:nvGrpSpPr>
          <p:cNvPr id="6179" name="Group 35">
            <a:extLst>
              <a:ext uri="{FF2B5EF4-FFF2-40B4-BE49-F238E27FC236}">
                <a16:creationId xmlns:a16="http://schemas.microsoft.com/office/drawing/2014/main" id="{754D7124-357F-82E9-9FC5-41DFE83C7195}"/>
              </a:ext>
            </a:extLst>
          </p:cNvPr>
          <p:cNvGrpSpPr>
            <a:grpSpLocks/>
          </p:cNvGrpSpPr>
          <p:nvPr/>
        </p:nvGrpSpPr>
        <p:grpSpPr bwMode="auto">
          <a:xfrm>
            <a:off x="1960563" y="4191000"/>
            <a:ext cx="2306637" cy="2005013"/>
            <a:chOff x="768" y="2880"/>
            <a:chExt cx="1344" cy="1152"/>
          </a:xfrm>
        </p:grpSpPr>
        <p:sp>
          <p:nvSpPr>
            <p:cNvPr id="6177" name="Line 33">
              <a:extLst>
                <a:ext uri="{FF2B5EF4-FFF2-40B4-BE49-F238E27FC236}">
                  <a16:creationId xmlns:a16="http://schemas.microsoft.com/office/drawing/2014/main" id="{A8758529-CEE6-6A25-BE18-7CDC44EF58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880"/>
              <a:ext cx="0" cy="115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8" name="Line 34">
              <a:extLst>
                <a:ext uri="{FF2B5EF4-FFF2-40B4-BE49-F238E27FC236}">
                  <a16:creationId xmlns:a16="http://schemas.microsoft.com/office/drawing/2014/main" id="{6FC3517A-EE66-BE18-5F99-8B876CE31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456"/>
              <a:ext cx="1344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6181" name="Object 37">
            <a:extLst>
              <a:ext uri="{FF2B5EF4-FFF2-40B4-BE49-F238E27FC236}">
                <a16:creationId xmlns:a16="http://schemas.microsoft.com/office/drawing/2014/main" id="{3B20D73B-E983-0E84-51A8-EAC96C6916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4267200"/>
          <a:ext cx="2590800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1945600" imgH="5854700" progId="Equation.DSMT4">
                  <p:embed/>
                </p:oleObj>
              </mc:Choice>
              <mc:Fallback>
                <p:oleObj name="Equation" r:id="rId7" imgW="21945600" imgH="585470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267200"/>
                        <a:ext cx="2590800" cy="690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13" name="Group 45">
            <a:extLst>
              <a:ext uri="{FF2B5EF4-FFF2-40B4-BE49-F238E27FC236}">
                <a16:creationId xmlns:a16="http://schemas.microsoft.com/office/drawing/2014/main" id="{CE5F6479-6695-A25D-7C67-02141A6492C2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4267200"/>
            <a:ext cx="1066800" cy="1828800"/>
            <a:chOff x="2160" y="2928"/>
            <a:chExt cx="672" cy="1152"/>
          </a:xfrm>
        </p:grpSpPr>
        <p:sp>
          <p:nvSpPr>
            <p:cNvPr id="7182" name="Line 14">
              <a:extLst>
                <a:ext uri="{FF2B5EF4-FFF2-40B4-BE49-F238E27FC236}">
                  <a16:creationId xmlns:a16="http://schemas.microsoft.com/office/drawing/2014/main" id="{407F62A6-03DB-F75F-708C-8F4AFE6590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3" y="3485"/>
              <a:ext cx="311" cy="211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4" name="Text Box 16">
              <a:extLst>
                <a:ext uri="{FF2B5EF4-FFF2-40B4-BE49-F238E27FC236}">
                  <a16:creationId xmlns:a16="http://schemas.microsoft.com/office/drawing/2014/main" id="{0A177A2B-E1EA-6D16-5340-5DE608F7DD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292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400" b="1" i="1"/>
                <a:t>n</a:t>
              </a:r>
            </a:p>
          </p:txBody>
        </p:sp>
        <p:sp>
          <p:nvSpPr>
            <p:cNvPr id="7186" name="Line 18">
              <a:extLst>
                <a:ext uri="{FF2B5EF4-FFF2-40B4-BE49-F238E27FC236}">
                  <a16:creationId xmlns:a16="http://schemas.microsoft.com/office/drawing/2014/main" id="{E1C5C6AD-F925-12E1-DDF1-9339F1F1CC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60" y="3120"/>
              <a:ext cx="192" cy="307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7" name="Line 19">
              <a:extLst>
                <a:ext uri="{FF2B5EF4-FFF2-40B4-BE49-F238E27FC236}">
                  <a16:creationId xmlns:a16="http://schemas.microsoft.com/office/drawing/2014/main" id="{B5679813-05A7-D15A-E890-3122B7AAE5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4" y="3197"/>
              <a:ext cx="192" cy="307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9" name="Line 21">
              <a:extLst>
                <a:ext uri="{FF2B5EF4-FFF2-40B4-BE49-F238E27FC236}">
                  <a16:creationId xmlns:a16="http://schemas.microsoft.com/office/drawing/2014/main" id="{AD2CE506-0867-9D31-B972-76F9B9EE7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0" y="3293"/>
              <a:ext cx="240" cy="307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0" name="Line 22">
              <a:extLst>
                <a:ext uri="{FF2B5EF4-FFF2-40B4-BE49-F238E27FC236}">
                  <a16:creationId xmlns:a16="http://schemas.microsoft.com/office/drawing/2014/main" id="{8A772188-71D1-1631-E587-494A495B31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3965"/>
              <a:ext cx="336" cy="19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1" name="Line 23">
              <a:extLst>
                <a:ext uri="{FF2B5EF4-FFF2-40B4-BE49-F238E27FC236}">
                  <a16:creationId xmlns:a16="http://schemas.microsoft.com/office/drawing/2014/main" id="{7E50AA4D-BE3D-1B5C-A608-CA19D94438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4080"/>
              <a:ext cx="336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Line 24">
              <a:extLst>
                <a:ext uri="{FF2B5EF4-FFF2-40B4-BE49-F238E27FC236}">
                  <a16:creationId xmlns:a16="http://schemas.microsoft.com/office/drawing/2014/main" id="{B1E32FF4-71F4-190F-85AA-AD3D602490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3648"/>
              <a:ext cx="336" cy="115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3" name="Line 25">
              <a:extLst>
                <a:ext uri="{FF2B5EF4-FFF2-40B4-BE49-F238E27FC236}">
                  <a16:creationId xmlns:a16="http://schemas.microsoft.com/office/drawing/2014/main" id="{88D48E2A-4085-814C-F78F-1FF70403AF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3744"/>
              <a:ext cx="336" cy="67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5" name="Line 27">
              <a:extLst>
                <a:ext uri="{FF2B5EF4-FFF2-40B4-BE49-F238E27FC236}">
                  <a16:creationId xmlns:a16="http://schemas.microsoft.com/office/drawing/2014/main" id="{FBDD73CB-EEBF-CDE7-44D4-6ECB5387D8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3869"/>
              <a:ext cx="336" cy="19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4" name="Line 26">
              <a:extLst>
                <a:ext uri="{FF2B5EF4-FFF2-40B4-BE49-F238E27FC236}">
                  <a16:creationId xmlns:a16="http://schemas.microsoft.com/office/drawing/2014/main" id="{438C6378-ED3B-7A6E-52C0-8117C9B8AB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3389"/>
              <a:ext cx="288" cy="259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2" name="Line 44">
              <a:extLst>
                <a:ext uri="{FF2B5EF4-FFF2-40B4-BE49-F238E27FC236}">
                  <a16:creationId xmlns:a16="http://schemas.microsoft.com/office/drawing/2014/main" id="{9BCF0F59-306A-5601-E5B0-685EB10F2A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3552"/>
              <a:ext cx="336" cy="163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0" name="Rectangle 2">
            <a:extLst>
              <a:ext uri="{FF2B5EF4-FFF2-40B4-BE49-F238E27FC236}">
                <a16:creationId xmlns:a16="http://schemas.microsoft.com/office/drawing/2014/main" id="{A7F47AB1-D213-8B0F-456C-4FCC1DF49D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Build the Octree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B181055-F404-F34E-33CD-C126B65E7D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/>
              <a:t>Geometry Criterion</a:t>
            </a:r>
          </a:p>
        </p:txBody>
      </p:sp>
      <p:graphicFrame>
        <p:nvGraphicFramePr>
          <p:cNvPr id="7172" name="Object 4">
            <a:extLst>
              <a:ext uri="{FF2B5EF4-FFF2-40B4-BE49-F238E27FC236}">
                <a16:creationId xmlns:a16="http://schemas.microsoft.com/office/drawing/2014/main" id="{79EC8769-5259-5C62-76F0-D8C13B6ABA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66925" y="2393950"/>
          <a:ext cx="615315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9926200" imgH="12293600" progId="Equation.DSMT4">
                  <p:embed/>
                </p:oleObj>
              </mc:Choice>
              <mc:Fallback>
                <p:oleObj name="Equation" r:id="rId3" imgW="69926200" imgH="12293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6925" y="2393950"/>
                        <a:ext cx="6153150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Rectangle 5">
            <a:extLst>
              <a:ext uri="{FF2B5EF4-FFF2-40B4-BE49-F238E27FC236}">
                <a16:creationId xmlns:a16="http://schemas.microsoft.com/office/drawing/2014/main" id="{1EC5E8C1-7939-DD84-AA09-FA2CD258B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362200"/>
            <a:ext cx="6324600" cy="11430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198" name="Group 30">
            <a:extLst>
              <a:ext uri="{FF2B5EF4-FFF2-40B4-BE49-F238E27FC236}">
                <a16:creationId xmlns:a16="http://schemas.microsoft.com/office/drawing/2014/main" id="{D64528B7-2FD5-D960-5874-12105E6230B5}"/>
              </a:ext>
            </a:extLst>
          </p:cNvPr>
          <p:cNvGrpSpPr>
            <a:grpSpLocks/>
          </p:cNvGrpSpPr>
          <p:nvPr/>
        </p:nvGrpSpPr>
        <p:grpSpPr bwMode="auto">
          <a:xfrm>
            <a:off x="2570163" y="4114800"/>
            <a:ext cx="2306637" cy="2057400"/>
            <a:chOff x="768" y="2880"/>
            <a:chExt cx="1344" cy="1152"/>
          </a:xfrm>
        </p:grpSpPr>
        <p:sp>
          <p:nvSpPr>
            <p:cNvPr id="7199" name="Line 31">
              <a:extLst>
                <a:ext uri="{FF2B5EF4-FFF2-40B4-BE49-F238E27FC236}">
                  <a16:creationId xmlns:a16="http://schemas.microsoft.com/office/drawing/2014/main" id="{AEBCA910-A660-5C52-94C9-DD7DE42F0F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880"/>
              <a:ext cx="0" cy="115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0" name="Line 32">
              <a:extLst>
                <a:ext uri="{FF2B5EF4-FFF2-40B4-BE49-F238E27FC236}">
                  <a16:creationId xmlns:a16="http://schemas.microsoft.com/office/drawing/2014/main" id="{5043D539-AAB3-9E07-50CB-411875C370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456"/>
              <a:ext cx="1344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04" name="Group 36">
            <a:extLst>
              <a:ext uri="{FF2B5EF4-FFF2-40B4-BE49-F238E27FC236}">
                <a16:creationId xmlns:a16="http://schemas.microsoft.com/office/drawing/2014/main" id="{664F277E-1FED-B9D5-899E-615BE43F090D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3810000"/>
            <a:ext cx="228600" cy="2514600"/>
            <a:chOff x="3744" y="2544"/>
            <a:chExt cx="144" cy="1584"/>
          </a:xfrm>
        </p:grpSpPr>
        <p:sp>
          <p:nvSpPr>
            <p:cNvPr id="7201" name="Line 33">
              <a:extLst>
                <a:ext uri="{FF2B5EF4-FFF2-40B4-BE49-F238E27FC236}">
                  <a16:creationId xmlns:a16="http://schemas.microsoft.com/office/drawing/2014/main" id="{0186497A-B628-B2F6-FC4D-D9884DEA6E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2544"/>
              <a:ext cx="0" cy="15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2" name="Line 34">
              <a:extLst>
                <a:ext uri="{FF2B5EF4-FFF2-40B4-BE49-F238E27FC236}">
                  <a16:creationId xmlns:a16="http://schemas.microsoft.com/office/drawing/2014/main" id="{61582FD1-A9D5-375C-44A5-D256DFA1AF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544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3" name="Line 35">
              <a:extLst>
                <a:ext uri="{FF2B5EF4-FFF2-40B4-BE49-F238E27FC236}">
                  <a16:creationId xmlns:a16="http://schemas.microsoft.com/office/drawing/2014/main" id="{E1DD841F-018D-72D5-402B-8A4417958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4128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7205" name="Object 37">
            <a:extLst>
              <a:ext uri="{FF2B5EF4-FFF2-40B4-BE49-F238E27FC236}">
                <a16:creationId xmlns:a16="http://schemas.microsoft.com/office/drawing/2014/main" id="{8A26A6AD-2ADC-6329-163A-69C165C8B0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4724400"/>
          <a:ext cx="14478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001500" imgH="5270500" progId="Equation.DSMT4">
                  <p:embed/>
                </p:oleObj>
              </mc:Choice>
              <mc:Fallback>
                <p:oleObj name="Equation" r:id="rId5" imgW="12001500" imgH="527050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724400"/>
                        <a:ext cx="14478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06" name="Group 38">
            <a:extLst>
              <a:ext uri="{FF2B5EF4-FFF2-40B4-BE49-F238E27FC236}">
                <a16:creationId xmlns:a16="http://schemas.microsoft.com/office/drawing/2014/main" id="{82ABE4A9-85C7-7C02-383C-4E554FF3620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114800"/>
            <a:ext cx="2667000" cy="2209800"/>
            <a:chOff x="1968" y="2784"/>
            <a:chExt cx="1680" cy="1344"/>
          </a:xfrm>
        </p:grpSpPr>
        <p:sp>
          <p:nvSpPr>
            <p:cNvPr id="7177" name="Rectangle 9">
              <a:extLst>
                <a:ext uri="{FF2B5EF4-FFF2-40B4-BE49-F238E27FC236}">
                  <a16:creationId xmlns:a16="http://schemas.microsoft.com/office/drawing/2014/main" id="{1FE45A35-D7A4-6F6F-0F79-DAD6D549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5" y="2784"/>
              <a:ext cx="1453" cy="1263"/>
            </a:xfrm>
            <a:prstGeom prst="rect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9" name="Oval 11">
              <a:extLst>
                <a:ext uri="{FF2B5EF4-FFF2-40B4-BE49-F238E27FC236}">
                  <a16:creationId xmlns:a16="http://schemas.microsoft.com/office/drawing/2014/main" id="{99114411-9BE7-2AB9-E2CA-C35FE6284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3984"/>
              <a:ext cx="104" cy="1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0" name="Text Box 12">
              <a:extLst>
                <a:ext uri="{FF2B5EF4-FFF2-40B4-BE49-F238E27FC236}">
                  <a16:creationId xmlns:a16="http://schemas.microsoft.com/office/drawing/2014/main" id="{42EF8F3E-8E72-D28E-E906-9B355763C9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6" y="3744"/>
              <a:ext cx="315" cy="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b="1" i="1"/>
                <a:t>B</a:t>
              </a:r>
              <a:r>
                <a:rPr lang="en-US" altLang="en-US" sz="2400" b="1" i="1" baseline="-25000"/>
                <a:t>n</a:t>
              </a:r>
              <a:endParaRPr lang="en-US" altLang="en-US" sz="2400" b="1" i="1"/>
            </a:p>
          </p:txBody>
        </p:sp>
        <p:sp>
          <p:nvSpPr>
            <p:cNvPr id="7175" name="Freeform 7">
              <a:extLst>
                <a:ext uri="{FF2B5EF4-FFF2-40B4-BE49-F238E27FC236}">
                  <a16:creationId xmlns:a16="http://schemas.microsoft.com/office/drawing/2014/main" id="{A9EEA913-2FAF-0256-C233-8182F89BF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" y="3216"/>
              <a:ext cx="672" cy="912"/>
            </a:xfrm>
            <a:custGeom>
              <a:avLst/>
              <a:gdLst>
                <a:gd name="T0" fmla="*/ 0 w 512"/>
                <a:gd name="T1" fmla="*/ 0 h 912"/>
                <a:gd name="T2" fmla="*/ 432 w 512"/>
                <a:gd name="T3" fmla="*/ 336 h 912"/>
                <a:gd name="T4" fmla="*/ 480 w 512"/>
                <a:gd name="T5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2" h="912">
                  <a:moveTo>
                    <a:pt x="0" y="0"/>
                  </a:moveTo>
                  <a:cubicBezTo>
                    <a:pt x="176" y="92"/>
                    <a:pt x="352" y="184"/>
                    <a:pt x="432" y="336"/>
                  </a:cubicBezTo>
                  <a:cubicBezTo>
                    <a:pt x="512" y="488"/>
                    <a:pt x="496" y="700"/>
                    <a:pt x="480" y="912"/>
                  </a:cubicBezTo>
                </a:path>
              </a:pathLst>
            </a:custGeom>
            <a:noFill/>
            <a:ln w="476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10" name="Group 42">
            <a:extLst>
              <a:ext uri="{FF2B5EF4-FFF2-40B4-BE49-F238E27FC236}">
                <a16:creationId xmlns:a16="http://schemas.microsoft.com/office/drawing/2014/main" id="{4E98053D-B63E-B1B6-505E-42EF473E7736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886200"/>
            <a:ext cx="3048000" cy="2514600"/>
            <a:chOff x="1200" y="2688"/>
            <a:chExt cx="1920" cy="1584"/>
          </a:xfrm>
        </p:grpSpPr>
        <p:sp>
          <p:nvSpPr>
            <p:cNvPr id="7196" name="Rectangle 28">
              <a:extLst>
                <a:ext uri="{FF2B5EF4-FFF2-40B4-BE49-F238E27FC236}">
                  <a16:creationId xmlns:a16="http://schemas.microsoft.com/office/drawing/2014/main" id="{FEE71CD2-BA7D-564B-8730-089C87C3BA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2688"/>
              <a:ext cx="1155" cy="1584"/>
            </a:xfrm>
            <a:prstGeom prst="rect">
              <a:avLst/>
            </a:prstGeom>
            <a:noFill/>
            <a:ln w="31750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7197" name="Object 29">
              <a:extLst>
                <a:ext uri="{FF2B5EF4-FFF2-40B4-BE49-F238E27FC236}">
                  <a16:creationId xmlns:a16="http://schemas.microsoft.com/office/drawing/2014/main" id="{9F79CFE7-4ACD-0BC4-B541-3CC95EAE691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00" y="3936"/>
            <a:ext cx="649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12877800" imgH="5854700" progId="Equation.DSMT4">
                    <p:embed/>
                  </p:oleObj>
                </mc:Choice>
                <mc:Fallback>
                  <p:oleObj name="Equation" r:id="rId7" imgW="12877800" imgH="5854700" progId="Equation.DSMT4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3936"/>
                          <a:ext cx="649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214" name="Text Box 46">
            <a:extLst>
              <a:ext uri="{FF2B5EF4-FFF2-40B4-BE49-F238E27FC236}">
                <a16:creationId xmlns:a16="http://schemas.microsoft.com/office/drawing/2014/main" id="{496B657C-C836-9FF9-2A99-037A8F048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953000"/>
            <a:ext cx="163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Arial" panose="020B0604020202020204" pitchFamily="34" charset="0"/>
              </a:rPr>
              <a:t>high curvature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15B6A098-996E-EFEC-BEC7-B868E30794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Adaptive Marching Cubes</a:t>
            </a:r>
          </a:p>
        </p:txBody>
      </p:sp>
      <p:pic>
        <p:nvPicPr>
          <p:cNvPr id="47109" name="Picture 5">
            <a:extLst>
              <a:ext uri="{FF2B5EF4-FFF2-40B4-BE49-F238E27FC236}">
                <a16:creationId xmlns:a16="http://schemas.microsoft.com/office/drawing/2014/main" id="{C8C5FB05-D76B-890B-42D8-41964F073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2922588"/>
            <a:ext cx="4724400" cy="309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0" name="Rectangle 6">
            <a:extLst>
              <a:ext uri="{FF2B5EF4-FFF2-40B4-BE49-F238E27FC236}">
                <a16:creationId xmlns:a16="http://schemas.microsoft.com/office/drawing/2014/main" id="{8FE530DB-0055-EA12-85A5-D498B0EDE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Shu et al, 1995</a:t>
            </a:r>
          </a:p>
          <a:p>
            <a:r>
              <a:rPr lang="en-US" altLang="en-US"/>
              <a:t>Cracks &amp; holes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CBF25366-73BB-133C-DD4A-5980049FE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Dual Contouring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C84489E4-19EF-BC58-0377-3D1C751D7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4876800" cy="3657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Ju et al., SIGGRAPH 2002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Subdivision controlled by  QEFs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Well-shaped triangles and quads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Allows more freedom in positioning vertices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High vertex valence</a:t>
            </a:r>
          </a:p>
        </p:txBody>
      </p:sp>
      <p:pic>
        <p:nvPicPr>
          <p:cNvPr id="48132" name="Picture 4">
            <a:extLst>
              <a:ext uri="{FF2B5EF4-FFF2-40B4-BE49-F238E27FC236}">
                <a16:creationId xmlns:a16="http://schemas.microsoft.com/office/drawing/2014/main" id="{AE4CEDEE-9B7A-926B-5688-FD428060F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4363" y="2427288"/>
            <a:ext cx="3221037" cy="322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C785AB8-0517-398C-1A7F-A67A6C31F0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From Octree to Dual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DE7834B-4148-E992-DB9F-C9C440C95D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4000" cy="4525963"/>
          </a:xfrm>
        </p:spPr>
        <p:txBody>
          <a:bodyPr/>
          <a:lstStyle/>
          <a:p>
            <a:pPr algn="just"/>
            <a:r>
              <a:rPr lang="pt-BR" altLang="en-US" sz="2400" i="1">
                <a:solidFill>
                  <a:schemeClr val="accent2"/>
                </a:solidFill>
              </a:rPr>
              <a:t>“Dual marching cubes: primal countouring of dual grids” – S. </a:t>
            </a:r>
            <a:r>
              <a:rPr lang="en-US" altLang="en-US" sz="2400" i="1">
                <a:solidFill>
                  <a:schemeClr val="accent2"/>
                </a:solidFill>
              </a:rPr>
              <a:t>Schaefer &amp; J. Warren, PG, 2004.</a:t>
            </a:r>
          </a:p>
          <a:p>
            <a:endParaRPr lang="en-US" altLang="en-US" sz="2400" i="1">
              <a:solidFill>
                <a:schemeClr val="accent2"/>
              </a:solidFill>
            </a:endParaRPr>
          </a:p>
          <a:p>
            <a:r>
              <a:rPr lang="en-US" altLang="en-US" sz="2400"/>
              <a:t>Generates cells for poligonization using the </a:t>
            </a:r>
            <a:r>
              <a:rPr lang="en-US" altLang="en-US" sz="2400" i="1"/>
              <a:t>dual</a:t>
            </a:r>
            <a:r>
              <a:rPr lang="en-US" altLang="en-US" sz="2400"/>
              <a:t> of the octree </a:t>
            </a:r>
          </a:p>
          <a:p>
            <a:r>
              <a:rPr lang="en-US" altLang="en-US" sz="2400"/>
              <a:t>Creates adaptive, crack-free partitioning of space </a:t>
            </a:r>
          </a:p>
          <a:p>
            <a:r>
              <a:rPr lang="en-US" altLang="en-US" sz="2400"/>
              <a:t>Uses Marching Cubes on dual cells to construct triangles</a:t>
            </a:r>
            <a:endParaRPr lang="pt-BR" altLang="en-US" sz="2400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DD723548-1FF7-4130-B02F-4D9CB0285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2362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4CA4045-07F2-1AD8-B096-692D575958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From Octree to Dual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FF0FAB07-F8B5-71EF-5F16-C8BB3F51BE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t-BR" altLang="en-US"/>
              <a:t>Recursive procedures</a:t>
            </a:r>
          </a:p>
          <a:p>
            <a:pPr lvl="1"/>
            <a:r>
              <a:rPr lang="pt-BR" altLang="en-US" sz="2400"/>
              <a:t>It does not require any explicit neighbour representation in octree data-structure </a:t>
            </a:r>
          </a:p>
          <a:p>
            <a:pPr lvl="1"/>
            <a:r>
              <a:rPr lang="pt-BR" altLang="en-US" sz="2400"/>
              <a:t>Three types of procedures:</a:t>
            </a:r>
          </a:p>
        </p:txBody>
      </p:sp>
      <p:grpSp>
        <p:nvGrpSpPr>
          <p:cNvPr id="10251" name="Group 11">
            <a:extLst>
              <a:ext uri="{FF2B5EF4-FFF2-40B4-BE49-F238E27FC236}">
                <a16:creationId xmlns:a16="http://schemas.microsoft.com/office/drawing/2014/main" id="{8D628715-BB45-521C-FF7C-E96A65A3F72C}"/>
              </a:ext>
            </a:extLst>
          </p:cNvPr>
          <p:cNvGrpSpPr>
            <a:grpSpLocks/>
          </p:cNvGrpSpPr>
          <p:nvPr/>
        </p:nvGrpSpPr>
        <p:grpSpPr bwMode="auto">
          <a:xfrm>
            <a:off x="1974850" y="3733800"/>
            <a:ext cx="5264150" cy="2286000"/>
            <a:chOff x="1248" y="2306"/>
            <a:chExt cx="3868" cy="1870"/>
          </a:xfrm>
        </p:grpSpPr>
        <p:pic>
          <p:nvPicPr>
            <p:cNvPr id="10245" name="Picture 5">
              <a:extLst>
                <a:ext uri="{FF2B5EF4-FFF2-40B4-BE49-F238E27FC236}">
                  <a16:creationId xmlns:a16="http://schemas.microsoft.com/office/drawing/2014/main" id="{0297A124-37EC-1850-074A-EFDB326271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306"/>
              <a:ext cx="2514" cy="1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Text Box 7">
              <a:extLst>
                <a:ext uri="{FF2B5EF4-FFF2-40B4-BE49-F238E27FC236}">
                  <a16:creationId xmlns:a16="http://schemas.microsoft.com/office/drawing/2014/main" id="{A9E8252A-BF9F-E9CF-51FA-A2FCF49065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1" y="2351"/>
              <a:ext cx="1144" cy="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b="1" i="1">
                  <a:latin typeface="Arial" panose="020B0604020202020204" pitchFamily="34" charset="0"/>
                </a:rPr>
                <a:t>FaceProc</a:t>
              </a:r>
            </a:p>
          </p:txBody>
        </p:sp>
        <p:sp>
          <p:nvSpPr>
            <p:cNvPr id="10249" name="Text Box 9">
              <a:extLst>
                <a:ext uri="{FF2B5EF4-FFF2-40B4-BE49-F238E27FC236}">
                  <a16:creationId xmlns:a16="http://schemas.microsoft.com/office/drawing/2014/main" id="{7E660CCB-75C3-D75A-1A18-FD08067B1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3072"/>
              <a:ext cx="1180" cy="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b="1" i="1">
                  <a:latin typeface="Arial" panose="020B0604020202020204" pitchFamily="34" charset="0"/>
                </a:rPr>
                <a:t>EdgeProc</a:t>
              </a:r>
            </a:p>
          </p:txBody>
        </p:sp>
        <p:sp>
          <p:nvSpPr>
            <p:cNvPr id="10250" name="Text Box 10">
              <a:extLst>
                <a:ext uri="{FF2B5EF4-FFF2-40B4-BE49-F238E27FC236}">
                  <a16:creationId xmlns:a16="http://schemas.microsoft.com/office/drawing/2014/main" id="{24B30A0D-7660-CFB4-4A25-24F43BE29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3" y="3744"/>
              <a:ext cx="1070" cy="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b="1" i="1">
                  <a:latin typeface="Arial" panose="020B0604020202020204" pitchFamily="34" charset="0"/>
                </a:rPr>
                <a:t>VertProc</a:t>
              </a:r>
            </a:p>
          </p:txBody>
        </p:sp>
      </p:grp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03E546CD-FDC7-7D8D-FCE6-1D5C9E688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Mesh Generation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8AF49A8-5BAD-798E-72A3-87B6D044C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/>
              <a:t>Cell key generation</a:t>
            </a:r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400"/>
              <a:t>The vertices of the triangles are computed using bisection method along the dual edge</a:t>
            </a:r>
          </a:p>
        </p:txBody>
      </p:sp>
      <p:pic>
        <p:nvPicPr>
          <p:cNvPr id="27652" name="Picture 4">
            <a:extLst>
              <a:ext uri="{FF2B5EF4-FFF2-40B4-BE49-F238E27FC236}">
                <a16:creationId xmlns:a16="http://schemas.microsoft.com/office/drawing/2014/main" id="{CFCFE9BF-217B-0F4E-F117-17AD32D95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2484438"/>
            <a:ext cx="2830513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>
            <a:extLst>
              <a:ext uri="{FF2B5EF4-FFF2-40B4-BE49-F238E27FC236}">
                <a16:creationId xmlns:a16="http://schemas.microsoft.com/office/drawing/2014/main" id="{BF4E1E5F-F636-121F-3939-6C7D3B5DA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6688" y="2484438"/>
            <a:ext cx="2830512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Rectangle 9">
            <a:extLst>
              <a:ext uri="{FF2B5EF4-FFF2-40B4-BE49-F238E27FC236}">
                <a16:creationId xmlns:a16="http://schemas.microsoft.com/office/drawing/2014/main" id="{96005CB0-7FEA-6B3C-09C4-D966C54E9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622550"/>
            <a:ext cx="2233613" cy="2101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3F12E04B-16D3-107A-3565-F255B9AFF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2125" y="2590800"/>
            <a:ext cx="2200275" cy="2133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20158E1-C78A-9200-E9C8-9BCB9B7B98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Mesh Generation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AA06B28-0024-361C-7BB2-02D96A62E2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14800" y="1676400"/>
            <a:ext cx="4724400" cy="4038600"/>
          </a:xfrm>
        </p:spPr>
        <p:txBody>
          <a:bodyPr/>
          <a:lstStyle/>
          <a:p>
            <a:pPr algn="just">
              <a:buFontTx/>
              <a:buNone/>
            </a:pPr>
            <a:r>
              <a:rPr lang="en-GB" altLang="en-US" sz="2400" i="1"/>
              <a:t>“Efficient implementation of Marching Cubes’ cases with topological guarantees”, T. Lewiner, H. Lopes, A. Vieira   and G. Tavares, JGT, 2003.</a:t>
            </a:r>
          </a:p>
          <a:p>
            <a:pPr>
              <a:buFontTx/>
              <a:buNone/>
            </a:pPr>
            <a:endParaRPr lang="en-GB" altLang="en-US" sz="2400" i="1"/>
          </a:p>
          <a:p>
            <a:r>
              <a:rPr lang="en-GB" altLang="en-US" sz="2400"/>
              <a:t>Topological MC: </a:t>
            </a:r>
            <a:r>
              <a:rPr lang="en-GB" altLang="en-US" sz="2400">
                <a:solidFill>
                  <a:schemeClr val="accent2"/>
                </a:solidFill>
              </a:rPr>
              <a:t>730 cases</a:t>
            </a:r>
          </a:p>
          <a:p>
            <a:r>
              <a:rPr lang="en-GB" altLang="en-US" sz="2400"/>
              <a:t>Original MC: 256 cases</a:t>
            </a:r>
            <a:endParaRPr lang="en-US" altLang="en-US" sz="2800"/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1A99F779-D4B3-D36C-345A-01C010545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1371600"/>
            <a:ext cx="31623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10" name="Rectangle 110">
            <a:extLst>
              <a:ext uri="{FF2B5EF4-FFF2-40B4-BE49-F238E27FC236}">
                <a16:creationId xmlns:a16="http://schemas.microsoft.com/office/drawing/2014/main" id="{802D14D1-05EB-5ACE-2A54-251484152A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Mesh Generation</a:t>
            </a:r>
          </a:p>
        </p:txBody>
      </p:sp>
      <p:pic>
        <p:nvPicPr>
          <p:cNvPr id="25725" name="Picture 125">
            <a:extLst>
              <a:ext uri="{FF2B5EF4-FFF2-40B4-BE49-F238E27FC236}">
                <a16:creationId xmlns:a16="http://schemas.microsoft.com/office/drawing/2014/main" id="{68C49D5D-9C7B-727C-00E8-EF02D6816F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613" y="3200400"/>
            <a:ext cx="7596187" cy="236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07" name="Group 43">
            <a:extLst>
              <a:ext uri="{FF2B5EF4-FFF2-40B4-BE49-F238E27FC236}">
                <a16:creationId xmlns:a16="http://schemas.microsoft.com/office/drawing/2014/main" id="{1C3EAA76-D101-5B05-CD98-826C3C3A11EF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3352800"/>
            <a:ext cx="1981200" cy="1600200"/>
            <a:chOff x="2880" y="3072"/>
            <a:chExt cx="1248" cy="1008"/>
          </a:xfrm>
        </p:grpSpPr>
        <p:grpSp>
          <p:nvGrpSpPr>
            <p:cNvPr id="11303" name="Group 39">
              <a:extLst>
                <a:ext uri="{FF2B5EF4-FFF2-40B4-BE49-F238E27FC236}">
                  <a16:creationId xmlns:a16="http://schemas.microsoft.com/office/drawing/2014/main" id="{3B4A9952-92C5-9AEC-B051-00037170A0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3072"/>
              <a:ext cx="1248" cy="1008"/>
              <a:chOff x="2880" y="3072"/>
              <a:chExt cx="1248" cy="1008"/>
            </a:xfrm>
          </p:grpSpPr>
          <p:sp>
            <p:nvSpPr>
              <p:cNvPr id="11302" name="Freeform 38">
                <a:extLst>
                  <a:ext uri="{FF2B5EF4-FFF2-40B4-BE49-F238E27FC236}">
                    <a16:creationId xmlns:a16="http://schemas.microsoft.com/office/drawing/2014/main" id="{2B55A961-6B97-8BA0-75CF-40306557C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3072"/>
                <a:ext cx="1248" cy="1008"/>
              </a:xfrm>
              <a:custGeom>
                <a:avLst/>
                <a:gdLst>
                  <a:gd name="T0" fmla="*/ 0 w 1824"/>
                  <a:gd name="T1" fmla="*/ 816 h 1488"/>
                  <a:gd name="T2" fmla="*/ 480 w 1824"/>
                  <a:gd name="T3" fmla="*/ 1488 h 1488"/>
                  <a:gd name="T4" fmla="*/ 1344 w 1824"/>
                  <a:gd name="T5" fmla="*/ 1488 h 1488"/>
                  <a:gd name="T6" fmla="*/ 1824 w 1824"/>
                  <a:gd name="T7" fmla="*/ 768 h 1488"/>
                  <a:gd name="T8" fmla="*/ 1008 w 1824"/>
                  <a:gd name="T9" fmla="*/ 0 h 1488"/>
                  <a:gd name="T10" fmla="*/ 0 w 1824"/>
                  <a:gd name="T11" fmla="*/ 816 h 1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4" h="1488">
                    <a:moveTo>
                      <a:pt x="0" y="816"/>
                    </a:moveTo>
                    <a:lnTo>
                      <a:pt x="480" y="1488"/>
                    </a:lnTo>
                    <a:lnTo>
                      <a:pt x="1344" y="1488"/>
                    </a:lnTo>
                    <a:lnTo>
                      <a:pt x="1824" y="768"/>
                    </a:lnTo>
                    <a:lnTo>
                      <a:pt x="1008" y="0"/>
                    </a:lnTo>
                    <a:lnTo>
                      <a:pt x="0" y="816"/>
                    </a:lnTo>
                    <a:close/>
                  </a:path>
                </a:pathLst>
              </a:custGeom>
              <a:solidFill>
                <a:srgbClr val="FFCC99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7" name="Line 33">
                <a:extLst>
                  <a:ext uri="{FF2B5EF4-FFF2-40B4-BE49-F238E27FC236}">
                    <a16:creationId xmlns:a16="http://schemas.microsoft.com/office/drawing/2014/main" id="{4C8A4B49-4CDA-1F18-A5A5-0F0D8896F6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04" y="3072"/>
                <a:ext cx="66" cy="5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8" name="Line 34">
                <a:extLst>
                  <a:ext uri="{FF2B5EF4-FFF2-40B4-BE49-F238E27FC236}">
                    <a16:creationId xmlns:a16="http://schemas.microsoft.com/office/drawing/2014/main" id="{F0D15798-7714-27B4-5074-9A249DD1D1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0" y="3625"/>
                <a:ext cx="624" cy="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9" name="Line 35">
                <a:extLst>
                  <a:ext uri="{FF2B5EF4-FFF2-40B4-BE49-F238E27FC236}">
                    <a16:creationId xmlns:a16="http://schemas.microsoft.com/office/drawing/2014/main" id="{682B7D25-18FE-27D9-DF8E-72B2CAA528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6" y="3592"/>
                <a:ext cx="672" cy="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0" name="Line 36">
                <a:extLst>
                  <a:ext uri="{FF2B5EF4-FFF2-40B4-BE49-F238E27FC236}">
                    <a16:creationId xmlns:a16="http://schemas.microsoft.com/office/drawing/2014/main" id="{507F870D-C39A-3562-0227-0231D420C0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08" y="3648"/>
                <a:ext cx="296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1" name="Line 37">
                <a:extLst>
                  <a:ext uri="{FF2B5EF4-FFF2-40B4-BE49-F238E27FC236}">
                    <a16:creationId xmlns:a16="http://schemas.microsoft.com/office/drawing/2014/main" id="{F5E72982-8070-C3BB-0CB9-DA33E483AD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4" y="3648"/>
                <a:ext cx="296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304" name="Oval 40">
              <a:extLst>
                <a:ext uri="{FF2B5EF4-FFF2-40B4-BE49-F238E27FC236}">
                  <a16:creationId xmlns:a16="http://schemas.microsoft.com/office/drawing/2014/main" id="{C7A85727-479E-E257-6893-81B06125E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7" y="3600"/>
              <a:ext cx="65" cy="6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1305" name="Object 41">
              <a:extLst>
                <a:ext uri="{FF2B5EF4-FFF2-40B4-BE49-F238E27FC236}">
                  <a16:creationId xmlns:a16="http://schemas.microsoft.com/office/drawing/2014/main" id="{3ECF0879-9B15-2B6A-E64C-D24B484DC9E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46" y="3456"/>
            <a:ext cx="15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2628900" imgH="3213100" progId="Equation.DSMT4">
                    <p:embed/>
                  </p:oleObj>
                </mc:Choice>
                <mc:Fallback>
                  <p:oleObj name="Equation" r:id="rId2" imgW="2628900" imgH="3213100" progId="Equation.DSMT4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6" y="3456"/>
                          <a:ext cx="15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66" name="Rectangle 2">
            <a:extLst>
              <a:ext uri="{FF2B5EF4-FFF2-40B4-BE49-F238E27FC236}">
                <a16:creationId xmlns:a16="http://schemas.microsoft.com/office/drawing/2014/main" id="{6C1E1CEE-A023-3912-8AC8-7E8C18389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Mesh Improvements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FF0BF7E-0A46-E46F-2C0A-989ABD44E00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4800600"/>
          </a:xfrm>
        </p:spPr>
        <p:txBody>
          <a:bodyPr/>
          <a:lstStyle/>
          <a:p>
            <a:r>
              <a:rPr lang="pt-BR" altLang="en-US" sz="2800"/>
              <a:t>Vertex smoothing</a:t>
            </a:r>
          </a:p>
          <a:p>
            <a:pPr lvl="1"/>
            <a:r>
              <a:rPr lang="pt-BR" altLang="en-US" sz="2400"/>
              <a:t>Improves the aspect ratio of the triangles</a:t>
            </a:r>
          </a:p>
          <a:p>
            <a:pPr lvl="1"/>
            <a:r>
              <a:rPr lang="pt-BR" altLang="en-US" sz="2400" i="1"/>
              <a:t>“A remeshing approach to multiresolution modeling”, M. Botsch and L. Kobbelt, SGP, 2004.</a:t>
            </a:r>
          </a:p>
          <a:p>
            <a:pPr lvl="1">
              <a:buFontTx/>
              <a:buNone/>
            </a:pPr>
            <a:endParaRPr lang="pt-BR" altLang="en-US" sz="2400"/>
          </a:p>
          <a:p>
            <a:pPr>
              <a:buFontTx/>
              <a:buNone/>
            </a:pPr>
            <a:endParaRPr lang="pt-BR" altLang="en-US" sz="2000" i="1"/>
          </a:p>
          <a:p>
            <a:pPr>
              <a:buFontTx/>
              <a:buNone/>
            </a:pPr>
            <a:endParaRPr lang="pt-BR" altLang="en-US" sz="2000" i="1"/>
          </a:p>
          <a:p>
            <a:pPr>
              <a:buFontTx/>
              <a:buNone/>
            </a:pPr>
            <a:endParaRPr lang="pt-BR" altLang="en-US" sz="2000" i="1"/>
          </a:p>
          <a:p>
            <a:endParaRPr lang="pt-BR" altLang="en-US" sz="2400"/>
          </a:p>
          <a:p>
            <a:r>
              <a:rPr lang="pt-BR" altLang="en-US" sz="2800"/>
              <a:t>Project the vertices back to surface using bisection method</a:t>
            </a:r>
          </a:p>
        </p:txBody>
      </p:sp>
      <p:graphicFrame>
        <p:nvGraphicFramePr>
          <p:cNvPr id="11268" name="Object 4">
            <a:extLst>
              <a:ext uri="{FF2B5EF4-FFF2-40B4-BE49-F238E27FC236}">
                <a16:creationId xmlns:a16="http://schemas.microsoft.com/office/drawing/2014/main" id="{78DDD2F0-6533-11DE-8CAF-30130F19A6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733800"/>
          <a:ext cx="4419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3934400" imgH="6438900" progId="Equation.DSMT4">
                  <p:embed/>
                </p:oleObj>
              </mc:Choice>
              <mc:Fallback>
                <p:oleObj name="Equation" r:id="rId4" imgW="33934400" imgH="6438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733800"/>
                        <a:ext cx="4419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18" name="Group 54">
            <a:extLst>
              <a:ext uri="{FF2B5EF4-FFF2-40B4-BE49-F238E27FC236}">
                <a16:creationId xmlns:a16="http://schemas.microsoft.com/office/drawing/2014/main" id="{92F01CA1-CA96-76A3-754E-5B278D26A4F9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3352800"/>
            <a:ext cx="1981200" cy="1600200"/>
            <a:chOff x="4464" y="3072"/>
            <a:chExt cx="1248" cy="1008"/>
          </a:xfrm>
        </p:grpSpPr>
        <p:sp>
          <p:nvSpPr>
            <p:cNvPr id="11284" name="Freeform 20">
              <a:extLst>
                <a:ext uri="{FF2B5EF4-FFF2-40B4-BE49-F238E27FC236}">
                  <a16:creationId xmlns:a16="http://schemas.microsoft.com/office/drawing/2014/main" id="{86EE8070-5483-492B-3C1C-8D0C76DA7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" y="3072"/>
              <a:ext cx="1248" cy="1008"/>
            </a:xfrm>
            <a:custGeom>
              <a:avLst/>
              <a:gdLst>
                <a:gd name="T0" fmla="*/ 0 w 1824"/>
                <a:gd name="T1" fmla="*/ 816 h 1488"/>
                <a:gd name="T2" fmla="*/ 480 w 1824"/>
                <a:gd name="T3" fmla="*/ 1488 h 1488"/>
                <a:gd name="T4" fmla="*/ 1344 w 1824"/>
                <a:gd name="T5" fmla="*/ 1488 h 1488"/>
                <a:gd name="T6" fmla="*/ 1824 w 1824"/>
                <a:gd name="T7" fmla="*/ 768 h 1488"/>
                <a:gd name="T8" fmla="*/ 1008 w 1824"/>
                <a:gd name="T9" fmla="*/ 0 h 1488"/>
                <a:gd name="T10" fmla="*/ 0 w 1824"/>
                <a:gd name="T11" fmla="*/ 816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24" h="1488">
                  <a:moveTo>
                    <a:pt x="0" y="816"/>
                  </a:moveTo>
                  <a:lnTo>
                    <a:pt x="480" y="1488"/>
                  </a:lnTo>
                  <a:lnTo>
                    <a:pt x="1344" y="1488"/>
                  </a:lnTo>
                  <a:lnTo>
                    <a:pt x="1824" y="768"/>
                  </a:lnTo>
                  <a:lnTo>
                    <a:pt x="1008" y="0"/>
                  </a:lnTo>
                  <a:lnTo>
                    <a:pt x="0" y="816"/>
                  </a:lnTo>
                  <a:close/>
                </a:path>
              </a:pathLst>
            </a:custGeom>
            <a:solidFill>
              <a:srgbClr val="FFCC99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295" name="Group 31">
              <a:extLst>
                <a:ext uri="{FF2B5EF4-FFF2-40B4-BE49-F238E27FC236}">
                  <a16:creationId xmlns:a16="http://schemas.microsoft.com/office/drawing/2014/main" id="{B8905A1F-6727-16EE-64D5-9A50D3FFC4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4" y="3072"/>
              <a:ext cx="1248" cy="1008"/>
              <a:chOff x="4128" y="1872"/>
              <a:chExt cx="1248" cy="1008"/>
            </a:xfrm>
          </p:grpSpPr>
          <p:sp>
            <p:nvSpPr>
              <p:cNvPr id="11285" name="Line 21">
                <a:extLst>
                  <a:ext uri="{FF2B5EF4-FFF2-40B4-BE49-F238E27FC236}">
                    <a16:creationId xmlns:a16="http://schemas.microsoft.com/office/drawing/2014/main" id="{0AA12CDF-E42C-1F16-69E2-840936E212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21" y="1872"/>
                <a:ext cx="197" cy="7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6" name="Line 22">
                <a:extLst>
                  <a:ext uri="{FF2B5EF4-FFF2-40B4-BE49-F238E27FC236}">
                    <a16:creationId xmlns:a16="http://schemas.microsoft.com/office/drawing/2014/main" id="{DD0A1D61-CD05-27A3-7844-ABDB7B4098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2425"/>
                <a:ext cx="493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7" name="Line 23">
                <a:extLst>
                  <a:ext uri="{FF2B5EF4-FFF2-40B4-BE49-F238E27FC236}">
                    <a16:creationId xmlns:a16="http://schemas.microsoft.com/office/drawing/2014/main" id="{F0829986-A936-B96F-00C2-5EA7D19638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21" y="2392"/>
                <a:ext cx="755" cy="2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" name="Line 24">
                <a:extLst>
                  <a:ext uri="{FF2B5EF4-FFF2-40B4-BE49-F238E27FC236}">
                    <a16:creationId xmlns:a16="http://schemas.microsoft.com/office/drawing/2014/main" id="{5C56490B-88F1-A0B6-FEBF-807BB3E738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56" y="2652"/>
                <a:ext cx="165" cy="2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" name="Line 25">
                <a:extLst>
                  <a:ext uri="{FF2B5EF4-FFF2-40B4-BE49-F238E27FC236}">
                    <a16:creationId xmlns:a16="http://schemas.microsoft.com/office/drawing/2014/main" id="{C89A8727-C859-EAEB-7196-4A0D1B636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21" y="2652"/>
                <a:ext cx="427" cy="2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290" name="Oval 26">
              <a:extLst>
                <a:ext uri="{FF2B5EF4-FFF2-40B4-BE49-F238E27FC236}">
                  <a16:creationId xmlns:a16="http://schemas.microsoft.com/office/drawing/2014/main" id="{3295F5BF-80FE-7786-CC06-B2340E987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" y="3823"/>
              <a:ext cx="65" cy="6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1" name="Oval 27">
              <a:extLst>
                <a:ext uri="{FF2B5EF4-FFF2-40B4-BE49-F238E27FC236}">
                  <a16:creationId xmlns:a16="http://schemas.microsoft.com/office/drawing/2014/main" id="{642CE068-5750-F936-54F1-5431520AE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1" y="3600"/>
              <a:ext cx="65" cy="6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1292" name="Object 28">
              <a:extLst>
                <a:ext uri="{FF2B5EF4-FFF2-40B4-BE49-F238E27FC236}">
                  <a16:creationId xmlns:a16="http://schemas.microsoft.com/office/drawing/2014/main" id="{25A343B1-F7D9-CE33-5536-C72BEBEB622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37" y="3650"/>
            <a:ext cx="155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628900" imgH="3213100" progId="Equation.DSMT4">
                    <p:embed/>
                  </p:oleObj>
                </mc:Choice>
                <mc:Fallback>
                  <p:oleObj name="Equation" r:id="rId6" imgW="2628900" imgH="3213100" progId="Equation.DSMT4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7" y="3650"/>
                          <a:ext cx="155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93" name="Object 29">
              <a:extLst>
                <a:ext uri="{FF2B5EF4-FFF2-40B4-BE49-F238E27FC236}">
                  <a16:creationId xmlns:a16="http://schemas.microsoft.com/office/drawing/2014/main" id="{4E77506C-7A3A-89DD-0CFA-DCBEA85DC7A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52" y="3408"/>
            <a:ext cx="224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505200" imgH="5270500" progId="Equation.DSMT4">
                    <p:embed/>
                  </p:oleObj>
                </mc:Choice>
                <mc:Fallback>
                  <p:oleObj name="Equation" r:id="rId7" imgW="3505200" imgH="5270500" progId="Equation.DSMT4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2" y="3408"/>
                          <a:ext cx="224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3" name="Group 27">
            <a:extLst>
              <a:ext uri="{FF2B5EF4-FFF2-40B4-BE49-F238E27FC236}">
                <a16:creationId xmlns:a16="http://schemas.microsoft.com/office/drawing/2014/main" id="{9F2775F0-27B2-8EFE-6816-376AEB95E949}"/>
              </a:ext>
            </a:extLst>
          </p:cNvPr>
          <p:cNvGrpSpPr>
            <a:grpSpLocks/>
          </p:cNvGrpSpPr>
          <p:nvPr/>
        </p:nvGrpSpPr>
        <p:grpSpPr bwMode="auto">
          <a:xfrm>
            <a:off x="0" y="5991225"/>
            <a:ext cx="9144000" cy="890588"/>
            <a:chOff x="0" y="3774"/>
            <a:chExt cx="5760" cy="561"/>
          </a:xfrm>
        </p:grpSpPr>
        <p:pic>
          <p:nvPicPr>
            <p:cNvPr id="4119" name="Picture 23">
              <a:extLst>
                <a:ext uri="{FF2B5EF4-FFF2-40B4-BE49-F238E27FC236}">
                  <a16:creationId xmlns:a16="http://schemas.microsoft.com/office/drawing/2014/main" id="{0FBD2BDC-F11C-5A6D-0F44-44447E3DD4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74"/>
              <a:ext cx="5760" cy="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122" name="Group 26">
              <a:extLst>
                <a:ext uri="{FF2B5EF4-FFF2-40B4-BE49-F238E27FC236}">
                  <a16:creationId xmlns:a16="http://schemas.microsoft.com/office/drawing/2014/main" id="{914D0EBC-519F-E651-C2DE-A745BF2B57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3774"/>
              <a:ext cx="2016" cy="561"/>
              <a:chOff x="3696" y="3774"/>
              <a:chExt cx="2016" cy="561"/>
            </a:xfrm>
          </p:grpSpPr>
          <p:pic>
            <p:nvPicPr>
              <p:cNvPr id="4120" name="Picture 24">
                <a:extLst>
                  <a:ext uri="{FF2B5EF4-FFF2-40B4-BE49-F238E27FC236}">
                    <a16:creationId xmlns:a16="http://schemas.microsoft.com/office/drawing/2014/main" id="{C3CD3BEB-2198-A81B-2610-BD8D163C1E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3774"/>
                <a:ext cx="1488" cy="5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21" name="Picture 25">
                <a:extLst>
                  <a:ext uri="{FF2B5EF4-FFF2-40B4-BE49-F238E27FC236}">
                    <a16:creationId xmlns:a16="http://schemas.microsoft.com/office/drawing/2014/main" id="{79EE42B9-B3A5-E8EA-7BFF-249F75F65E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2" y="3907"/>
                <a:ext cx="480" cy="3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4098" name="Rectangle 2">
            <a:extLst>
              <a:ext uri="{FF2B5EF4-FFF2-40B4-BE49-F238E27FC236}">
                <a16:creationId xmlns:a16="http://schemas.microsoft.com/office/drawing/2014/main" id="{D3E83327-A6DA-EDA3-C235-89112F54A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Motivation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B51673F5-08FD-9B05-A85A-BD10ABF313F4}"/>
              </a:ext>
            </a:extLst>
          </p:cNvPr>
          <p:cNvPicPr>
            <a:picLocks noChangeAspect="1" noChangeArrowheads="1" noCro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6800" y="3276600"/>
            <a:ext cx="3263900" cy="304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3" name="Rectangle 7">
            <a:extLst>
              <a:ext uri="{FF2B5EF4-FFF2-40B4-BE49-F238E27FC236}">
                <a16:creationId xmlns:a16="http://schemas.microsoft.com/office/drawing/2014/main" id="{C0786A9C-0F94-F4CF-449A-81E66DF5D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52600"/>
            <a:ext cx="82296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i="1"/>
              <a:t>Topological Guarantees?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i="1"/>
              <a:t>	</a:t>
            </a:r>
            <a:r>
              <a:rPr lang="pt-BR" altLang="en-US" sz="1800"/>
              <a:t> </a:t>
            </a:r>
            <a:r>
              <a:rPr lang="pt-BR" altLang="en-US" sz="1800" i="1"/>
              <a:t>– </a:t>
            </a:r>
            <a:r>
              <a:rPr lang="pt-BR" altLang="en-US" sz="1800"/>
              <a:t>3D extension of </a:t>
            </a:r>
            <a:r>
              <a:rPr lang="pt-BR" altLang="en-US" sz="1800" i="1"/>
              <a:t>“Robust adaptive approximation of implicit curves” – </a:t>
            </a:r>
          </a:p>
          <a:p>
            <a:pPr lvl="1" algn="just">
              <a:spcBef>
                <a:spcPct val="0"/>
              </a:spcBef>
              <a:buFontTx/>
              <a:buNone/>
            </a:pPr>
            <a:r>
              <a:rPr lang="pt-BR" altLang="en-US" sz="1600" i="1"/>
              <a:t>  Hélio Lopes, João Batista Oliveira and Luiz Henrique de Figueiredo, 2001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i="1"/>
              <a:t>	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  <a:p>
            <a:pPr lvl="1">
              <a:buFontTx/>
              <a:buNone/>
            </a:pPr>
            <a:endParaRPr lang="en-US" altLang="en-US"/>
          </a:p>
          <a:p>
            <a:pPr lvl="1"/>
            <a:endParaRPr lang="en-US" altLang="en-US"/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C94612D3-631E-FE0D-FE21-E7BBAB025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276600"/>
            <a:ext cx="3276600" cy="30480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105" name="Object 9">
            <a:extLst>
              <a:ext uri="{FF2B5EF4-FFF2-40B4-BE49-F238E27FC236}">
                <a16:creationId xmlns:a16="http://schemas.microsoft.com/office/drawing/2014/main" id="{BBBD76EF-BEF1-8895-52F0-B31CE7F397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962400"/>
          <a:ext cx="2819400" cy="137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990300" imgH="11696700" progId="Equation.DSMT4">
                  <p:embed/>
                </p:oleObj>
              </mc:Choice>
              <mc:Fallback>
                <p:oleObj name="Equation" r:id="rId6" imgW="23990300" imgH="116967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962400"/>
                        <a:ext cx="2819400" cy="137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17" name="Picture 21">
            <a:extLst>
              <a:ext uri="{FF2B5EF4-FFF2-40B4-BE49-F238E27FC236}">
                <a16:creationId xmlns:a16="http://schemas.microsoft.com/office/drawing/2014/main" id="{CC4B0990-64E8-5CA0-0BC3-6A0907DAD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1336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30" name="Text Box 34">
            <a:extLst>
              <a:ext uri="{FF2B5EF4-FFF2-40B4-BE49-F238E27FC236}">
                <a16:creationId xmlns:a16="http://schemas.microsoft.com/office/drawing/2014/main" id="{2A611480-449A-FAED-7B22-EAB82BA40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248400"/>
            <a:ext cx="1003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/>
              <a:t>level 7</a:t>
            </a:r>
          </a:p>
        </p:txBody>
      </p:sp>
      <p:pic>
        <p:nvPicPr>
          <p:cNvPr id="29716" name="Picture 20">
            <a:extLst>
              <a:ext uri="{FF2B5EF4-FFF2-40B4-BE49-F238E27FC236}">
                <a16:creationId xmlns:a16="http://schemas.microsoft.com/office/drawing/2014/main" id="{95990EBC-BF44-877A-04DB-490E8F460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1336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5" name="Picture 19">
            <a:extLst>
              <a:ext uri="{FF2B5EF4-FFF2-40B4-BE49-F238E27FC236}">
                <a16:creationId xmlns:a16="http://schemas.microsoft.com/office/drawing/2014/main" id="{62DFA2B0-EA7C-9807-3D5A-A3F32AC95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1336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26" name="Text Box 30">
            <a:extLst>
              <a:ext uri="{FF2B5EF4-FFF2-40B4-BE49-F238E27FC236}">
                <a16:creationId xmlns:a16="http://schemas.microsoft.com/office/drawing/2014/main" id="{18AC1550-3E87-B4B3-AF95-42B3B054F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248400"/>
            <a:ext cx="1003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/>
              <a:t>level 6</a:t>
            </a:r>
          </a:p>
        </p:txBody>
      </p:sp>
      <p:sp>
        <p:nvSpPr>
          <p:cNvPr id="29722" name="Text Box 26">
            <a:extLst>
              <a:ext uri="{FF2B5EF4-FFF2-40B4-BE49-F238E27FC236}">
                <a16:creationId xmlns:a16="http://schemas.microsoft.com/office/drawing/2014/main" id="{6B2120B1-B9AC-D2BE-BB5E-409646530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248400"/>
            <a:ext cx="1003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/>
              <a:t>level 5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40B4970D-BACC-26FD-F4D9-843359F47C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Results: robustness</a:t>
            </a:r>
          </a:p>
        </p:txBody>
      </p:sp>
      <p:sp>
        <p:nvSpPr>
          <p:cNvPr id="29712" name="Text Box 16">
            <a:extLst>
              <a:ext uri="{FF2B5EF4-FFF2-40B4-BE49-F238E27FC236}">
                <a16:creationId xmlns:a16="http://schemas.microsoft.com/office/drawing/2014/main" id="{DCEB9359-1F2F-D079-D29E-158C41F6C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5550" y="2452688"/>
            <a:ext cx="1104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latin typeface="Arial" panose="020B0604020202020204" pitchFamily="34" charset="0"/>
              </a:rPr>
              <a:t>Torus</a:t>
            </a:r>
          </a:p>
        </p:txBody>
      </p:sp>
      <p:grpSp>
        <p:nvGrpSpPr>
          <p:cNvPr id="29733" name="Group 37">
            <a:extLst>
              <a:ext uri="{FF2B5EF4-FFF2-40B4-BE49-F238E27FC236}">
                <a16:creationId xmlns:a16="http://schemas.microsoft.com/office/drawing/2014/main" id="{98DC661F-91A8-C99D-FA3D-EC7EF35E43A0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2133600"/>
            <a:ext cx="3886200" cy="4572000"/>
            <a:chOff x="-1440" y="1968"/>
            <a:chExt cx="2448" cy="2880"/>
          </a:xfrm>
        </p:grpSpPr>
        <p:pic>
          <p:nvPicPr>
            <p:cNvPr id="29714" name="Picture 18">
              <a:extLst>
                <a:ext uri="{FF2B5EF4-FFF2-40B4-BE49-F238E27FC236}">
                  <a16:creationId xmlns:a16="http://schemas.microsoft.com/office/drawing/2014/main" id="{1B25EC9B-42C3-09A3-8C1C-5B96577DCB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40" y="1968"/>
              <a:ext cx="2448" cy="2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718" name="Text Box 22">
              <a:extLst>
                <a:ext uri="{FF2B5EF4-FFF2-40B4-BE49-F238E27FC236}">
                  <a16:creationId xmlns:a16="http://schemas.microsoft.com/office/drawing/2014/main" id="{23E6D800-CE54-A985-924A-767CC1AE79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32" y="4560"/>
              <a:ext cx="6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level 4</a:t>
              </a:r>
            </a:p>
          </p:txBody>
        </p:sp>
      </p:grpSp>
      <p:graphicFrame>
        <p:nvGraphicFramePr>
          <p:cNvPr id="29734" name="Object 38">
            <a:extLst>
              <a:ext uri="{FF2B5EF4-FFF2-40B4-BE49-F238E27FC236}">
                <a16:creationId xmlns:a16="http://schemas.microsoft.com/office/drawing/2014/main" id="{C3AA9789-3FBA-18E7-3120-182323D83D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3200400"/>
          <a:ext cx="3962400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2082700" imgH="9067800" progId="Equation.DSMT4">
                  <p:embed/>
                </p:oleObj>
              </mc:Choice>
              <mc:Fallback>
                <p:oleObj name="Equation" r:id="rId7" imgW="52082700" imgH="90678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200400"/>
                        <a:ext cx="3962400" cy="690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739" name="Group 43">
            <a:extLst>
              <a:ext uri="{FF2B5EF4-FFF2-40B4-BE49-F238E27FC236}">
                <a16:creationId xmlns:a16="http://schemas.microsoft.com/office/drawing/2014/main" id="{71C02468-E23D-F10C-3B62-204AD920097C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4957763"/>
            <a:ext cx="2109788" cy="839787"/>
            <a:chOff x="3260" y="3123"/>
            <a:chExt cx="1329" cy="529"/>
          </a:xfrm>
        </p:grpSpPr>
        <p:sp>
          <p:nvSpPr>
            <p:cNvPr id="29735" name="Rectangle 39">
              <a:extLst>
                <a:ext uri="{FF2B5EF4-FFF2-40B4-BE49-F238E27FC236}">
                  <a16:creationId xmlns:a16="http://schemas.microsoft.com/office/drawing/2014/main" id="{F9F44A57-1F59-8D6A-119B-F89711CB9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0" y="3177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6" name="Text Box 40">
              <a:extLst>
                <a:ext uri="{FF2B5EF4-FFF2-40B4-BE49-F238E27FC236}">
                  <a16:creationId xmlns:a16="http://schemas.microsoft.com/office/drawing/2014/main" id="{79FA43DB-8F02-918C-39ED-ACC2A773E4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3123"/>
              <a:ext cx="85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Guaranteed</a:t>
              </a:r>
            </a:p>
          </p:txBody>
        </p:sp>
        <p:sp>
          <p:nvSpPr>
            <p:cNvPr id="29737" name="Rectangle 41">
              <a:extLst>
                <a:ext uri="{FF2B5EF4-FFF2-40B4-BE49-F238E27FC236}">
                  <a16:creationId xmlns:a16="http://schemas.microsoft.com/office/drawing/2014/main" id="{A7F813EE-1734-D41D-AB2D-F27D1E9A9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0" y="3456"/>
              <a:ext cx="144" cy="14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8" name="Text Box 42">
              <a:extLst>
                <a:ext uri="{FF2B5EF4-FFF2-40B4-BE49-F238E27FC236}">
                  <a16:creationId xmlns:a16="http://schemas.microsoft.com/office/drawing/2014/main" id="{23F14711-11E1-F999-8668-3E46A4194B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3402"/>
              <a:ext cx="11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Not Guaranteed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30" grpId="0"/>
      <p:bldP spid="29726" grpId="0"/>
      <p:bldP spid="29726" grpId="1"/>
      <p:bldP spid="29722" grpId="0"/>
      <p:bldP spid="2972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999AC59-660E-87BC-E834-A97F50AB5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Results: topological guarantee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E68D742C-58F0-3DDC-9FF7-2856CD522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4000" cy="1219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Complex models</a:t>
            </a:r>
          </a:p>
          <a:p>
            <a:pPr lvl="1"/>
            <a:r>
              <a:rPr lang="en-US" altLang="en-US" sz="2400"/>
              <a:t>Two torus</a:t>
            </a:r>
          </a:p>
        </p:txBody>
      </p:sp>
      <p:pic>
        <p:nvPicPr>
          <p:cNvPr id="35844" name="Picture 4">
            <a:extLst>
              <a:ext uri="{FF2B5EF4-FFF2-40B4-BE49-F238E27FC236}">
                <a16:creationId xmlns:a16="http://schemas.microsoft.com/office/drawing/2014/main" id="{24ED6591-3465-5E30-565E-9F8073A7C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2209800"/>
            <a:ext cx="4314825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9" name="Text Box 9">
            <a:extLst>
              <a:ext uri="{FF2B5EF4-FFF2-40B4-BE49-F238E27FC236}">
                <a16:creationId xmlns:a16="http://schemas.microsoft.com/office/drawing/2014/main" id="{B936333C-CB49-5100-3E88-7CA138ABB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410200"/>
            <a:ext cx="866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level 8</a:t>
            </a:r>
          </a:p>
        </p:txBody>
      </p:sp>
      <p:pic>
        <p:nvPicPr>
          <p:cNvPr id="35846" name="Picture 6">
            <a:extLst>
              <a:ext uri="{FF2B5EF4-FFF2-40B4-BE49-F238E27FC236}">
                <a16:creationId xmlns:a16="http://schemas.microsoft.com/office/drawing/2014/main" id="{A28A4A8C-1B2A-7FA1-6596-2AE6C07F7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2209800"/>
            <a:ext cx="4314825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8" name="Text Box 8">
            <a:extLst>
              <a:ext uri="{FF2B5EF4-FFF2-40B4-BE49-F238E27FC236}">
                <a16:creationId xmlns:a16="http://schemas.microsoft.com/office/drawing/2014/main" id="{0CD78388-4DDE-D58A-91D5-9023B2095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410200"/>
            <a:ext cx="866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level 7</a:t>
            </a:r>
          </a:p>
        </p:txBody>
      </p:sp>
      <p:pic>
        <p:nvPicPr>
          <p:cNvPr id="35845" name="Picture 5">
            <a:extLst>
              <a:ext uri="{FF2B5EF4-FFF2-40B4-BE49-F238E27FC236}">
                <a16:creationId xmlns:a16="http://schemas.microsoft.com/office/drawing/2014/main" id="{31F2C571-C35D-C52D-B847-CE3607EAB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2209800"/>
            <a:ext cx="4314825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7" name="Text Box 7">
            <a:extLst>
              <a:ext uri="{FF2B5EF4-FFF2-40B4-BE49-F238E27FC236}">
                <a16:creationId xmlns:a16="http://schemas.microsoft.com/office/drawing/2014/main" id="{4F6B0D82-930C-CCFE-48FB-B2A92225F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410200"/>
            <a:ext cx="866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level 6</a:t>
            </a:r>
          </a:p>
        </p:txBody>
      </p:sp>
      <p:grpSp>
        <p:nvGrpSpPr>
          <p:cNvPr id="35859" name="Group 19">
            <a:extLst>
              <a:ext uri="{FF2B5EF4-FFF2-40B4-BE49-F238E27FC236}">
                <a16:creationId xmlns:a16="http://schemas.microsoft.com/office/drawing/2014/main" id="{9B953FA7-2C6D-7F48-FF6E-8C23C613E582}"/>
              </a:ext>
            </a:extLst>
          </p:cNvPr>
          <p:cNvGrpSpPr>
            <a:grpSpLocks/>
          </p:cNvGrpSpPr>
          <p:nvPr/>
        </p:nvGrpSpPr>
        <p:grpSpPr bwMode="auto">
          <a:xfrm>
            <a:off x="1624013" y="4967288"/>
            <a:ext cx="2109787" cy="839787"/>
            <a:chOff x="768" y="2928"/>
            <a:chExt cx="1329" cy="529"/>
          </a:xfrm>
        </p:grpSpPr>
        <p:sp>
          <p:nvSpPr>
            <p:cNvPr id="35855" name="Rectangle 15">
              <a:extLst>
                <a:ext uri="{FF2B5EF4-FFF2-40B4-BE49-F238E27FC236}">
                  <a16:creationId xmlns:a16="http://schemas.microsoft.com/office/drawing/2014/main" id="{05E3341C-73BE-5DBF-1691-4175C274C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982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6" name="Text Box 16">
              <a:extLst>
                <a:ext uri="{FF2B5EF4-FFF2-40B4-BE49-F238E27FC236}">
                  <a16:creationId xmlns:a16="http://schemas.microsoft.com/office/drawing/2014/main" id="{D28920F0-9493-62C2-CE01-BBF67572F9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4" y="2928"/>
              <a:ext cx="85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Guaranteed</a:t>
              </a:r>
            </a:p>
          </p:txBody>
        </p:sp>
        <p:sp>
          <p:nvSpPr>
            <p:cNvPr id="35857" name="Rectangle 17">
              <a:extLst>
                <a:ext uri="{FF2B5EF4-FFF2-40B4-BE49-F238E27FC236}">
                  <a16:creationId xmlns:a16="http://schemas.microsoft.com/office/drawing/2014/main" id="{D27B4901-14E4-542A-8B92-2AAF5EC3E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3261"/>
              <a:ext cx="144" cy="14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8" name="Text Box 18">
              <a:extLst>
                <a:ext uri="{FF2B5EF4-FFF2-40B4-BE49-F238E27FC236}">
                  <a16:creationId xmlns:a16="http://schemas.microsoft.com/office/drawing/2014/main" id="{A5CFFFAA-3ED3-4797-F754-78240E9DCC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4" y="3207"/>
              <a:ext cx="11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Not Guaranteed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9" grpId="0"/>
      <p:bldP spid="35848" grpId="0"/>
      <p:bldP spid="35848" grpId="1"/>
      <p:bldP spid="358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9" name="Picture 11">
            <a:extLst>
              <a:ext uri="{FF2B5EF4-FFF2-40B4-BE49-F238E27FC236}">
                <a16:creationId xmlns:a16="http://schemas.microsoft.com/office/drawing/2014/main" id="{77B25F2C-2BC1-3D1F-59F4-BE6499319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15" name="Text Box 27">
            <a:extLst>
              <a:ext uri="{FF2B5EF4-FFF2-40B4-BE49-F238E27FC236}">
                <a16:creationId xmlns:a16="http://schemas.microsoft.com/office/drawing/2014/main" id="{67908128-C76F-ACF9-3EC2-EF182CF98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5316538"/>
            <a:ext cx="914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10</a:t>
            </a: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CD6171F1-1F2A-FB8D-2858-CBC84663B9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Results: robust to singularities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AF95088-D21A-C729-164D-DF4AD3BAE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1066800"/>
          </a:xfrm>
        </p:spPr>
        <p:txBody>
          <a:bodyPr/>
          <a:lstStyle/>
          <a:p>
            <a:pPr lvl="1"/>
            <a:r>
              <a:rPr lang="en-US" altLang="en-US" sz="2400"/>
              <a:t>Teardrop surface</a:t>
            </a:r>
          </a:p>
        </p:txBody>
      </p:sp>
      <p:graphicFrame>
        <p:nvGraphicFramePr>
          <p:cNvPr id="37892" name="Object 4">
            <a:extLst>
              <a:ext uri="{FF2B5EF4-FFF2-40B4-BE49-F238E27FC236}">
                <a16:creationId xmlns:a16="http://schemas.microsoft.com/office/drawing/2014/main" id="{D5A4306E-491C-0DCF-2198-0BF83EA042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2846388"/>
          <a:ext cx="3276600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283900" imgH="6438900" progId="Equation.DSMT4">
                  <p:embed/>
                </p:oleObj>
              </mc:Choice>
              <mc:Fallback>
                <p:oleObj name="Equation" r:id="rId4" imgW="36283900" imgH="6438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846388"/>
                        <a:ext cx="3276600" cy="58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904" name="Picture 16">
            <a:extLst>
              <a:ext uri="{FF2B5EF4-FFF2-40B4-BE49-F238E27FC236}">
                <a16:creationId xmlns:a16="http://schemas.microsoft.com/office/drawing/2014/main" id="{5EC77E32-1C81-9BD0-4D8B-2CE59B72C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05" name="Text Box 17">
            <a:extLst>
              <a:ext uri="{FF2B5EF4-FFF2-40B4-BE49-F238E27FC236}">
                <a16:creationId xmlns:a16="http://schemas.microsoft.com/office/drawing/2014/main" id="{181A25E2-849C-7292-7183-FDDC32C3B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5316538"/>
            <a:ext cx="80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9</a:t>
            </a:r>
          </a:p>
        </p:txBody>
      </p:sp>
      <p:pic>
        <p:nvPicPr>
          <p:cNvPr id="37903" name="Picture 15">
            <a:extLst>
              <a:ext uri="{FF2B5EF4-FFF2-40B4-BE49-F238E27FC236}">
                <a16:creationId xmlns:a16="http://schemas.microsoft.com/office/drawing/2014/main" id="{A910665B-25BC-6CDD-1722-0D72E82B8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07" name="Text Box 19">
            <a:extLst>
              <a:ext uri="{FF2B5EF4-FFF2-40B4-BE49-F238E27FC236}">
                <a16:creationId xmlns:a16="http://schemas.microsoft.com/office/drawing/2014/main" id="{6F1702BB-399B-053C-F2B9-C68595993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5316538"/>
            <a:ext cx="80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8</a:t>
            </a:r>
          </a:p>
        </p:txBody>
      </p:sp>
      <p:pic>
        <p:nvPicPr>
          <p:cNvPr id="37902" name="Picture 14">
            <a:extLst>
              <a:ext uri="{FF2B5EF4-FFF2-40B4-BE49-F238E27FC236}">
                <a16:creationId xmlns:a16="http://schemas.microsoft.com/office/drawing/2014/main" id="{05626AC4-6791-4305-AF9A-9840CCBDA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09" name="Text Box 21">
            <a:extLst>
              <a:ext uri="{FF2B5EF4-FFF2-40B4-BE49-F238E27FC236}">
                <a16:creationId xmlns:a16="http://schemas.microsoft.com/office/drawing/2014/main" id="{D9B4811E-F5ED-7EAC-A4C3-AE3FFBF46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5316538"/>
            <a:ext cx="80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7</a:t>
            </a:r>
          </a:p>
        </p:txBody>
      </p:sp>
      <p:pic>
        <p:nvPicPr>
          <p:cNvPr id="37901" name="Picture 13">
            <a:extLst>
              <a:ext uri="{FF2B5EF4-FFF2-40B4-BE49-F238E27FC236}">
                <a16:creationId xmlns:a16="http://schemas.microsoft.com/office/drawing/2014/main" id="{B371F456-1679-3D81-B1E4-25714A436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11" name="Text Box 23">
            <a:extLst>
              <a:ext uri="{FF2B5EF4-FFF2-40B4-BE49-F238E27FC236}">
                <a16:creationId xmlns:a16="http://schemas.microsoft.com/office/drawing/2014/main" id="{D38D0F63-03CC-A14D-E5B3-8F2887B41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5316538"/>
            <a:ext cx="80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6</a:t>
            </a:r>
          </a:p>
        </p:txBody>
      </p:sp>
      <p:pic>
        <p:nvPicPr>
          <p:cNvPr id="37900" name="Picture 12">
            <a:extLst>
              <a:ext uri="{FF2B5EF4-FFF2-40B4-BE49-F238E27FC236}">
                <a16:creationId xmlns:a16="http://schemas.microsoft.com/office/drawing/2014/main" id="{853CC6DA-E363-C6F7-0961-EC8EAB8F7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13" name="Text Box 25">
            <a:extLst>
              <a:ext uri="{FF2B5EF4-FFF2-40B4-BE49-F238E27FC236}">
                <a16:creationId xmlns:a16="http://schemas.microsoft.com/office/drawing/2014/main" id="{1AA5090E-EE75-9096-0322-F727112FD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5314950"/>
            <a:ext cx="8001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5</a:t>
            </a:r>
          </a:p>
        </p:txBody>
      </p:sp>
      <p:grpSp>
        <p:nvGrpSpPr>
          <p:cNvPr id="37929" name="Group 41">
            <a:extLst>
              <a:ext uri="{FF2B5EF4-FFF2-40B4-BE49-F238E27FC236}">
                <a16:creationId xmlns:a16="http://schemas.microsoft.com/office/drawing/2014/main" id="{57165D1D-791A-46A7-3027-C5069C2328F9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4843463"/>
            <a:ext cx="2109788" cy="839787"/>
            <a:chOff x="2016" y="3119"/>
            <a:chExt cx="1329" cy="529"/>
          </a:xfrm>
        </p:grpSpPr>
        <p:sp>
          <p:nvSpPr>
            <p:cNvPr id="37924" name="Rectangle 36">
              <a:extLst>
                <a:ext uri="{FF2B5EF4-FFF2-40B4-BE49-F238E27FC236}">
                  <a16:creationId xmlns:a16="http://schemas.microsoft.com/office/drawing/2014/main" id="{8FC43C4F-80D9-E537-A279-5C0EE43F2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173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5" name="Text Box 37">
              <a:extLst>
                <a:ext uri="{FF2B5EF4-FFF2-40B4-BE49-F238E27FC236}">
                  <a16:creationId xmlns:a16="http://schemas.microsoft.com/office/drawing/2014/main" id="{07348470-5F12-3B98-3CFD-74D969F91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2" y="3119"/>
              <a:ext cx="85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Guaranteed</a:t>
              </a:r>
            </a:p>
          </p:txBody>
        </p:sp>
        <p:sp>
          <p:nvSpPr>
            <p:cNvPr id="37926" name="Rectangle 38">
              <a:extLst>
                <a:ext uri="{FF2B5EF4-FFF2-40B4-BE49-F238E27FC236}">
                  <a16:creationId xmlns:a16="http://schemas.microsoft.com/office/drawing/2014/main" id="{C64CE65C-5CFF-F111-B114-CE0940656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452"/>
              <a:ext cx="144" cy="14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7" name="Text Box 39">
              <a:extLst>
                <a:ext uri="{FF2B5EF4-FFF2-40B4-BE49-F238E27FC236}">
                  <a16:creationId xmlns:a16="http://schemas.microsoft.com/office/drawing/2014/main" id="{35391796-64D0-0D56-3D96-FC247A250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2" y="3398"/>
              <a:ext cx="11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Not Guaranteed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5" grpId="0"/>
      <p:bldP spid="37905" grpId="0"/>
      <p:bldP spid="37905" grpId="1"/>
      <p:bldP spid="37907" grpId="0"/>
      <p:bldP spid="37907" grpId="1"/>
      <p:bldP spid="37909" grpId="0"/>
      <p:bldP spid="37909" grpId="1"/>
      <p:bldP spid="37911" grpId="0"/>
      <p:bldP spid="37911" grpId="1"/>
      <p:bldP spid="379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64E15412-0459-4028-068E-7BD3D095D0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Results</a:t>
            </a:r>
          </a:p>
        </p:txBody>
      </p:sp>
      <p:pic>
        <p:nvPicPr>
          <p:cNvPr id="31748" name="Picture 4">
            <a:extLst>
              <a:ext uri="{FF2B5EF4-FFF2-40B4-BE49-F238E27FC236}">
                <a16:creationId xmlns:a16="http://schemas.microsoft.com/office/drawing/2014/main" id="{CFB18128-41EC-D863-945D-DCA6BCDE3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531938"/>
            <a:ext cx="3530600" cy="341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>
            <a:extLst>
              <a:ext uri="{FF2B5EF4-FFF2-40B4-BE49-F238E27FC236}">
                <a16:creationId xmlns:a16="http://schemas.microsoft.com/office/drawing/2014/main" id="{7342728C-DCE7-9E6B-AEEE-AD7EEF3C1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5388" y="1524000"/>
            <a:ext cx="3389312" cy="343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0" name="Text Box 6">
            <a:extLst>
              <a:ext uri="{FF2B5EF4-FFF2-40B4-BE49-F238E27FC236}">
                <a16:creationId xmlns:a16="http://schemas.microsoft.com/office/drawing/2014/main" id="{A54FFA32-C542-C1E1-37E7-68D289A87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1275" y="5091113"/>
            <a:ext cx="2127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latin typeface="Arial" panose="020B0604020202020204" pitchFamily="34" charset="0"/>
              </a:rPr>
              <a:t>Algebraic Surface</a:t>
            </a:r>
          </a:p>
        </p:txBody>
      </p:sp>
      <p:sp>
        <p:nvSpPr>
          <p:cNvPr id="31751" name="Text Box 7">
            <a:extLst>
              <a:ext uri="{FF2B5EF4-FFF2-40B4-BE49-F238E27FC236}">
                <a16:creationId xmlns:a16="http://schemas.microsoft.com/office/drawing/2014/main" id="{FA2CB6B1-6061-1022-6041-34D4659EF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5" y="5091113"/>
            <a:ext cx="2647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latin typeface="Arial" panose="020B0604020202020204" pitchFamily="34" charset="0"/>
              </a:rPr>
              <a:t>Non-Algebraic Surface</a:t>
            </a:r>
          </a:p>
        </p:txBody>
      </p:sp>
      <p:graphicFrame>
        <p:nvGraphicFramePr>
          <p:cNvPr id="31752" name="Object 8">
            <a:extLst>
              <a:ext uri="{FF2B5EF4-FFF2-40B4-BE49-F238E27FC236}">
                <a16:creationId xmlns:a16="http://schemas.microsoft.com/office/drawing/2014/main" id="{C4CE24D7-BB74-4A85-98B8-7FF93AE476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0400" y="5535613"/>
          <a:ext cx="3429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835300" imgH="7023100" progId="Equation.DSMT4">
                  <p:embed/>
                </p:oleObj>
              </mc:Choice>
              <mc:Fallback>
                <p:oleObj name="Equation" r:id="rId4" imgW="53835300" imgH="7023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00" y="5535613"/>
                        <a:ext cx="34290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3" name="Object 9">
            <a:extLst>
              <a:ext uri="{FF2B5EF4-FFF2-40B4-BE49-F238E27FC236}">
                <a16:creationId xmlns:a16="http://schemas.microsoft.com/office/drawing/2014/main" id="{B12113E5-F35E-0723-6731-F7F6A1B072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3750" y="5646738"/>
          <a:ext cx="41910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5532000" imgH="5270500" progId="Equation.DSMT4">
                  <p:embed/>
                </p:oleObj>
              </mc:Choice>
              <mc:Fallback>
                <p:oleObj name="Equation" r:id="rId6" imgW="65532000" imgH="52705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0" y="5646738"/>
                        <a:ext cx="4191000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6179DD31-2120-66EA-E161-461FB73766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Results: adaptativity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EEEFA4E3-D3EF-2F63-7EE8-7FADFBC923A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86600" cy="838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/>
              <a:t>The effect of geometry criterion</a:t>
            </a:r>
          </a:p>
        </p:txBody>
      </p:sp>
      <p:graphicFrame>
        <p:nvGraphicFramePr>
          <p:cNvPr id="32777" name="Object 9">
            <a:extLst>
              <a:ext uri="{FF2B5EF4-FFF2-40B4-BE49-F238E27FC236}">
                <a16:creationId xmlns:a16="http://schemas.microsoft.com/office/drawing/2014/main" id="{6BD78360-AF1D-DC03-5942-BE7235FA87FE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3970338" y="5205413"/>
          <a:ext cx="1201737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38300" imgH="5270500" progId="Equation.DSMT4">
                  <p:embed/>
                </p:oleObj>
              </mc:Choice>
              <mc:Fallback>
                <p:oleObj name="Equation" r:id="rId2" imgW="14338300" imgH="52705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0338" y="5205413"/>
                        <a:ext cx="1201737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2" name="Picture 4">
            <a:extLst>
              <a:ext uri="{FF2B5EF4-FFF2-40B4-BE49-F238E27FC236}">
                <a16:creationId xmlns:a16="http://schemas.microsoft.com/office/drawing/2014/main" id="{FD51F5C3-203D-38B9-E5DE-3E6C60462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971800"/>
            <a:ext cx="2590800" cy="213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>
            <a:extLst>
              <a:ext uri="{FF2B5EF4-FFF2-40B4-BE49-F238E27FC236}">
                <a16:creationId xmlns:a16="http://schemas.microsoft.com/office/drawing/2014/main" id="{57068467-C9E5-C3DD-BFE5-ED70DD0CD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2971800"/>
            <a:ext cx="2590800" cy="213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>
            <a:extLst>
              <a:ext uri="{FF2B5EF4-FFF2-40B4-BE49-F238E27FC236}">
                <a16:creationId xmlns:a16="http://schemas.microsoft.com/office/drawing/2014/main" id="{2CA6EE15-8738-C420-B6D6-9220ABA26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9988" y="2973388"/>
            <a:ext cx="2589212" cy="213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2775" name="Object 7">
            <a:extLst>
              <a:ext uri="{FF2B5EF4-FFF2-40B4-BE49-F238E27FC236}">
                <a16:creationId xmlns:a16="http://schemas.microsoft.com/office/drawing/2014/main" id="{F602845C-2E5A-65EE-9C55-B6BFFE5DFD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2209800"/>
          <a:ext cx="449580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7340500" imgH="7023100" progId="Equation.DSMT4">
                  <p:embed/>
                </p:oleObj>
              </mc:Choice>
              <mc:Fallback>
                <p:oleObj name="Equation" r:id="rId7" imgW="57340500" imgH="7023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209800"/>
                        <a:ext cx="449580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9" name="Object 11">
            <a:extLst>
              <a:ext uri="{FF2B5EF4-FFF2-40B4-BE49-F238E27FC236}">
                <a16:creationId xmlns:a16="http://schemas.microsoft.com/office/drawing/2014/main" id="{E6709099-B76D-586A-8D51-1A772766B9CD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1036638" y="5194300"/>
          <a:ext cx="11271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169900" imgH="5270500" progId="Equation.DSMT4">
                  <p:embed/>
                </p:oleObj>
              </mc:Choice>
              <mc:Fallback>
                <p:oleObj name="Equation" r:id="rId9" imgW="13169900" imgH="52705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38" y="5194300"/>
                        <a:ext cx="112712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1" name="Object 13">
            <a:extLst>
              <a:ext uri="{FF2B5EF4-FFF2-40B4-BE49-F238E27FC236}">
                <a16:creationId xmlns:a16="http://schemas.microsoft.com/office/drawing/2014/main" id="{57F5FD9C-6582-6928-5002-5CA07CD704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02450" y="5224463"/>
          <a:ext cx="1282700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6090900" imgH="5270500" progId="Equation.DSMT4">
                  <p:embed/>
                </p:oleObj>
              </mc:Choice>
              <mc:Fallback>
                <p:oleObj name="Equation" r:id="rId11" imgW="16090900" imgH="52705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2450" y="5224463"/>
                        <a:ext cx="1282700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2" name="Text Box 14">
            <a:extLst>
              <a:ext uri="{FF2B5EF4-FFF2-40B4-BE49-F238E27FC236}">
                <a16:creationId xmlns:a16="http://schemas.microsoft.com/office/drawing/2014/main" id="{471B8D93-FDF2-F789-2A8F-21C99FB78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5657850"/>
            <a:ext cx="1841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Arial" panose="020B0604020202020204" pitchFamily="34" charset="0"/>
              </a:rPr>
              <a:t># triang = 25172</a:t>
            </a:r>
          </a:p>
        </p:txBody>
      </p:sp>
      <p:sp>
        <p:nvSpPr>
          <p:cNvPr id="32783" name="Text Box 15">
            <a:extLst>
              <a:ext uri="{FF2B5EF4-FFF2-40B4-BE49-F238E27FC236}">
                <a16:creationId xmlns:a16="http://schemas.microsoft.com/office/drawing/2014/main" id="{92636277-B043-7A37-8664-1265C14DB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0" y="5657850"/>
            <a:ext cx="1841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Arial" panose="020B0604020202020204" pitchFamily="34" charset="0"/>
              </a:rPr>
              <a:t># triang = 22408</a:t>
            </a:r>
          </a:p>
        </p:txBody>
      </p:sp>
      <p:sp>
        <p:nvSpPr>
          <p:cNvPr id="32784" name="Text Box 16">
            <a:extLst>
              <a:ext uri="{FF2B5EF4-FFF2-40B4-BE49-F238E27FC236}">
                <a16:creationId xmlns:a16="http://schemas.microsoft.com/office/drawing/2014/main" id="{6BCD7386-C8DC-19E4-AE5C-35B9ED93D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550" y="5657850"/>
            <a:ext cx="1714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Arial" panose="020B0604020202020204" pitchFamily="34" charset="0"/>
              </a:rPr>
              <a:t># triang = 4948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B2E7DE8B-C66C-0D81-282F-9D4ADC59F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Results: mesh quality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4B0C0BB-1C4E-90BB-66AC-50DF09A67E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2800"/>
              <a:t>Mesh processing</a:t>
            </a:r>
          </a:p>
          <a:p>
            <a:pPr lvl="1"/>
            <a:r>
              <a:rPr lang="en-US" altLang="en-US" sz="2400"/>
              <a:t>Cyclide surface</a:t>
            </a:r>
          </a:p>
          <a:p>
            <a:pPr lvl="1"/>
            <a:r>
              <a:rPr lang="en-US" altLang="en-US" sz="2400"/>
              <a:t>Aspect ratio histograms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97AC87DF-B87A-4790-0E85-AEEF833D3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124200"/>
            <a:ext cx="2668588" cy="190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>
            <a:extLst>
              <a:ext uri="{FF2B5EF4-FFF2-40B4-BE49-F238E27FC236}">
                <a16:creationId xmlns:a16="http://schemas.microsoft.com/office/drawing/2014/main" id="{B133D0AE-7DDC-F418-697D-DFF6C347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7225" y="3135313"/>
            <a:ext cx="2670175" cy="189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6">
            <a:extLst>
              <a:ext uri="{FF2B5EF4-FFF2-40B4-BE49-F238E27FC236}">
                <a16:creationId xmlns:a16="http://schemas.microsoft.com/office/drawing/2014/main" id="{BD4868D7-A267-8F99-1693-14FC0329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3130550"/>
            <a:ext cx="2667000" cy="189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1" name="Text Box 7">
            <a:extLst>
              <a:ext uri="{FF2B5EF4-FFF2-40B4-BE49-F238E27FC236}">
                <a16:creationId xmlns:a16="http://schemas.microsoft.com/office/drawing/2014/main" id="{35BF649E-2CA2-171F-9EE5-528E1AE22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5243513"/>
            <a:ext cx="1847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Marching Cubes</a:t>
            </a:r>
          </a:p>
          <a:p>
            <a:pPr algn="ctr"/>
            <a:r>
              <a:rPr lang="en-US" altLang="en-US">
                <a:latin typeface="Arial" panose="020B0604020202020204" pitchFamily="34" charset="0"/>
              </a:rPr>
              <a:t># triang = 11664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726FF9DC-0162-0A67-EACC-BCE0647A3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0138" y="5105400"/>
            <a:ext cx="17843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Our method</a:t>
            </a:r>
          </a:p>
          <a:p>
            <a:pPr algn="ctr"/>
            <a:r>
              <a:rPr lang="en-US" altLang="en-US">
                <a:latin typeface="Arial" panose="020B0604020202020204" pitchFamily="34" charset="0"/>
              </a:rPr>
              <a:t> without smooth</a:t>
            </a:r>
          </a:p>
          <a:p>
            <a:pPr algn="ctr"/>
            <a:r>
              <a:rPr lang="en-US" altLang="en-US">
                <a:latin typeface="Arial" panose="020B0604020202020204" pitchFamily="34" charset="0"/>
              </a:rPr>
              <a:t># triang = 5396</a:t>
            </a:r>
          </a:p>
        </p:txBody>
      </p:sp>
      <p:sp>
        <p:nvSpPr>
          <p:cNvPr id="36873" name="Text Box 9">
            <a:extLst>
              <a:ext uri="{FF2B5EF4-FFF2-40B4-BE49-F238E27FC236}">
                <a16:creationId xmlns:a16="http://schemas.microsoft.com/office/drawing/2014/main" id="{5BA669A3-1C7C-8051-6447-DB834366D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4650" y="5105400"/>
            <a:ext cx="1714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Our method</a:t>
            </a:r>
          </a:p>
          <a:p>
            <a:pPr algn="ctr"/>
            <a:r>
              <a:rPr lang="en-US" altLang="en-US">
                <a:latin typeface="Arial" panose="020B0604020202020204" pitchFamily="34" charset="0"/>
              </a:rPr>
              <a:t> with smooth</a:t>
            </a:r>
          </a:p>
          <a:p>
            <a:pPr algn="ctr"/>
            <a:r>
              <a:rPr lang="en-US" altLang="en-US">
                <a:latin typeface="Arial" panose="020B0604020202020204" pitchFamily="34" charset="0"/>
              </a:rPr>
              <a:t># triang = 5396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8" name="Rectangle 10">
            <a:extLst>
              <a:ext uri="{FF2B5EF4-FFF2-40B4-BE49-F238E27FC236}">
                <a16:creationId xmlns:a16="http://schemas.microsoft.com/office/drawing/2014/main" id="{0229D2FA-049B-17AE-FAAE-653AAB7C2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Results: no makeup!</a:t>
            </a:r>
          </a:p>
        </p:txBody>
      </p:sp>
      <p:sp>
        <p:nvSpPr>
          <p:cNvPr id="12304" name="Rectangle 16">
            <a:extLst>
              <a:ext uri="{FF2B5EF4-FFF2-40B4-BE49-F238E27FC236}">
                <a16:creationId xmlns:a16="http://schemas.microsoft.com/office/drawing/2014/main" id="{B6652123-700C-1975-D887-1510329EC0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/>
              <a:t>Our algorithm does not suffer of symmetry artefacts</a:t>
            </a:r>
          </a:p>
          <a:p>
            <a:pPr lvl="1"/>
            <a:r>
              <a:rPr lang="en-US" altLang="en-US" sz="2400"/>
              <a:t>Chair surface</a:t>
            </a:r>
          </a:p>
        </p:txBody>
      </p:sp>
      <p:pic>
        <p:nvPicPr>
          <p:cNvPr id="12309" name="Picture 21">
            <a:extLst>
              <a:ext uri="{FF2B5EF4-FFF2-40B4-BE49-F238E27FC236}">
                <a16:creationId xmlns:a16="http://schemas.microsoft.com/office/drawing/2014/main" id="{7AC661B9-F52B-E78A-916D-FD9E313CF3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259080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ED94102-8E41-0DB1-E2FB-14C8B62CA2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Results</a:t>
            </a:r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9941" name="Picture 5">
            <a:extLst>
              <a:ext uri="{FF2B5EF4-FFF2-40B4-BE49-F238E27FC236}">
                <a16:creationId xmlns:a16="http://schemas.microsoft.com/office/drawing/2014/main" id="{AD44637C-631C-5E39-35F6-481924FC8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812925"/>
            <a:ext cx="3243263" cy="32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>
            <a:extLst>
              <a:ext uri="{FF2B5EF4-FFF2-40B4-BE49-F238E27FC236}">
                <a16:creationId xmlns:a16="http://schemas.microsoft.com/office/drawing/2014/main" id="{2C8F6CC0-2143-D400-96C2-AF9E4D145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860550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3" name="Text Box 7">
            <a:extLst>
              <a:ext uri="{FF2B5EF4-FFF2-40B4-BE49-F238E27FC236}">
                <a16:creationId xmlns:a16="http://schemas.microsoft.com/office/drawing/2014/main" id="{02041E3E-CE62-4BA2-B146-36AA8C301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226050"/>
            <a:ext cx="2246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latin typeface="Arial" panose="020B0604020202020204" pitchFamily="34" charset="0"/>
              </a:rPr>
              <a:t>Boolean operation</a:t>
            </a:r>
          </a:p>
        </p:txBody>
      </p:sp>
      <p:sp>
        <p:nvSpPr>
          <p:cNvPr id="39944" name="Text Box 8">
            <a:extLst>
              <a:ext uri="{FF2B5EF4-FFF2-40B4-BE49-F238E27FC236}">
                <a16:creationId xmlns:a16="http://schemas.microsoft.com/office/drawing/2014/main" id="{FFF8E60D-7B7C-8B1F-8935-C04AE0E4E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400" y="5165725"/>
            <a:ext cx="16954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>
                <a:latin typeface="Arial" panose="020B0604020202020204" pitchFamily="34" charset="0"/>
              </a:rPr>
              <a:t>Non-manifold</a:t>
            </a:r>
          </a:p>
          <a:p>
            <a:pPr algn="ctr"/>
            <a:r>
              <a:rPr lang="en-US" altLang="en-US" sz="2000" i="1"/>
              <a:t>xy</a:t>
            </a:r>
            <a:r>
              <a:rPr lang="en-US" altLang="en-US" sz="2000"/>
              <a:t> = 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29B7337F-A3A8-5AE7-691F-AABC7FB26B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Limitations and Future Work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3A84F6BC-B9B4-96C4-1B70-F6E871225B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51054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Tighter bounds for less subdivisions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Replace Interval Arithmetics by </a:t>
            </a:r>
            <a:r>
              <a:rPr lang="en-US" altLang="en-US" sz="2400" i="1"/>
              <a:t>Affine Arithmetics</a:t>
            </a:r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Only implicit surfaces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Implicit modeling such as MPU</a:t>
            </a:r>
          </a:p>
          <a:p>
            <a:pPr lvl="1"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800"/>
              <a:t>Infinite subdivision:</a:t>
            </a:r>
          </a:p>
          <a:p>
            <a:pPr lvl="1">
              <a:lnSpc>
                <a:spcPct val="90000"/>
              </a:lnSpc>
            </a:pPr>
            <a:r>
              <a:rPr lang="en-US" altLang="en-US" sz="2400" i="1"/>
              <a:t>Horned sphere → no solution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sz="2400"/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813B89A1-9842-8838-3E91-BF588331D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2667000"/>
            <a:ext cx="3276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B36508C-5A26-82C9-A8DA-D9C1750B91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2971800"/>
            <a:ext cx="3733800" cy="1143000"/>
          </a:xfrm>
        </p:spPr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That’s all </a:t>
            </a:r>
            <a:b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</a:br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folks!!!!</a:t>
            </a: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6FB3373E-C421-35CF-6C30-2D00909EC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029200"/>
            <a:ext cx="5943600" cy="685800"/>
          </a:xfrm>
          <a:prstGeom prst="rect">
            <a:avLst/>
          </a:prstGeom>
          <a:solidFill>
            <a:schemeClr val="bg1">
              <a:alpha val="55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i="1">
                <a:latin typeface="Bookman Old Style" panose="02050604050505020204" pitchFamily="18" charset="0"/>
              </a:rPr>
              <a:t>http://www.mat.puc-rio.br/~apneto</a:t>
            </a:r>
          </a:p>
        </p:txBody>
      </p:sp>
      <p:pic>
        <p:nvPicPr>
          <p:cNvPr id="40965" name="Picture 5">
            <a:extLst>
              <a:ext uri="{FF2B5EF4-FFF2-40B4-BE49-F238E27FC236}">
                <a16:creationId xmlns:a16="http://schemas.microsoft.com/office/drawing/2014/main" id="{998C3218-486F-3765-930C-B952A91BD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457200"/>
            <a:ext cx="4953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7" name="Picture 7">
            <a:extLst>
              <a:ext uri="{FF2B5EF4-FFF2-40B4-BE49-F238E27FC236}">
                <a16:creationId xmlns:a16="http://schemas.microsoft.com/office/drawing/2014/main" id="{017E0336-B2DD-86D3-074A-BBCF77771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457200"/>
            <a:ext cx="4953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>
            <a:extLst>
              <a:ext uri="{FF2B5EF4-FFF2-40B4-BE49-F238E27FC236}">
                <a16:creationId xmlns:a16="http://schemas.microsoft.com/office/drawing/2014/main" id="{E57D8D2C-B7D8-EB7E-E131-0F9373979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457200"/>
            <a:ext cx="4953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060E0D5D-B2AD-359F-49A0-5987598C8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Challenges</a:t>
            </a: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E48BFF56-D45B-0CB9-05DB-6939ACC51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4267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25" name="Text Box 13">
            <a:extLst>
              <a:ext uri="{FF2B5EF4-FFF2-40B4-BE49-F238E27FC236}">
                <a16:creationId xmlns:a16="http://schemas.microsoft.com/office/drawing/2014/main" id="{C97A506D-94AF-A86F-ABF8-33B7959C1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738688"/>
            <a:ext cx="80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8</a:t>
            </a:r>
          </a:p>
        </p:txBody>
      </p:sp>
      <p:pic>
        <p:nvPicPr>
          <p:cNvPr id="38919" name="Picture 7">
            <a:extLst>
              <a:ext uri="{FF2B5EF4-FFF2-40B4-BE49-F238E27FC236}">
                <a16:creationId xmlns:a16="http://schemas.microsoft.com/office/drawing/2014/main" id="{2BC68427-40C4-990F-4972-6E3B7B6B9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4267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26" name="Text Box 14">
            <a:extLst>
              <a:ext uri="{FF2B5EF4-FFF2-40B4-BE49-F238E27FC236}">
                <a16:creationId xmlns:a16="http://schemas.microsoft.com/office/drawing/2014/main" id="{2F7D8D59-6016-162A-1AB4-B2005271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738688"/>
            <a:ext cx="80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7</a:t>
            </a:r>
          </a:p>
        </p:txBody>
      </p:sp>
      <p:pic>
        <p:nvPicPr>
          <p:cNvPr id="38918" name="Picture 6">
            <a:extLst>
              <a:ext uri="{FF2B5EF4-FFF2-40B4-BE49-F238E27FC236}">
                <a16:creationId xmlns:a16="http://schemas.microsoft.com/office/drawing/2014/main" id="{D7AFF66B-8640-F815-6262-B0517C8D1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4267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24" name="Text Box 12">
            <a:extLst>
              <a:ext uri="{FF2B5EF4-FFF2-40B4-BE49-F238E27FC236}">
                <a16:creationId xmlns:a16="http://schemas.microsoft.com/office/drawing/2014/main" id="{26075823-7CE3-E20E-72DC-05FE2A187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738688"/>
            <a:ext cx="80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6</a:t>
            </a:r>
          </a:p>
        </p:txBody>
      </p:sp>
      <p:pic>
        <p:nvPicPr>
          <p:cNvPr id="38917" name="Picture 5">
            <a:extLst>
              <a:ext uri="{FF2B5EF4-FFF2-40B4-BE49-F238E27FC236}">
                <a16:creationId xmlns:a16="http://schemas.microsoft.com/office/drawing/2014/main" id="{0F3121D3-25DB-29E6-6EDD-C863CCF00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4267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23" name="Text Box 11">
            <a:extLst>
              <a:ext uri="{FF2B5EF4-FFF2-40B4-BE49-F238E27FC236}">
                <a16:creationId xmlns:a16="http://schemas.microsoft.com/office/drawing/2014/main" id="{2A9DD2AC-231E-1D0D-ECBA-7C603F4CA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738688"/>
            <a:ext cx="80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level 5</a:t>
            </a:r>
          </a:p>
        </p:txBody>
      </p:sp>
      <p:sp>
        <p:nvSpPr>
          <p:cNvPr id="38938" name="Rectangle 26">
            <a:extLst>
              <a:ext uri="{FF2B5EF4-FFF2-40B4-BE49-F238E27FC236}">
                <a16:creationId xmlns:a16="http://schemas.microsoft.com/office/drawing/2014/main" id="{B3051DE6-E028-5FF6-75A6-A6A92079D9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4724400"/>
            <a:ext cx="5105400" cy="1371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Klein bottle 3D</a:t>
            </a:r>
          </a:p>
          <a:p>
            <a:pPr lvl="1"/>
            <a:r>
              <a:rPr lang="en-US" altLang="en-US" sz="2000"/>
              <a:t>According to Ian Stewart</a:t>
            </a:r>
          </a:p>
        </p:txBody>
      </p:sp>
      <p:graphicFrame>
        <p:nvGraphicFramePr>
          <p:cNvPr id="38939" name="Object 27">
            <a:extLst>
              <a:ext uri="{FF2B5EF4-FFF2-40B4-BE49-F238E27FC236}">
                <a16:creationId xmlns:a16="http://schemas.microsoft.com/office/drawing/2014/main" id="{418FBC91-52DE-0C0C-4504-064F16B9C3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5638800"/>
          <a:ext cx="8153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1996200" imgH="8191500" progId="Equation.DSMT4">
                  <p:embed/>
                </p:oleObj>
              </mc:Choice>
              <mc:Fallback>
                <p:oleObj name="Equation" r:id="rId7" imgW="121996200" imgH="81915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638800"/>
                        <a:ext cx="81534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1" name="Rectangle 29">
            <a:extLst>
              <a:ext uri="{FF2B5EF4-FFF2-40B4-BE49-F238E27FC236}">
                <a16:creationId xmlns:a16="http://schemas.microsoft.com/office/drawing/2014/main" id="{506C8C6C-DF6F-80E2-168A-95A7756C6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013" y="3819525"/>
            <a:ext cx="2286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42" name="Text Box 30">
            <a:extLst>
              <a:ext uri="{FF2B5EF4-FFF2-40B4-BE49-F238E27FC236}">
                <a16:creationId xmlns:a16="http://schemas.microsoft.com/office/drawing/2014/main" id="{3F4DF0DC-BA9D-17F9-0304-457B7D657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163" y="3733800"/>
            <a:ext cx="1354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Guaranteed</a:t>
            </a:r>
          </a:p>
        </p:txBody>
      </p:sp>
      <p:sp>
        <p:nvSpPr>
          <p:cNvPr id="38943" name="Rectangle 31">
            <a:extLst>
              <a:ext uri="{FF2B5EF4-FFF2-40B4-BE49-F238E27FC236}">
                <a16:creationId xmlns:a16="http://schemas.microsoft.com/office/drawing/2014/main" id="{24E1AA04-8325-AD57-C699-58CAF61EF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013" y="4262438"/>
            <a:ext cx="228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44" name="Text Box 32">
            <a:extLst>
              <a:ext uri="{FF2B5EF4-FFF2-40B4-BE49-F238E27FC236}">
                <a16:creationId xmlns:a16="http://schemas.microsoft.com/office/drawing/2014/main" id="{E828CC2E-C8C0-C8C0-D6C2-EFA48BA43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163" y="4176713"/>
            <a:ext cx="1798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Not Guaranteed</a:t>
            </a:r>
          </a:p>
        </p:txBody>
      </p:sp>
      <p:sp>
        <p:nvSpPr>
          <p:cNvPr id="38945" name="Rectangle 33">
            <a:extLst>
              <a:ext uri="{FF2B5EF4-FFF2-40B4-BE49-F238E27FC236}">
                <a16:creationId xmlns:a16="http://schemas.microsoft.com/office/drawing/2014/main" id="{95DB2604-DFD2-F97E-B97F-7781CD033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0"/>
            <a:ext cx="51054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Adaptive Mesh</a:t>
            </a:r>
          </a:p>
          <a:p>
            <a:r>
              <a:rPr lang="en-US" altLang="en-US"/>
              <a:t>Topological Robustness</a:t>
            </a:r>
          </a:p>
          <a:p>
            <a:r>
              <a:rPr lang="en-US" altLang="en-US"/>
              <a:t>Mesh Quality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3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5" grpId="0"/>
      <p:bldP spid="38926" grpId="0"/>
      <p:bldP spid="38926" grpId="1"/>
      <p:bldP spid="38924" grpId="0"/>
      <p:bldP spid="38924" grpId="1"/>
      <p:bldP spid="389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A5BF36DB-6497-9308-7BEE-D1829D0350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Isosurface Extration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C3325C4C-CF3B-3B4F-D5C5-B0E2486D7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1013" y="1600200"/>
            <a:ext cx="4572000" cy="2362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3600"/>
              <a:t>Marching Cubes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Lorensen and Cline, 1987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Look-up table method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Not adaptive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Sliver triangles</a:t>
            </a:r>
            <a:endParaRPr lang="en-US" altLang="en-US"/>
          </a:p>
        </p:txBody>
      </p:sp>
      <p:pic>
        <p:nvPicPr>
          <p:cNvPr id="46085" name="Picture 5">
            <a:extLst>
              <a:ext uri="{FF2B5EF4-FFF2-40B4-BE49-F238E27FC236}">
                <a16:creationId xmlns:a16="http://schemas.microsoft.com/office/drawing/2014/main" id="{DC975C12-957C-8018-F4F0-D2173F0E2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575" y="4305300"/>
            <a:ext cx="477202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7" name="Picture 7">
            <a:extLst>
              <a:ext uri="{FF2B5EF4-FFF2-40B4-BE49-F238E27FC236}">
                <a16:creationId xmlns:a16="http://schemas.microsoft.com/office/drawing/2014/main" id="{2FF0DA8A-4CB0-6D05-4D23-3ED509491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1600200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22" name="Group 38">
            <a:extLst>
              <a:ext uri="{FF2B5EF4-FFF2-40B4-BE49-F238E27FC236}">
                <a16:creationId xmlns:a16="http://schemas.microsoft.com/office/drawing/2014/main" id="{ADC9D6E6-31CB-8F3A-20BF-E7278EFDD7E9}"/>
              </a:ext>
            </a:extLst>
          </p:cNvPr>
          <p:cNvGrpSpPr>
            <a:grpSpLocks/>
          </p:cNvGrpSpPr>
          <p:nvPr/>
        </p:nvGrpSpPr>
        <p:grpSpPr bwMode="auto">
          <a:xfrm>
            <a:off x="0" y="5991225"/>
            <a:ext cx="9144000" cy="890588"/>
            <a:chOff x="0" y="3774"/>
            <a:chExt cx="5760" cy="561"/>
          </a:xfrm>
        </p:grpSpPr>
        <p:pic>
          <p:nvPicPr>
            <p:cNvPr id="16423" name="Picture 39">
              <a:extLst>
                <a:ext uri="{FF2B5EF4-FFF2-40B4-BE49-F238E27FC236}">
                  <a16:creationId xmlns:a16="http://schemas.microsoft.com/office/drawing/2014/main" id="{861E4489-9F5C-8073-A066-3DF8EF1C17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74"/>
              <a:ext cx="5760" cy="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424" name="Group 40">
              <a:extLst>
                <a:ext uri="{FF2B5EF4-FFF2-40B4-BE49-F238E27FC236}">
                  <a16:creationId xmlns:a16="http://schemas.microsoft.com/office/drawing/2014/main" id="{09A6C185-E640-F816-4BDC-BE33AFA77A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3774"/>
              <a:ext cx="2016" cy="561"/>
              <a:chOff x="3696" y="3774"/>
              <a:chExt cx="2016" cy="561"/>
            </a:xfrm>
          </p:grpSpPr>
          <p:pic>
            <p:nvPicPr>
              <p:cNvPr id="16425" name="Picture 41">
                <a:extLst>
                  <a:ext uri="{FF2B5EF4-FFF2-40B4-BE49-F238E27FC236}">
                    <a16:creationId xmlns:a16="http://schemas.microsoft.com/office/drawing/2014/main" id="{5EB6A096-CFA0-9EE6-15B8-D5CB12F135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3774"/>
                <a:ext cx="1488" cy="5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426" name="Picture 42">
                <a:extLst>
                  <a:ext uri="{FF2B5EF4-FFF2-40B4-BE49-F238E27FC236}">
                    <a16:creationId xmlns:a16="http://schemas.microsoft.com/office/drawing/2014/main" id="{78B3A539-4C8F-0550-51BF-9CDBE59586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2" y="3907"/>
                <a:ext cx="480" cy="3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6386" name="Rectangle 2">
            <a:extLst>
              <a:ext uri="{FF2B5EF4-FFF2-40B4-BE49-F238E27FC236}">
                <a16:creationId xmlns:a16="http://schemas.microsoft.com/office/drawing/2014/main" id="{8A5F410C-C0F3-831A-BB4D-3EA720D82C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Isosurface Extration</a:t>
            </a:r>
          </a:p>
        </p:txBody>
      </p:sp>
      <p:grpSp>
        <p:nvGrpSpPr>
          <p:cNvPr id="16416" name="Group 32">
            <a:extLst>
              <a:ext uri="{FF2B5EF4-FFF2-40B4-BE49-F238E27FC236}">
                <a16:creationId xmlns:a16="http://schemas.microsoft.com/office/drawing/2014/main" id="{DBFDDE6F-1654-0699-0BFD-B758B781C0A3}"/>
              </a:ext>
            </a:extLst>
          </p:cNvPr>
          <p:cNvGrpSpPr>
            <a:grpSpLocks/>
          </p:cNvGrpSpPr>
          <p:nvPr/>
        </p:nvGrpSpPr>
        <p:grpSpPr bwMode="auto">
          <a:xfrm>
            <a:off x="1735138" y="3200400"/>
            <a:ext cx="5899150" cy="2667000"/>
            <a:chOff x="385" y="2352"/>
            <a:chExt cx="3648" cy="1920"/>
          </a:xfrm>
        </p:grpSpPr>
        <p:pic>
          <p:nvPicPr>
            <p:cNvPr id="16402" name="Picture 18">
              <a:extLst>
                <a:ext uri="{FF2B5EF4-FFF2-40B4-BE49-F238E27FC236}">
                  <a16:creationId xmlns:a16="http://schemas.microsoft.com/office/drawing/2014/main" id="{83E7DD27-4E28-58AB-A618-77AA8AB61E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2644" b="10898"/>
            <a:stretch>
              <a:fillRect/>
            </a:stretch>
          </p:blipFill>
          <p:spPr bwMode="auto">
            <a:xfrm>
              <a:off x="385" y="3423"/>
              <a:ext cx="826" cy="8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403" name="Picture 19">
              <a:extLst>
                <a:ext uri="{FF2B5EF4-FFF2-40B4-BE49-F238E27FC236}">
                  <a16:creationId xmlns:a16="http://schemas.microsoft.com/office/drawing/2014/main" id="{23F414B9-26D1-BAF7-5424-282294395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739"/>
            <a:stretch>
              <a:fillRect/>
            </a:stretch>
          </p:blipFill>
          <p:spPr bwMode="auto">
            <a:xfrm>
              <a:off x="1572" y="2352"/>
              <a:ext cx="977" cy="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404" name="Picture 20">
              <a:extLst>
                <a:ext uri="{FF2B5EF4-FFF2-40B4-BE49-F238E27FC236}">
                  <a16:creationId xmlns:a16="http://schemas.microsoft.com/office/drawing/2014/main" id="{3478E52A-8FFE-CA38-128A-453E60842B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9110"/>
            <a:stretch>
              <a:fillRect/>
            </a:stretch>
          </p:blipFill>
          <p:spPr bwMode="auto">
            <a:xfrm>
              <a:off x="1573" y="3371"/>
              <a:ext cx="990" cy="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405" name="Picture 21">
              <a:extLst>
                <a:ext uri="{FF2B5EF4-FFF2-40B4-BE49-F238E27FC236}">
                  <a16:creationId xmlns:a16="http://schemas.microsoft.com/office/drawing/2014/main" id="{19E17927-D3FC-39DE-B1B6-400E6CDC77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" y="2352"/>
              <a:ext cx="851" cy="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406" name="Picture 22">
              <a:extLst>
                <a:ext uri="{FF2B5EF4-FFF2-40B4-BE49-F238E27FC236}">
                  <a16:creationId xmlns:a16="http://schemas.microsoft.com/office/drawing/2014/main" id="{EBA836DF-9B9D-FB2B-D33B-EB73A975F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4" y="3384"/>
              <a:ext cx="1059" cy="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407" name="Picture 23">
              <a:extLst>
                <a:ext uri="{FF2B5EF4-FFF2-40B4-BE49-F238E27FC236}">
                  <a16:creationId xmlns:a16="http://schemas.microsoft.com/office/drawing/2014/main" id="{95FD0271-4611-533D-D9CE-352B041199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4" y="2352"/>
              <a:ext cx="1059" cy="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415" name="Rectangle 31">
            <a:extLst>
              <a:ext uri="{FF2B5EF4-FFF2-40B4-BE49-F238E27FC236}">
                <a16:creationId xmlns:a16="http://schemas.microsoft.com/office/drawing/2014/main" id="{817F714F-3A87-30F6-02E0-50DFF1775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1981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Ambiguities of Marching Cubes :</a:t>
            </a:r>
          </a:p>
          <a:p>
            <a:pPr>
              <a:buFontTx/>
              <a:buNone/>
            </a:pPr>
            <a:endParaRPr lang="en-US" altLang="en-US" sz="2800"/>
          </a:p>
          <a:p>
            <a:pPr algn="ctr">
              <a:buFontTx/>
              <a:buNone/>
            </a:pPr>
            <a:r>
              <a:rPr lang="en-US" altLang="en-US" sz="2800"/>
              <a:t>tri-linear topology = original topology ?</a:t>
            </a:r>
          </a:p>
        </p:txBody>
      </p:sp>
      <p:grpSp>
        <p:nvGrpSpPr>
          <p:cNvPr id="16417" name="Group 33">
            <a:extLst>
              <a:ext uri="{FF2B5EF4-FFF2-40B4-BE49-F238E27FC236}">
                <a16:creationId xmlns:a16="http://schemas.microsoft.com/office/drawing/2014/main" id="{C51F7317-8E1C-C7FA-E985-FEC03B9E16A1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3273425"/>
            <a:ext cx="6627813" cy="2506663"/>
            <a:chOff x="576" y="2016"/>
            <a:chExt cx="4703" cy="2045"/>
          </a:xfrm>
        </p:grpSpPr>
        <p:pic>
          <p:nvPicPr>
            <p:cNvPr id="16418" name="Picture 34">
              <a:extLst>
                <a:ext uri="{FF2B5EF4-FFF2-40B4-BE49-F238E27FC236}">
                  <a16:creationId xmlns:a16="http://schemas.microsoft.com/office/drawing/2014/main" id="{26886FDB-D39A-6918-8465-B4379B2CC1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2016"/>
              <a:ext cx="2426" cy="2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419" name="Picture 35">
              <a:extLst>
                <a:ext uri="{FF2B5EF4-FFF2-40B4-BE49-F238E27FC236}">
                  <a16:creationId xmlns:a16="http://schemas.microsoft.com/office/drawing/2014/main" id="{F41E7565-89DB-A602-66E0-A160901EAF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2016"/>
              <a:ext cx="2426" cy="2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4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436523F-6A72-92F1-5D5F-7E25E26332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Overview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1B539F0-4BD4-C551-9245-0928E2D9AE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Numerical tools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Build the octree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Connected Component Criterion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Topology Criterion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Geometry Criterion</a:t>
            </a:r>
          </a:p>
          <a:p>
            <a:pPr lvl="1"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800"/>
              <a:t>From octree to dual grid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Mesh generation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Mesh improvements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Future Work</a:t>
            </a:r>
          </a:p>
        </p:txBody>
      </p:sp>
      <p:grpSp>
        <p:nvGrpSpPr>
          <p:cNvPr id="5124" name="Group 4">
            <a:extLst>
              <a:ext uri="{FF2B5EF4-FFF2-40B4-BE49-F238E27FC236}">
                <a16:creationId xmlns:a16="http://schemas.microsoft.com/office/drawing/2014/main" id="{BC06EB46-56F8-1D2F-A896-EFE804387E15}"/>
              </a:ext>
            </a:extLst>
          </p:cNvPr>
          <p:cNvGrpSpPr>
            <a:grpSpLocks/>
          </p:cNvGrpSpPr>
          <p:nvPr/>
        </p:nvGrpSpPr>
        <p:grpSpPr bwMode="auto">
          <a:xfrm>
            <a:off x="0" y="5991225"/>
            <a:ext cx="9144000" cy="890588"/>
            <a:chOff x="0" y="3774"/>
            <a:chExt cx="5760" cy="561"/>
          </a:xfrm>
        </p:grpSpPr>
        <p:pic>
          <p:nvPicPr>
            <p:cNvPr id="5125" name="Picture 5">
              <a:extLst>
                <a:ext uri="{FF2B5EF4-FFF2-40B4-BE49-F238E27FC236}">
                  <a16:creationId xmlns:a16="http://schemas.microsoft.com/office/drawing/2014/main" id="{B70787F5-F385-41B5-F7F6-575161BC1B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74"/>
              <a:ext cx="5760" cy="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26" name="Group 6">
              <a:extLst>
                <a:ext uri="{FF2B5EF4-FFF2-40B4-BE49-F238E27FC236}">
                  <a16:creationId xmlns:a16="http://schemas.microsoft.com/office/drawing/2014/main" id="{58D84DAD-B7BB-FEE3-9608-552F4299AE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3774"/>
              <a:ext cx="2016" cy="561"/>
              <a:chOff x="3696" y="3774"/>
              <a:chExt cx="2016" cy="561"/>
            </a:xfrm>
          </p:grpSpPr>
          <p:pic>
            <p:nvPicPr>
              <p:cNvPr id="5127" name="Picture 7">
                <a:extLst>
                  <a:ext uri="{FF2B5EF4-FFF2-40B4-BE49-F238E27FC236}">
                    <a16:creationId xmlns:a16="http://schemas.microsoft.com/office/drawing/2014/main" id="{7050E4FB-8868-C0CA-43D8-DAC72B25DC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3774"/>
                <a:ext cx="1488" cy="5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28" name="Picture 8">
                <a:extLst>
                  <a:ext uri="{FF2B5EF4-FFF2-40B4-BE49-F238E27FC236}">
                    <a16:creationId xmlns:a16="http://schemas.microsoft.com/office/drawing/2014/main" id="{56845AC7-088A-2E7D-1FFB-7220370B63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2" y="3907"/>
                <a:ext cx="480" cy="3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7057E07-4ED0-5DF7-45FD-352647A305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Numerical Tools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EEB9944-8F50-573D-C3C6-DCA975E900F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1534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Interval Arithmetic (IA)</a:t>
            </a:r>
          </a:p>
          <a:p>
            <a:pPr lvl="1"/>
            <a:r>
              <a:rPr lang="en-US" altLang="en-US" sz="2400"/>
              <a:t>A set of operations on intervals</a:t>
            </a:r>
          </a:p>
          <a:p>
            <a:pPr lvl="1"/>
            <a:r>
              <a:rPr lang="en-US" altLang="en-US" sz="2400"/>
              <a:t>Enclosure</a:t>
            </a:r>
          </a:p>
          <a:p>
            <a:pPr lvl="1">
              <a:buFontTx/>
              <a:buNone/>
            </a:pPr>
            <a:endParaRPr lang="en-US" altLang="en-US" sz="2400"/>
          </a:p>
          <a:p>
            <a:pPr lvl="1"/>
            <a:endParaRPr lang="en-US" altLang="en-US" sz="2400"/>
          </a:p>
        </p:txBody>
      </p:sp>
      <p:graphicFrame>
        <p:nvGraphicFramePr>
          <p:cNvPr id="8196" name="Object 4">
            <a:extLst>
              <a:ext uri="{FF2B5EF4-FFF2-40B4-BE49-F238E27FC236}">
                <a16:creationId xmlns:a16="http://schemas.microsoft.com/office/drawing/2014/main" id="{488EBAFE-62BA-92B5-A3E5-FA5460C098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200400"/>
          <a:ext cx="663892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408300" imgH="11112500" progId="Equation.DSMT4">
                  <p:embed/>
                </p:oleObj>
              </mc:Choice>
              <mc:Fallback>
                <p:oleObj name="Equation" r:id="rId2" imgW="66408300" imgH="11112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200400"/>
                        <a:ext cx="6638925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31" name="Group 39">
            <a:extLst>
              <a:ext uri="{FF2B5EF4-FFF2-40B4-BE49-F238E27FC236}">
                <a16:creationId xmlns:a16="http://schemas.microsoft.com/office/drawing/2014/main" id="{12C00C9F-FD5D-E411-33CD-D27AEC376AC0}"/>
              </a:ext>
            </a:extLst>
          </p:cNvPr>
          <p:cNvGrpSpPr>
            <a:grpSpLocks/>
          </p:cNvGrpSpPr>
          <p:nvPr/>
        </p:nvGrpSpPr>
        <p:grpSpPr bwMode="auto">
          <a:xfrm>
            <a:off x="2298700" y="4572000"/>
            <a:ext cx="4784725" cy="1524000"/>
            <a:chOff x="1448" y="2880"/>
            <a:chExt cx="3014" cy="960"/>
          </a:xfrm>
        </p:grpSpPr>
        <p:grpSp>
          <p:nvGrpSpPr>
            <p:cNvPr id="8211" name="Group 19">
              <a:extLst>
                <a:ext uri="{FF2B5EF4-FFF2-40B4-BE49-F238E27FC236}">
                  <a16:creationId xmlns:a16="http://schemas.microsoft.com/office/drawing/2014/main" id="{18B89D9A-63A9-0714-8869-21945C7928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42" y="3047"/>
              <a:ext cx="88" cy="751"/>
              <a:chOff x="3841" y="3370"/>
              <a:chExt cx="96" cy="453"/>
            </a:xfrm>
          </p:grpSpPr>
          <p:sp>
            <p:nvSpPr>
              <p:cNvPr id="8212" name="Line 20">
                <a:extLst>
                  <a:ext uri="{FF2B5EF4-FFF2-40B4-BE49-F238E27FC236}">
                    <a16:creationId xmlns:a16="http://schemas.microsoft.com/office/drawing/2014/main" id="{23CDD388-2C43-B34C-CE90-F2E0171BBC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5" y="3370"/>
                <a:ext cx="0" cy="453"/>
              </a:xfrm>
              <a:prstGeom prst="line">
                <a:avLst/>
              </a:prstGeom>
              <a:noFill/>
              <a:ln w="25400">
                <a:solidFill>
                  <a:srgbClr val="8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3" name="Line 21">
                <a:extLst>
                  <a:ext uri="{FF2B5EF4-FFF2-40B4-BE49-F238E27FC236}">
                    <a16:creationId xmlns:a16="http://schemas.microsoft.com/office/drawing/2014/main" id="{078DE64F-E01B-CD4D-1E29-5B628E78F9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1" y="3823"/>
                <a:ext cx="96" cy="0"/>
              </a:xfrm>
              <a:prstGeom prst="line">
                <a:avLst/>
              </a:prstGeom>
              <a:noFill/>
              <a:ln w="25400">
                <a:solidFill>
                  <a:srgbClr val="8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4" name="Line 22">
                <a:extLst>
                  <a:ext uri="{FF2B5EF4-FFF2-40B4-BE49-F238E27FC236}">
                    <a16:creationId xmlns:a16="http://schemas.microsoft.com/office/drawing/2014/main" id="{EF302808-4EFB-4FF0-EA3B-6D59832F79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1" y="3370"/>
                <a:ext cx="96" cy="0"/>
              </a:xfrm>
              <a:prstGeom prst="line">
                <a:avLst/>
              </a:prstGeom>
              <a:noFill/>
              <a:ln w="25400">
                <a:solidFill>
                  <a:srgbClr val="8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197" name="Rectangle 5">
              <a:extLst>
                <a:ext uri="{FF2B5EF4-FFF2-40B4-BE49-F238E27FC236}">
                  <a16:creationId xmlns:a16="http://schemas.microsoft.com/office/drawing/2014/main" id="{5C47F479-BC41-43C2-FE6F-E58A009C7E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8" y="3172"/>
              <a:ext cx="831" cy="668"/>
            </a:xfrm>
            <a:prstGeom prst="rect">
              <a:avLst/>
            </a:prstGeom>
            <a:solidFill>
              <a:schemeClr val="folHlink"/>
            </a:solidFill>
            <a:ln w="25400">
              <a:solidFill>
                <a:srgbClr val="8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pt-BR" altLang="en-US" i="1">
                <a:latin typeface="Arial" panose="020B0604020202020204" pitchFamily="34" charset="0"/>
              </a:endParaRPr>
            </a:p>
          </p:txBody>
        </p:sp>
        <p:sp>
          <p:nvSpPr>
            <p:cNvPr id="8201" name="Freeform 9">
              <a:extLst>
                <a:ext uri="{FF2B5EF4-FFF2-40B4-BE49-F238E27FC236}">
                  <a16:creationId xmlns:a16="http://schemas.microsoft.com/office/drawing/2014/main" id="{5EB4A148-37EA-74ED-6831-6B9EA3019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" y="3256"/>
              <a:ext cx="1794" cy="320"/>
            </a:xfrm>
            <a:custGeom>
              <a:avLst/>
              <a:gdLst>
                <a:gd name="T0" fmla="*/ 0 w 1680"/>
                <a:gd name="T1" fmla="*/ 368 h 368"/>
                <a:gd name="T2" fmla="*/ 864 w 1680"/>
                <a:gd name="T3" fmla="*/ 32 h 368"/>
                <a:gd name="T4" fmla="*/ 1680 w 1680"/>
                <a:gd name="T5" fmla="*/ 176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0" h="368">
                  <a:moveTo>
                    <a:pt x="0" y="368"/>
                  </a:moveTo>
                  <a:cubicBezTo>
                    <a:pt x="292" y="216"/>
                    <a:pt x="584" y="64"/>
                    <a:pt x="864" y="32"/>
                  </a:cubicBezTo>
                  <a:cubicBezTo>
                    <a:pt x="1144" y="0"/>
                    <a:pt x="1412" y="88"/>
                    <a:pt x="1680" y="176"/>
                  </a:cubicBezTo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3" name="Text Box 11">
              <a:extLst>
                <a:ext uri="{FF2B5EF4-FFF2-40B4-BE49-F238E27FC236}">
                  <a16:creationId xmlns:a16="http://schemas.microsoft.com/office/drawing/2014/main" id="{662AE931-9CEA-B9F7-6E2F-79A6B6B699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8" y="3506"/>
              <a:ext cx="3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i="1"/>
                <a:t>f(B)</a:t>
              </a:r>
            </a:p>
          </p:txBody>
        </p:sp>
        <p:grpSp>
          <p:nvGrpSpPr>
            <p:cNvPr id="8210" name="Group 18">
              <a:extLst>
                <a:ext uri="{FF2B5EF4-FFF2-40B4-BE49-F238E27FC236}">
                  <a16:creationId xmlns:a16="http://schemas.microsoft.com/office/drawing/2014/main" id="{C7F73BC4-AA87-D5D7-2A5E-D0CD9D49EC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42" y="3214"/>
              <a:ext cx="88" cy="501"/>
              <a:chOff x="3841" y="3370"/>
              <a:chExt cx="96" cy="453"/>
            </a:xfrm>
          </p:grpSpPr>
          <p:sp>
            <p:nvSpPr>
              <p:cNvPr id="8205" name="Line 13">
                <a:extLst>
                  <a:ext uri="{FF2B5EF4-FFF2-40B4-BE49-F238E27FC236}">
                    <a16:creationId xmlns:a16="http://schemas.microsoft.com/office/drawing/2014/main" id="{EC7504FF-1FBD-FCE1-CC46-A2888B104B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5" y="3370"/>
                <a:ext cx="0" cy="453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8" name="Line 16">
                <a:extLst>
                  <a:ext uri="{FF2B5EF4-FFF2-40B4-BE49-F238E27FC236}">
                    <a16:creationId xmlns:a16="http://schemas.microsoft.com/office/drawing/2014/main" id="{E3804357-BC8D-4CAE-318F-BAEB045EE5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1" y="3823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9" name="Line 17">
                <a:extLst>
                  <a:ext uri="{FF2B5EF4-FFF2-40B4-BE49-F238E27FC236}">
                    <a16:creationId xmlns:a16="http://schemas.microsoft.com/office/drawing/2014/main" id="{AF95DF64-60F7-1650-FD63-1F31090B7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1" y="337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15" name="Text Box 23">
              <a:extLst>
                <a:ext uri="{FF2B5EF4-FFF2-40B4-BE49-F238E27FC236}">
                  <a16:creationId xmlns:a16="http://schemas.microsoft.com/office/drawing/2014/main" id="{F9F188C6-CF6E-BB32-066B-11F892071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5" y="2913"/>
              <a:ext cx="43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i="1"/>
                <a:t>F(B)</a:t>
              </a:r>
            </a:p>
          </p:txBody>
        </p:sp>
        <p:sp>
          <p:nvSpPr>
            <p:cNvPr id="8216" name="Freeform 24">
              <a:extLst>
                <a:ext uri="{FF2B5EF4-FFF2-40B4-BE49-F238E27FC236}">
                  <a16:creationId xmlns:a16="http://schemas.microsoft.com/office/drawing/2014/main" id="{6749FA24-409E-CB03-6166-538501DD8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2880"/>
              <a:ext cx="1620" cy="320"/>
            </a:xfrm>
            <a:custGeom>
              <a:avLst/>
              <a:gdLst>
                <a:gd name="T0" fmla="*/ 0 w 1680"/>
                <a:gd name="T1" fmla="*/ 368 h 368"/>
                <a:gd name="T2" fmla="*/ 864 w 1680"/>
                <a:gd name="T3" fmla="*/ 32 h 368"/>
                <a:gd name="T4" fmla="*/ 1680 w 1680"/>
                <a:gd name="T5" fmla="*/ 176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0" h="368">
                  <a:moveTo>
                    <a:pt x="0" y="368"/>
                  </a:moveTo>
                  <a:cubicBezTo>
                    <a:pt x="292" y="216"/>
                    <a:pt x="584" y="64"/>
                    <a:pt x="864" y="32"/>
                  </a:cubicBezTo>
                  <a:cubicBezTo>
                    <a:pt x="1144" y="0"/>
                    <a:pt x="1412" y="88"/>
                    <a:pt x="1680" y="176"/>
                  </a:cubicBezTo>
                </a:path>
              </a:pathLst>
            </a:custGeom>
            <a:noFill/>
            <a:ln w="9525">
              <a:solidFill>
                <a:srgbClr val="80008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Text Box 25">
              <a:extLst>
                <a:ext uri="{FF2B5EF4-FFF2-40B4-BE49-F238E27FC236}">
                  <a16:creationId xmlns:a16="http://schemas.microsoft.com/office/drawing/2014/main" id="{A2ED8F07-345F-85A7-9368-724AD0C270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0" y="3423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i="1"/>
                <a:t>B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FB4BBF-27DE-F08E-11B5-69D6DD2A02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Numerical Tools</a:t>
            </a:r>
            <a:endParaRPr lang="pt-BR" altLang="en-US"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437BFBA-4439-01B2-160B-7E8E6DF648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/>
              <a:t>Automatic Differentiation (AD)</a:t>
            </a:r>
          </a:p>
          <a:p>
            <a:pPr lvl="1" algn="just">
              <a:lnSpc>
                <a:spcPct val="90000"/>
              </a:lnSpc>
            </a:pPr>
            <a:r>
              <a:rPr lang="pt-BR" altLang="en-US" sz="2400"/>
              <a:t>Speed of numerical differentiation</a:t>
            </a:r>
          </a:p>
          <a:p>
            <a:pPr lvl="1" algn="just">
              <a:lnSpc>
                <a:spcPct val="90000"/>
              </a:lnSpc>
            </a:pPr>
            <a:r>
              <a:rPr lang="pt-BR" altLang="en-US" sz="2400"/>
              <a:t>Precision of symbolic differentiation</a:t>
            </a:r>
          </a:p>
          <a:p>
            <a:pPr lvl="1" algn="just">
              <a:lnSpc>
                <a:spcPct val="90000"/>
              </a:lnSpc>
            </a:pPr>
            <a:r>
              <a:rPr lang="pt-BR" altLang="en-US" sz="2400"/>
              <a:t>Defining an arithmetic for tuples:</a:t>
            </a:r>
          </a:p>
          <a:p>
            <a:pPr lvl="1" algn="just">
              <a:lnSpc>
                <a:spcPct val="90000"/>
              </a:lnSpc>
            </a:pPr>
            <a:endParaRPr lang="pt-BR" altLang="en-US"/>
          </a:p>
          <a:p>
            <a:pPr lvl="1" algn="just">
              <a:lnSpc>
                <a:spcPct val="90000"/>
              </a:lnSpc>
            </a:pPr>
            <a:endParaRPr lang="pt-BR" altLang="en-US" sz="3200"/>
          </a:p>
          <a:p>
            <a:pPr lvl="1" algn="just">
              <a:lnSpc>
                <a:spcPct val="90000"/>
              </a:lnSpc>
            </a:pPr>
            <a:endParaRPr lang="pt-BR" altLang="en-US" sz="3200"/>
          </a:p>
          <a:p>
            <a:pPr lvl="1" algn="just">
              <a:lnSpc>
                <a:spcPct val="90000"/>
              </a:lnSpc>
            </a:pPr>
            <a:endParaRPr lang="pt-BR" altLang="en-US"/>
          </a:p>
          <a:p>
            <a:pPr lvl="1" algn="just">
              <a:lnSpc>
                <a:spcPct val="90000"/>
              </a:lnSpc>
            </a:pPr>
            <a:r>
              <a:rPr lang="pt-BR" altLang="en-US" sz="2400"/>
              <a:t>Combining IA &amp; AD:                is a tuples of intervals!!</a:t>
            </a:r>
          </a:p>
          <a:p>
            <a:pPr lvl="1" algn="just">
              <a:lnSpc>
                <a:spcPct val="90000"/>
              </a:lnSpc>
              <a:buFontTx/>
              <a:buNone/>
            </a:pPr>
            <a:endParaRPr lang="pt-BR" altLang="en-US" sz="2400"/>
          </a:p>
        </p:txBody>
      </p:sp>
      <p:graphicFrame>
        <p:nvGraphicFramePr>
          <p:cNvPr id="15364" name="Object 4">
            <a:extLst>
              <a:ext uri="{FF2B5EF4-FFF2-40B4-BE49-F238E27FC236}">
                <a16:creationId xmlns:a16="http://schemas.microsoft.com/office/drawing/2014/main" id="{81B7AAA4-F67F-9F22-F5B7-5412CC99ED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3505200"/>
          <a:ext cx="6464300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038700" imgH="19900900" progId="Equation.DSMT4">
                  <p:embed/>
                </p:oleObj>
              </mc:Choice>
              <mc:Fallback>
                <p:oleObj name="Equation" r:id="rId2" imgW="81038700" imgH="19900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505200"/>
                        <a:ext cx="6464300" cy="158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>
            <a:extLst>
              <a:ext uri="{FF2B5EF4-FFF2-40B4-BE49-F238E27FC236}">
                <a16:creationId xmlns:a16="http://schemas.microsoft.com/office/drawing/2014/main" id="{CF007614-2FC2-CF20-7BDF-0F5851123F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5272088"/>
          <a:ext cx="114300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877800" imgH="5854700" progId="Equation.DSMT4">
                  <p:embed/>
                </p:oleObj>
              </mc:Choice>
              <mc:Fallback>
                <p:oleObj name="Equation" r:id="rId4" imgW="12877800" imgH="5854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272088"/>
                        <a:ext cx="114300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7" name="Group 65">
            <a:extLst>
              <a:ext uri="{FF2B5EF4-FFF2-40B4-BE49-F238E27FC236}">
                <a16:creationId xmlns:a16="http://schemas.microsoft.com/office/drawing/2014/main" id="{CCD9DC6D-9620-C4DB-700D-47ACFD0EC8B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3714750"/>
            <a:ext cx="3027363" cy="2438400"/>
            <a:chOff x="0" y="3264"/>
            <a:chExt cx="2190" cy="1689"/>
          </a:xfrm>
        </p:grpSpPr>
        <p:grpSp>
          <p:nvGrpSpPr>
            <p:cNvPr id="3134" name="Group 62">
              <a:extLst>
                <a:ext uri="{FF2B5EF4-FFF2-40B4-BE49-F238E27FC236}">
                  <a16:creationId xmlns:a16="http://schemas.microsoft.com/office/drawing/2014/main" id="{D20353DC-EB9B-87F4-0F83-727B0881B2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3264"/>
              <a:ext cx="2190" cy="1689"/>
              <a:chOff x="1296" y="2495"/>
              <a:chExt cx="2190" cy="1689"/>
            </a:xfrm>
          </p:grpSpPr>
          <p:sp>
            <p:nvSpPr>
              <p:cNvPr id="3079" name="Rectangle 7">
                <a:extLst>
                  <a:ext uri="{FF2B5EF4-FFF2-40B4-BE49-F238E27FC236}">
                    <a16:creationId xmlns:a16="http://schemas.microsoft.com/office/drawing/2014/main" id="{209C7357-74B0-834E-6984-B52513C29B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8" y="2495"/>
                <a:ext cx="1928" cy="1568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0" name="Freeform 8">
                <a:extLst>
                  <a:ext uri="{FF2B5EF4-FFF2-40B4-BE49-F238E27FC236}">
                    <a16:creationId xmlns:a16="http://schemas.microsoft.com/office/drawing/2014/main" id="{AA0321A5-9B9B-CE75-0C2B-1AA0508F30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2" y="2591"/>
                <a:ext cx="1531" cy="1249"/>
              </a:xfrm>
              <a:custGeom>
                <a:avLst/>
                <a:gdLst>
                  <a:gd name="T0" fmla="*/ 472 w 1984"/>
                  <a:gd name="T1" fmla="*/ 272 h 1720"/>
                  <a:gd name="T2" fmla="*/ 88 w 1984"/>
                  <a:gd name="T3" fmla="*/ 944 h 1720"/>
                  <a:gd name="T4" fmla="*/ 1000 w 1984"/>
                  <a:gd name="T5" fmla="*/ 1712 h 1720"/>
                  <a:gd name="T6" fmla="*/ 1912 w 1984"/>
                  <a:gd name="T7" fmla="*/ 896 h 1720"/>
                  <a:gd name="T8" fmla="*/ 1432 w 1984"/>
                  <a:gd name="T9" fmla="*/ 320 h 1720"/>
                  <a:gd name="T10" fmla="*/ 1000 w 1984"/>
                  <a:gd name="T11" fmla="*/ 1088 h 1720"/>
                  <a:gd name="T12" fmla="*/ 856 w 1984"/>
                  <a:gd name="T13" fmla="*/ 128 h 1720"/>
                  <a:gd name="T14" fmla="*/ 472 w 1984"/>
                  <a:gd name="T15" fmla="*/ 272 h 1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4" h="1720">
                    <a:moveTo>
                      <a:pt x="472" y="272"/>
                    </a:moveTo>
                    <a:cubicBezTo>
                      <a:pt x="344" y="408"/>
                      <a:pt x="0" y="704"/>
                      <a:pt x="88" y="944"/>
                    </a:cubicBezTo>
                    <a:cubicBezTo>
                      <a:pt x="176" y="1184"/>
                      <a:pt x="696" y="1720"/>
                      <a:pt x="1000" y="1712"/>
                    </a:cubicBezTo>
                    <a:cubicBezTo>
                      <a:pt x="1304" y="1704"/>
                      <a:pt x="1840" y="1128"/>
                      <a:pt x="1912" y="896"/>
                    </a:cubicBezTo>
                    <a:cubicBezTo>
                      <a:pt x="1984" y="664"/>
                      <a:pt x="1584" y="288"/>
                      <a:pt x="1432" y="320"/>
                    </a:cubicBezTo>
                    <a:cubicBezTo>
                      <a:pt x="1280" y="352"/>
                      <a:pt x="1096" y="1120"/>
                      <a:pt x="1000" y="1088"/>
                    </a:cubicBezTo>
                    <a:cubicBezTo>
                      <a:pt x="904" y="1056"/>
                      <a:pt x="944" y="256"/>
                      <a:pt x="856" y="128"/>
                    </a:cubicBezTo>
                    <a:cubicBezTo>
                      <a:pt x="768" y="0"/>
                      <a:pt x="600" y="136"/>
                      <a:pt x="472" y="27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22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7" name="Text Box 25">
                <a:extLst>
                  <a:ext uri="{FF2B5EF4-FFF2-40B4-BE49-F238E27FC236}">
                    <a16:creationId xmlns:a16="http://schemas.microsoft.com/office/drawing/2014/main" id="{C72506C8-8FD8-4D64-DEA9-D9F35B70DF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07" y="3058"/>
                <a:ext cx="504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 i="1"/>
                  <a:t>f</a:t>
                </a:r>
                <a:r>
                  <a:rPr lang="en-US" altLang="en-US" sz="2000" b="1" i="1">
                    <a:latin typeface="Arial" panose="020B0604020202020204" pitchFamily="34" charset="0"/>
                  </a:rPr>
                  <a:t> &lt; 0</a:t>
                </a:r>
              </a:p>
            </p:txBody>
          </p:sp>
          <p:sp>
            <p:nvSpPr>
              <p:cNvPr id="3098" name="Text Box 26">
                <a:extLst>
                  <a:ext uri="{FF2B5EF4-FFF2-40B4-BE49-F238E27FC236}">
                    <a16:creationId xmlns:a16="http://schemas.microsoft.com/office/drawing/2014/main" id="{300DF6E2-486D-1855-94A6-F93F764095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95" y="2568"/>
                <a:ext cx="504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 i="1"/>
                  <a:t>f</a:t>
                </a:r>
                <a:r>
                  <a:rPr lang="en-US" altLang="en-US" sz="2000" b="1" i="1">
                    <a:latin typeface="Arial" panose="020B0604020202020204" pitchFamily="34" charset="0"/>
                  </a:rPr>
                  <a:t> &gt; 0</a:t>
                </a:r>
              </a:p>
            </p:txBody>
          </p:sp>
          <p:graphicFrame>
            <p:nvGraphicFramePr>
              <p:cNvPr id="3131" name="Object 59">
                <a:extLst>
                  <a:ext uri="{FF2B5EF4-FFF2-40B4-BE49-F238E27FC236}">
                    <a16:creationId xmlns:a16="http://schemas.microsoft.com/office/drawing/2014/main" id="{15651144-82FE-B8FB-2F91-51111503B22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96" y="3984"/>
              <a:ext cx="200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3" imgW="3797300" imgH="3797300" progId="Equation.DSMT4">
                      <p:embed/>
                    </p:oleObj>
                  </mc:Choice>
                  <mc:Fallback>
                    <p:oleObj name="Equation" r:id="rId3" imgW="3797300" imgH="3797300" progId="Equation.DSMT4">
                      <p:embed/>
                      <p:pic>
                        <p:nvPicPr>
                          <p:cNvPr id="0" name="Object 5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96" y="3984"/>
                            <a:ext cx="200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081" name="Text Box 9">
              <a:extLst>
                <a:ext uri="{FF2B5EF4-FFF2-40B4-BE49-F238E27FC236}">
                  <a16:creationId xmlns:a16="http://schemas.microsoft.com/office/drawing/2014/main" id="{3CA1642B-94F6-EB49-291E-863FB545F7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6" y="4259"/>
              <a:ext cx="236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i="1"/>
                <a:t>S</a:t>
              </a:r>
            </a:p>
          </p:txBody>
        </p:sp>
        <p:sp>
          <p:nvSpPr>
            <p:cNvPr id="3136" name="Oval 64">
              <a:extLst>
                <a:ext uri="{FF2B5EF4-FFF2-40B4-BE49-F238E27FC236}">
                  <a16:creationId xmlns:a16="http://schemas.microsoft.com/office/drawing/2014/main" id="{4B8D1885-BBF4-B75F-507C-2D0B2B820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408"/>
              <a:ext cx="192" cy="192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4" name="Rectangle 2">
            <a:extLst>
              <a:ext uri="{FF2B5EF4-FFF2-40B4-BE49-F238E27FC236}">
                <a16:creationId xmlns:a16="http://schemas.microsoft.com/office/drawing/2014/main" id="{7120965D-C08C-CD7C-4A2C-C4C1497544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Build the Octree</a:t>
            </a:r>
          </a:p>
        </p:txBody>
      </p:sp>
      <p:grpSp>
        <p:nvGrpSpPr>
          <p:cNvPr id="3094" name="Group 22">
            <a:extLst>
              <a:ext uri="{FF2B5EF4-FFF2-40B4-BE49-F238E27FC236}">
                <a16:creationId xmlns:a16="http://schemas.microsoft.com/office/drawing/2014/main" id="{C7985599-556E-7477-FCC5-F7988C294FF2}"/>
              </a:ext>
            </a:extLst>
          </p:cNvPr>
          <p:cNvGrpSpPr>
            <a:grpSpLocks/>
          </p:cNvGrpSpPr>
          <p:nvPr/>
        </p:nvGrpSpPr>
        <p:grpSpPr bwMode="auto">
          <a:xfrm>
            <a:off x="2378075" y="3717925"/>
            <a:ext cx="1335088" cy="1155700"/>
            <a:chOff x="336" y="1776"/>
            <a:chExt cx="2496" cy="2160"/>
          </a:xfrm>
        </p:grpSpPr>
        <p:sp>
          <p:nvSpPr>
            <p:cNvPr id="3095" name="Line 23">
              <a:extLst>
                <a:ext uri="{FF2B5EF4-FFF2-40B4-BE49-F238E27FC236}">
                  <a16:creationId xmlns:a16="http://schemas.microsoft.com/office/drawing/2014/main" id="{DD0FA7F7-22CF-9B4C-8C35-F66A903732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776"/>
              <a:ext cx="0" cy="216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24">
              <a:extLst>
                <a:ext uri="{FF2B5EF4-FFF2-40B4-BE49-F238E27FC236}">
                  <a16:creationId xmlns:a16="http://schemas.microsoft.com/office/drawing/2014/main" id="{5BDEED2E-D0B4-06C0-9D02-1B154E794B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880"/>
              <a:ext cx="249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25" name="Group 53">
            <a:extLst>
              <a:ext uri="{FF2B5EF4-FFF2-40B4-BE49-F238E27FC236}">
                <a16:creationId xmlns:a16="http://schemas.microsoft.com/office/drawing/2014/main" id="{A7C99D49-35CF-9A45-0D5D-E0EE825036F5}"/>
              </a:ext>
            </a:extLst>
          </p:cNvPr>
          <p:cNvGrpSpPr>
            <a:grpSpLocks/>
          </p:cNvGrpSpPr>
          <p:nvPr/>
        </p:nvGrpSpPr>
        <p:grpSpPr bwMode="auto">
          <a:xfrm>
            <a:off x="4692650" y="5576888"/>
            <a:ext cx="717550" cy="976312"/>
            <a:chOff x="4159" y="3526"/>
            <a:chExt cx="520" cy="676"/>
          </a:xfrm>
        </p:grpSpPr>
        <p:sp>
          <p:nvSpPr>
            <p:cNvPr id="3105" name="Text Box 33">
              <a:extLst>
                <a:ext uri="{FF2B5EF4-FFF2-40B4-BE49-F238E27FC236}">
                  <a16:creationId xmlns:a16="http://schemas.microsoft.com/office/drawing/2014/main" id="{1995C71F-2DB6-0F5F-3E34-D879713CA5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9" y="3927"/>
              <a:ext cx="520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i="1"/>
                <a:t>F</a:t>
              </a:r>
              <a:r>
                <a:rPr lang="en-US" altLang="en-US" sz="2000" b="1"/>
                <a:t>(Ω)</a:t>
              </a:r>
              <a:endParaRPr lang="en-US" altLang="en-US" sz="2000" b="1" i="1"/>
            </a:p>
          </p:txBody>
        </p:sp>
        <p:grpSp>
          <p:nvGrpSpPr>
            <p:cNvPr id="3109" name="Group 37">
              <a:extLst>
                <a:ext uri="{FF2B5EF4-FFF2-40B4-BE49-F238E27FC236}">
                  <a16:creationId xmlns:a16="http://schemas.microsoft.com/office/drawing/2014/main" id="{CAA814DF-F598-E224-C7A2-7759FACF1A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8" y="3526"/>
              <a:ext cx="331" cy="453"/>
              <a:chOff x="4272" y="3216"/>
              <a:chExt cx="497" cy="816"/>
            </a:xfrm>
          </p:grpSpPr>
          <p:sp>
            <p:nvSpPr>
              <p:cNvPr id="3088" name="Line 16">
                <a:extLst>
                  <a:ext uri="{FF2B5EF4-FFF2-40B4-BE49-F238E27FC236}">
                    <a16:creationId xmlns:a16="http://schemas.microsoft.com/office/drawing/2014/main" id="{0C7170CC-0E91-367D-C6B8-5C110A7899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3216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2" name="Text Box 30">
                <a:extLst>
                  <a:ext uri="{FF2B5EF4-FFF2-40B4-BE49-F238E27FC236}">
                    <a16:creationId xmlns:a16="http://schemas.microsoft.com/office/drawing/2014/main" id="{7BBC255E-8BD5-6B60-47E5-0292BCA57F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15" y="3458"/>
                <a:ext cx="354" cy="4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 i="1">
                    <a:latin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3106" name="Oval 34">
                <a:extLst>
                  <a:ext uri="{FF2B5EF4-FFF2-40B4-BE49-F238E27FC236}">
                    <a16:creationId xmlns:a16="http://schemas.microsoft.com/office/drawing/2014/main" id="{9491517C-611E-695C-1CE4-DBF31B9829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355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7" name="Line 35">
                <a:extLst>
                  <a:ext uri="{FF2B5EF4-FFF2-40B4-BE49-F238E27FC236}">
                    <a16:creationId xmlns:a16="http://schemas.microsoft.com/office/drawing/2014/main" id="{3F433A16-5AA3-375B-2FE6-E07B678E17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4032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8" name="Line 36">
                <a:extLst>
                  <a:ext uri="{FF2B5EF4-FFF2-40B4-BE49-F238E27FC236}">
                    <a16:creationId xmlns:a16="http://schemas.microsoft.com/office/drawing/2014/main" id="{368187CB-BE91-39D7-D736-002351C881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3216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127" name="Group 55">
            <a:extLst>
              <a:ext uri="{FF2B5EF4-FFF2-40B4-BE49-F238E27FC236}">
                <a16:creationId xmlns:a16="http://schemas.microsoft.com/office/drawing/2014/main" id="{05760E0F-638B-08CD-3F2F-1BC93F0A1337}"/>
              </a:ext>
            </a:extLst>
          </p:cNvPr>
          <p:cNvGrpSpPr>
            <a:grpSpLocks/>
          </p:cNvGrpSpPr>
          <p:nvPr/>
        </p:nvGrpSpPr>
        <p:grpSpPr bwMode="auto">
          <a:xfrm>
            <a:off x="1047750" y="3714750"/>
            <a:ext cx="2679700" cy="2263775"/>
            <a:chOff x="1558" y="2495"/>
            <a:chExt cx="1938" cy="1568"/>
          </a:xfrm>
        </p:grpSpPr>
        <p:grpSp>
          <p:nvGrpSpPr>
            <p:cNvPr id="3093" name="Group 21">
              <a:extLst>
                <a:ext uri="{FF2B5EF4-FFF2-40B4-BE49-F238E27FC236}">
                  <a16:creationId xmlns:a16="http://schemas.microsoft.com/office/drawing/2014/main" id="{77AA38C8-4A44-76BB-5E07-E6DD1185B2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58" y="2495"/>
              <a:ext cx="1928" cy="1568"/>
              <a:chOff x="336" y="1776"/>
              <a:chExt cx="2496" cy="2160"/>
            </a:xfrm>
          </p:grpSpPr>
          <p:sp>
            <p:nvSpPr>
              <p:cNvPr id="3090" name="Line 18">
                <a:extLst>
                  <a:ext uri="{FF2B5EF4-FFF2-40B4-BE49-F238E27FC236}">
                    <a16:creationId xmlns:a16="http://schemas.microsoft.com/office/drawing/2014/main" id="{3E132FCC-63CD-AA1D-E786-D970B7D743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1776"/>
                <a:ext cx="0" cy="21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2" name="Line 20">
                <a:extLst>
                  <a:ext uri="{FF2B5EF4-FFF2-40B4-BE49-F238E27FC236}">
                    <a16:creationId xmlns:a16="http://schemas.microsoft.com/office/drawing/2014/main" id="{D2430B2C-D51C-8912-44C0-514B4A0688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" y="2880"/>
                <a:ext cx="249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111" name="Text Box 39">
              <a:extLst>
                <a:ext uri="{FF2B5EF4-FFF2-40B4-BE49-F238E27FC236}">
                  <a16:creationId xmlns:a16="http://schemas.microsoft.com/office/drawing/2014/main" id="{560E639C-13BF-4D9F-5990-3DE4943884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4" y="2528"/>
              <a:ext cx="322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i="1">
                  <a:solidFill>
                    <a:schemeClr val="accent2"/>
                  </a:solidFill>
                </a:rPr>
                <a:t>B</a:t>
              </a:r>
              <a:r>
                <a:rPr lang="en-US" altLang="en-US" sz="2000" b="1" i="1" baseline="-25000">
                  <a:solidFill>
                    <a:schemeClr val="accent2"/>
                  </a:solidFill>
                  <a:latin typeface="Arial" panose="020B0604020202020204" pitchFamily="34" charset="0"/>
                </a:rPr>
                <a:t>1</a:t>
              </a:r>
              <a:endParaRPr lang="en-US" altLang="en-US" sz="2000" b="1" i="1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126" name="Group 54">
            <a:extLst>
              <a:ext uri="{FF2B5EF4-FFF2-40B4-BE49-F238E27FC236}">
                <a16:creationId xmlns:a16="http://schemas.microsoft.com/office/drawing/2014/main" id="{B3A5025B-A92E-D3D5-F398-573FBB11DA90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078288"/>
            <a:ext cx="717550" cy="1027112"/>
            <a:chOff x="4173" y="2561"/>
            <a:chExt cx="518" cy="712"/>
          </a:xfrm>
        </p:grpSpPr>
        <p:grpSp>
          <p:nvGrpSpPr>
            <p:cNvPr id="3113" name="Group 41">
              <a:extLst>
                <a:ext uri="{FF2B5EF4-FFF2-40B4-BE49-F238E27FC236}">
                  <a16:creationId xmlns:a16="http://schemas.microsoft.com/office/drawing/2014/main" id="{55FCE986-82BE-B2B3-DC04-41DD72C70D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51" y="2561"/>
              <a:ext cx="330" cy="453"/>
              <a:chOff x="4272" y="3216"/>
              <a:chExt cx="495" cy="816"/>
            </a:xfrm>
          </p:grpSpPr>
          <p:sp>
            <p:nvSpPr>
              <p:cNvPr id="3114" name="Line 42">
                <a:extLst>
                  <a:ext uri="{FF2B5EF4-FFF2-40B4-BE49-F238E27FC236}">
                    <a16:creationId xmlns:a16="http://schemas.microsoft.com/office/drawing/2014/main" id="{F2A38D40-B1E2-AF44-0056-F79E2BDB3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3216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5" name="Text Box 43">
                <a:extLst>
                  <a:ext uri="{FF2B5EF4-FFF2-40B4-BE49-F238E27FC236}">
                    <a16:creationId xmlns:a16="http://schemas.microsoft.com/office/drawing/2014/main" id="{9E4162C5-BC1C-F2A0-3FBE-8391E01246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15" y="3458"/>
                <a:ext cx="352" cy="4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 i="1">
                    <a:latin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3116" name="Oval 44">
                <a:extLst>
                  <a:ext uri="{FF2B5EF4-FFF2-40B4-BE49-F238E27FC236}">
                    <a16:creationId xmlns:a16="http://schemas.microsoft.com/office/drawing/2014/main" id="{28A1D905-DE77-AFF5-90F4-DB54B86C8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355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17" name="Line 45">
                <a:extLst>
                  <a:ext uri="{FF2B5EF4-FFF2-40B4-BE49-F238E27FC236}">
                    <a16:creationId xmlns:a16="http://schemas.microsoft.com/office/drawing/2014/main" id="{1597D509-0A56-8391-0B8A-75BA83A56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4032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8" name="Line 46">
                <a:extLst>
                  <a:ext uri="{FF2B5EF4-FFF2-40B4-BE49-F238E27FC236}">
                    <a16:creationId xmlns:a16="http://schemas.microsoft.com/office/drawing/2014/main" id="{0DCFC855-DCDC-4A16-18DD-44598D9F53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3216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119" name="Text Box 47">
              <a:extLst>
                <a:ext uri="{FF2B5EF4-FFF2-40B4-BE49-F238E27FC236}">
                  <a16:creationId xmlns:a16="http://schemas.microsoft.com/office/drawing/2014/main" id="{58A5959A-78FC-75FD-68B7-04B93B6B8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3" y="3019"/>
              <a:ext cx="518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b="1" i="1">
                  <a:solidFill>
                    <a:schemeClr val="accent2"/>
                  </a:solidFill>
                </a:rPr>
                <a:t>F(B</a:t>
              </a:r>
              <a:r>
                <a:rPr lang="en-US" altLang="en-US" b="1" i="1" baseline="-25000">
                  <a:solidFill>
                    <a:schemeClr val="accent2"/>
                  </a:solidFill>
                </a:rPr>
                <a:t>1</a:t>
              </a:r>
              <a:r>
                <a:rPr lang="en-US" altLang="en-US" b="1" i="1">
                  <a:solidFill>
                    <a:schemeClr val="accent2"/>
                  </a:solidFill>
                </a:rPr>
                <a:t>)</a:t>
              </a:r>
              <a:endParaRPr lang="en-US" altLang="en-US" b="1" i="1" baseline="-25000">
                <a:solidFill>
                  <a:schemeClr val="accent2"/>
                </a:solidFill>
              </a:endParaRPr>
            </a:p>
          </p:txBody>
        </p:sp>
      </p:grpSp>
      <p:grpSp>
        <p:nvGrpSpPr>
          <p:cNvPr id="3123" name="Group 51">
            <a:extLst>
              <a:ext uri="{FF2B5EF4-FFF2-40B4-BE49-F238E27FC236}">
                <a16:creationId xmlns:a16="http://schemas.microsoft.com/office/drawing/2014/main" id="{4AF38524-634D-2A9E-E721-DA8B38A80F7F}"/>
              </a:ext>
            </a:extLst>
          </p:cNvPr>
          <p:cNvGrpSpPr>
            <a:grpSpLocks/>
          </p:cNvGrpSpPr>
          <p:nvPr/>
        </p:nvGrpSpPr>
        <p:grpSpPr bwMode="auto">
          <a:xfrm>
            <a:off x="3798888" y="5334000"/>
            <a:ext cx="1077912" cy="490538"/>
            <a:chOff x="3482" y="3427"/>
            <a:chExt cx="779" cy="340"/>
          </a:xfrm>
        </p:grpSpPr>
        <p:sp>
          <p:nvSpPr>
            <p:cNvPr id="3086" name="Line 14">
              <a:extLst>
                <a:ext uri="{FF2B5EF4-FFF2-40B4-BE49-F238E27FC236}">
                  <a16:creationId xmlns:a16="http://schemas.microsoft.com/office/drawing/2014/main" id="{3B935EA5-5743-478B-4A47-AC542530A6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2" y="3488"/>
              <a:ext cx="779" cy="279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0" name="Text Box 48">
              <a:extLst>
                <a:ext uri="{FF2B5EF4-FFF2-40B4-BE49-F238E27FC236}">
                  <a16:creationId xmlns:a16="http://schemas.microsoft.com/office/drawing/2014/main" id="{9DC74530-E322-BB7F-631C-6F38A92ADE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7" y="3427"/>
              <a:ext cx="256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i="1"/>
                <a:t>F</a:t>
              </a:r>
            </a:p>
          </p:txBody>
        </p:sp>
      </p:grpSp>
      <p:grpSp>
        <p:nvGrpSpPr>
          <p:cNvPr id="3124" name="Group 52">
            <a:extLst>
              <a:ext uri="{FF2B5EF4-FFF2-40B4-BE49-F238E27FC236}">
                <a16:creationId xmlns:a16="http://schemas.microsoft.com/office/drawing/2014/main" id="{AAC642EA-93AF-5A3F-34C6-62583E347F09}"/>
              </a:ext>
            </a:extLst>
          </p:cNvPr>
          <p:cNvGrpSpPr>
            <a:grpSpLocks/>
          </p:cNvGrpSpPr>
          <p:nvPr/>
        </p:nvGrpSpPr>
        <p:grpSpPr bwMode="auto">
          <a:xfrm>
            <a:off x="3806825" y="4149725"/>
            <a:ext cx="1179513" cy="441325"/>
            <a:chOff x="3387" y="2675"/>
            <a:chExt cx="853" cy="306"/>
          </a:xfrm>
        </p:grpSpPr>
        <p:sp>
          <p:nvSpPr>
            <p:cNvPr id="3112" name="Line 40">
              <a:extLst>
                <a:ext uri="{FF2B5EF4-FFF2-40B4-BE49-F238E27FC236}">
                  <a16:creationId xmlns:a16="http://schemas.microsoft.com/office/drawing/2014/main" id="{C92A86EA-80FE-A509-71A2-2766D9DCD2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87" y="2842"/>
              <a:ext cx="853" cy="139"/>
            </a:xfrm>
            <a:prstGeom prst="line">
              <a:avLst/>
            </a:prstGeom>
            <a:noFill/>
            <a:ln w="41275">
              <a:solidFill>
                <a:schemeClr val="accent2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1" name="Text Box 49">
              <a:extLst>
                <a:ext uri="{FF2B5EF4-FFF2-40B4-BE49-F238E27FC236}">
                  <a16:creationId xmlns:a16="http://schemas.microsoft.com/office/drawing/2014/main" id="{1D0DAF32-3BCE-5EB4-F9CB-0EE2714059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0" y="2675"/>
              <a:ext cx="256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i="1"/>
                <a:t>F</a:t>
              </a:r>
            </a:p>
          </p:txBody>
        </p:sp>
      </p:grpSp>
      <p:sp>
        <p:nvSpPr>
          <p:cNvPr id="3130" name="Rectangle 58">
            <a:extLst>
              <a:ext uri="{FF2B5EF4-FFF2-40B4-BE49-F238E27FC236}">
                <a16:creationId xmlns:a16="http://schemas.microsoft.com/office/drawing/2014/main" id="{0CE92C6F-03D7-22D1-7158-7D7E7A269C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Connected Components Criterion</a:t>
            </a:r>
          </a:p>
          <a:p>
            <a:pPr>
              <a:buFontTx/>
              <a:buNone/>
            </a:pPr>
            <a:endParaRPr lang="en-US" altLang="en-US"/>
          </a:p>
        </p:txBody>
      </p:sp>
      <p:graphicFrame>
        <p:nvGraphicFramePr>
          <p:cNvPr id="3132" name="Object 60">
            <a:extLst>
              <a:ext uri="{FF2B5EF4-FFF2-40B4-BE49-F238E27FC236}">
                <a16:creationId xmlns:a16="http://schemas.microsoft.com/office/drawing/2014/main" id="{CF5FCD70-046C-4C15-BE2E-37D8A568AB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0" y="2530475"/>
          <a:ext cx="449580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5643800" imgH="5854700" progId="Equation.DSMT4">
                  <p:embed/>
                </p:oleObj>
              </mc:Choice>
              <mc:Fallback>
                <p:oleObj name="Equation" r:id="rId5" imgW="45643800" imgH="585470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2530475"/>
                        <a:ext cx="4495800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33" name="Rectangle 61">
            <a:extLst>
              <a:ext uri="{FF2B5EF4-FFF2-40B4-BE49-F238E27FC236}">
                <a16:creationId xmlns:a16="http://schemas.microsoft.com/office/drawing/2014/main" id="{E392FECA-5059-6DFE-0016-6736F5C24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438400"/>
            <a:ext cx="4724400" cy="7620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641</Words>
  <Application>Microsoft Macintosh PowerPoint</Application>
  <PresentationFormat>On-screen Show (4:3)</PresentationFormat>
  <Paragraphs>196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Bookman Old Style</vt:lpstr>
      <vt:lpstr>Times New Roman</vt:lpstr>
      <vt:lpstr>Design padrão</vt:lpstr>
      <vt:lpstr>MathType 5.0 Equation</vt:lpstr>
      <vt:lpstr>Robust Adaptive Meshes for Implicit Surfaces</vt:lpstr>
      <vt:lpstr>Motivation</vt:lpstr>
      <vt:lpstr>Challenges</vt:lpstr>
      <vt:lpstr>Isosurface Extration</vt:lpstr>
      <vt:lpstr>Isosurface Extration</vt:lpstr>
      <vt:lpstr>Overview</vt:lpstr>
      <vt:lpstr>Numerical Tools</vt:lpstr>
      <vt:lpstr>Numerical Tools</vt:lpstr>
      <vt:lpstr>Build the Octree</vt:lpstr>
      <vt:lpstr>Build the Octree</vt:lpstr>
      <vt:lpstr>Build the Octree</vt:lpstr>
      <vt:lpstr>Adaptive Marching Cubes</vt:lpstr>
      <vt:lpstr>Dual Contouring</vt:lpstr>
      <vt:lpstr>From Octree to Dual</vt:lpstr>
      <vt:lpstr>From Octree to Dual</vt:lpstr>
      <vt:lpstr>Mesh Generation</vt:lpstr>
      <vt:lpstr>Mesh Generation</vt:lpstr>
      <vt:lpstr>Mesh Generation</vt:lpstr>
      <vt:lpstr>Mesh Improvements</vt:lpstr>
      <vt:lpstr>Results: robustness</vt:lpstr>
      <vt:lpstr>Results: topological guarantee</vt:lpstr>
      <vt:lpstr>Results: robust to singularities</vt:lpstr>
      <vt:lpstr>Results</vt:lpstr>
      <vt:lpstr>Results: adaptativity</vt:lpstr>
      <vt:lpstr>Results: mesh quality</vt:lpstr>
      <vt:lpstr>Results: no makeup!</vt:lpstr>
      <vt:lpstr>Results</vt:lpstr>
      <vt:lpstr>Limitations and Future Work</vt:lpstr>
      <vt:lpstr>That’s all  folks!!!!</vt:lpstr>
    </vt:vector>
  </TitlesOfParts>
  <Company>MatMidia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Robust Adaptive Meshes for Implicit Surfaces</dc:title>
  <dc:creator>Afonso Neto</dc:creator>
  <cp:lastModifiedBy>Thomas LEWINER</cp:lastModifiedBy>
  <cp:revision>86</cp:revision>
  <dcterms:created xsi:type="dcterms:W3CDTF">2006-09-28T19:53:35Z</dcterms:created>
  <dcterms:modified xsi:type="dcterms:W3CDTF">2026-07-30T21:25:39Z</dcterms:modified>
</cp:coreProperties>
</file>