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312" r:id="rId2"/>
    <p:sldId id="379" r:id="rId3"/>
    <p:sldId id="388" r:id="rId4"/>
    <p:sldId id="386" r:id="rId5"/>
    <p:sldId id="371" r:id="rId6"/>
    <p:sldId id="378" r:id="rId7"/>
    <p:sldId id="381" r:id="rId8"/>
    <p:sldId id="387" r:id="rId9"/>
    <p:sldId id="383" r:id="rId10"/>
    <p:sldId id="382" r:id="rId11"/>
    <p:sldId id="377" r:id="rId12"/>
    <p:sldId id="376" r:id="rId13"/>
    <p:sldId id="389" r:id="rId14"/>
    <p:sldId id="372" r:id="rId15"/>
    <p:sldId id="373" r:id="rId16"/>
    <p:sldId id="375" r:id="rId17"/>
    <p:sldId id="374" r:id="rId18"/>
    <p:sldId id="384" r:id="rId19"/>
    <p:sldId id="366" r:id="rId20"/>
  </p:sldIdLst>
  <p:sldSz cx="9144000" cy="6858000" type="screen4x3"/>
  <p:notesSz cx="6858000" cy="9144000"/>
  <p:custDataLst>
    <p:tags r:id="rId23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sz="3900"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9999"/>
    <a:srgbClr val="9999FF"/>
    <a:srgbClr val="0099FF"/>
    <a:srgbClr val="66CCFF"/>
    <a:srgbClr val="66FF99"/>
    <a:srgbClr val="00CCFF"/>
    <a:srgbClr val="FFCC66"/>
    <a:srgbClr val="FF33CC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81" autoAdjust="0"/>
    <p:restoredTop sz="95466" autoAdjust="0"/>
  </p:normalViewPr>
  <p:slideViewPr>
    <p:cSldViewPr>
      <p:cViewPr>
        <p:scale>
          <a:sx n="90" d="100"/>
          <a:sy n="90" d="100"/>
        </p:scale>
        <p:origin x="-420" y="348"/>
      </p:cViewPr>
      <p:guideLst>
        <p:guide orient="horz" pos="1797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1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ABD2CB2-91CA-4156-9141-3F12700A2C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956ED0-B9B3-4DA2-9304-C9CC2C3091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257EB-00BE-4203-9207-3393BCA3204A}" type="slidenum">
              <a:rPr lang="pt-BR" smtClean="0"/>
              <a:pPr/>
              <a:t>1</a:t>
            </a:fld>
            <a:endParaRPr lang="pt-BR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56ED0-B9B3-4DA2-9304-C9CC2C30915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56ED0-B9B3-4DA2-9304-C9CC2C30915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76200"/>
            <a:ext cx="2259012" cy="5881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624638" cy="5881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789363"/>
            <a:ext cx="4441825" cy="216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3789363"/>
            <a:ext cx="4441825" cy="216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453188"/>
            <a:ext cx="720725" cy="331787"/>
          </a:xfrm>
          <a:prstGeom prst="rect">
            <a:avLst/>
          </a:prstGeo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54825A5C-CBBC-4EBF-865C-6B3F9A8744FF}" type="slidenum">
              <a:rPr lang="pt-BR"/>
              <a:pPr>
                <a:defRPr/>
              </a:pPr>
              <a:t>‹nº›</a:t>
            </a:fld>
            <a:r>
              <a:rPr lang="pt-BR" dirty="0"/>
              <a:t>/20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b0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sib0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818188"/>
            <a:ext cx="9144000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3789363"/>
            <a:ext cx="903605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536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 dirty="0">
                <a:effectLst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pic>
        <p:nvPicPr>
          <p:cNvPr id="2054" name="Picture 10" descr="pu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16913" y="5976938"/>
            <a:ext cx="6604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matmidi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867400" y="5905500"/>
            <a:ext cx="25209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08063" y="76200"/>
            <a:ext cx="701992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4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"/>
        <a:defRPr sz="2800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"/>
        <a:defRPr sz="24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"/>
        <a:defRPr sz="2000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"/>
        <a:defRPr sz="2000" i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"/>
        <a:defRPr sz="2000" i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"/>
        <a:defRPr sz="2000" i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"/>
        <a:defRPr sz="2000" i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BB73"/>
        </a:buClr>
        <a:buSzPct val="70000"/>
        <a:buFont typeface="Wingdings" pitchFamily="2" charset="2"/>
        <a:buChar char=""/>
        <a:defRPr sz="2000" i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000250"/>
            <a:ext cx="8642381" cy="13668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Approximations by Smooth Transitions in Binary Space Partitions</a:t>
            </a:r>
            <a:endParaRPr lang="pt-BR" sz="4000" dirty="0" smtClean="0"/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642910" y="3714752"/>
            <a:ext cx="77867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Marcos Lage</a:t>
            </a:r>
            <a:r>
              <a:rPr 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, Alex Bordignon, Fabiano Petronetto, Álvaro Veiga, </a:t>
            </a:r>
            <a:br>
              <a:rPr 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lang="pt-BR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Geovan Tavares, Thomas Lewiner, Hélio Lopes</a:t>
            </a:r>
            <a:endParaRPr lang="pt-BR" sz="16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Matmidia Labs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- PUC-Rio - Brazil</a:t>
            </a:r>
            <a:endParaRPr lang="pt-BR" sz="16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14348" y="142852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transition BSP approximation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(Transition parameter)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marcos\Desktop\Sibgrapi 2008\Sibgrapi 2008\figs\4points_exemple_kd_lambda=5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210312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marcos\Desktop\Sibgrapi 2008\Sibgrapi 2008\figs\4points_exemple_kd_lambda=10_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4574" y="2143116"/>
            <a:ext cx="210312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4" name="Picture 4" descr="C:\Users\marcos\Desktop\Sibgrapi 2008\Sibgrapi 2008\figs\4points_exemple_kd_lambda=25_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6304" y="2143116"/>
            <a:ext cx="210312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Users\marcos\Desktop\Sibgrapi 2008\Sibgrapi 2008\figs\4points_exemple_kd_lambda=50_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98035" y="2143116"/>
            <a:ext cx="2103121" cy="210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10"/>
          <p:cNvSpPr txBox="1"/>
          <p:nvPr/>
        </p:nvSpPr>
        <p:spPr>
          <a:xfrm>
            <a:off x="142844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Lambda  = 5</a:t>
            </a:r>
            <a:endParaRPr lang="pt-BR" sz="2400" dirty="0"/>
          </a:p>
        </p:txBody>
      </p:sp>
      <p:sp>
        <p:nvSpPr>
          <p:cNvPr id="9" name="TextBox 10"/>
          <p:cNvSpPr txBox="1"/>
          <p:nvPr/>
        </p:nvSpPr>
        <p:spPr>
          <a:xfrm>
            <a:off x="2428849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Lambda  = 10</a:t>
            </a:r>
            <a:endParaRPr lang="pt-BR" sz="2400" dirty="0"/>
          </a:p>
        </p:txBody>
      </p:sp>
      <p:sp>
        <p:nvSpPr>
          <p:cNvPr id="10" name="TextBox 10"/>
          <p:cNvSpPr txBox="1"/>
          <p:nvPr/>
        </p:nvSpPr>
        <p:spPr>
          <a:xfrm>
            <a:off x="4714854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Lambda  = 25</a:t>
            </a:r>
            <a:endParaRPr lang="pt-B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60" y="492919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Lambda  = 50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ocad\Projetos\Ppt\Sibgrapi 2008\figs\4clusters_example_kd_lambda=10_0_level=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52" y="1643050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gocad\Projetos\Ppt\Sibgrapi 2008\figs\4clusters_example_kd_lambda=10_0_level=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87" y="1643050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gocad\Projetos\Ppt\Sibgrapi 2008\figs\4clusters_example_kd_lambda=10_0_level=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4142" y="1643050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gocad\Projetos\Ppt\Sibgrapi 2008\figs\4clusters_example_kd_lambda=10_0_level=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38710" y="1643050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 descr="C:\Users\gocad\Projetos\Ppt\Sibgrapi 2008\figs\4clusters_example_kd_lambda=10_0_level=11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905652" y="3833826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3" descr="C:\Users\gocad\Projetos\Ppt\Sibgrapi 2008\figs\4clusters_example_kd_lambda=10_0_level=1.pn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33387" y="3833826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 descr="C:\Users\gocad\Projetos\Ppt\Sibgrapi 2008\figs\4clusters_example_kd_lambda=10_0_level=4.pn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2524142" y="3833826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gocad\Projetos\Ppt\Sibgrapi 2008\figs\4clusters_example_kd_lambda=10_0_level=8.pn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4738710" y="3833826"/>
            <a:ext cx="1881190" cy="188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"/>
          <p:cNvSpPr txBox="1"/>
          <p:nvPr/>
        </p:nvSpPr>
        <p:spPr>
          <a:xfrm>
            <a:off x="714348" y="142852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BSP refinement criteria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-tree versus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bsp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000240"/>
            <a:ext cx="8850818" cy="295541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1"/>
          <p:cNvSpPr txBox="1"/>
          <p:nvPr/>
        </p:nvSpPr>
        <p:spPr>
          <a:xfrm>
            <a:off x="714348" y="14285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KD-tree versus BSP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019925" cy="3071834"/>
          </a:xfrm>
        </p:spPr>
        <p:txBody>
          <a:bodyPr/>
          <a:lstStyle/>
          <a:p>
            <a:pPr>
              <a:defRPr/>
            </a:pPr>
            <a:r>
              <a:rPr lang="en-US" sz="8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Results and applications</a:t>
            </a:r>
            <a:br>
              <a:rPr lang="en-US" sz="8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n-US" sz="2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42852"/>
            <a:ext cx="6215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(vector-valued data)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gocad\Projetos\Ppt\Sibgrapi 2008\figs\piv_v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5514" y="2857496"/>
            <a:ext cx="2947080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gocad\Projetos\Ppt\Sibgrapi 2008\figs\piv_phas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802" y="191248"/>
            <a:ext cx="2952000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gocad\Projetos\Ppt\Sibgrapi 2008\figs\piv_recons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5118" y="2000240"/>
            <a:ext cx="2947080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000364" y="5072074"/>
            <a:ext cx="2500330" cy="928694"/>
            <a:chOff x="3357554" y="5072074"/>
            <a:chExt cx="2500330" cy="928694"/>
          </a:xfrm>
        </p:grpSpPr>
        <p:sp>
          <p:nvSpPr>
            <p:cNvPr id="10" name="TextBox 9"/>
            <p:cNvSpPr txBox="1"/>
            <p:nvPr/>
          </p:nvSpPr>
          <p:spPr>
            <a:xfrm>
              <a:off x="3357554" y="5072074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Bsp level = 11</a:t>
              </a:r>
              <a:endParaRPr lang="pt-BR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57554" y="5539103"/>
              <a:ext cx="2500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Lambda  = 11</a:t>
              </a:r>
              <a:endParaRPr lang="pt-BR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42852"/>
            <a:ext cx="6215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(analytic derivatives)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ocad\Projetos\Ppt\Sibgrapi 2008\figs\taubin_displace=0_025_data=10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8596" y="71414"/>
            <a:ext cx="221457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gocad\Projetos\Ppt\Sibgrapi 2008\figs\taubin_displace=0_025_data=10_lambda=10_level=11_bsp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8596" y="2357430"/>
            <a:ext cx="221457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gocad\Projetos\Ppt\Sibgrapi 2008\figs\taubin_displace=0_025_data=10_lambda=10_level=11_map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00364" y="1714488"/>
            <a:ext cx="292895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gocad\Projetos\Ppt\Sibgrapi 2008\figs\taubin_displace=0_025_data=10_lambda=10_level=11_pnts+maps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072198" y="1714500"/>
            <a:ext cx="2928934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3000364" y="5072074"/>
            <a:ext cx="2071702" cy="928694"/>
            <a:chOff x="3357554" y="5072074"/>
            <a:chExt cx="2071702" cy="928694"/>
          </a:xfrm>
        </p:grpSpPr>
        <p:sp>
          <p:nvSpPr>
            <p:cNvPr id="11" name="TextBox 10"/>
            <p:cNvSpPr txBox="1"/>
            <p:nvPr/>
          </p:nvSpPr>
          <p:spPr>
            <a:xfrm>
              <a:off x="3357554" y="5072074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Bsp level = 11</a:t>
              </a:r>
              <a:endParaRPr lang="pt-BR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7554" y="5539103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Lambda  = 5</a:t>
              </a:r>
              <a:endParaRPr lang="pt-BR" sz="2400" dirty="0"/>
            </a:p>
          </p:txBody>
        </p:sp>
      </p:grpSp>
      <p:pic>
        <p:nvPicPr>
          <p:cNvPr id="10" name="Picture 9" descr="grafic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06" y="4643446"/>
            <a:ext cx="2912399" cy="1928826"/>
          </a:xfrm>
          <a:prstGeom prst="rect">
            <a:avLst/>
          </a:prstGeom>
        </p:spPr>
      </p:pic>
      <p:pic>
        <p:nvPicPr>
          <p:cNvPr id="14" name="Picture 2" descr="C:\Users\marcos\Desktop\Sibgrapi 2008\Sibgrapi 2008\figs\cart_function.png"/>
          <p:cNvPicPr>
            <a:picLocks noChangeAspect="1" noChangeArrowheads="1"/>
          </p:cNvPicPr>
          <p:nvPr/>
        </p:nvPicPr>
        <p:blipFill>
          <a:blip r:embed="rId8"/>
          <a:srcRect r="2273"/>
          <a:stretch>
            <a:fillRect/>
          </a:stretch>
        </p:blipFill>
        <p:spPr bwMode="auto">
          <a:xfrm>
            <a:off x="6357950" y="4786322"/>
            <a:ext cx="2500330" cy="99284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42852"/>
            <a:ext cx="6215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(scalar-valued data)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ocad\Projetos\Ppt\Sibgrapi 2008\figs\taubin_displace=0_025_data=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285752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gocad\Projetos\Ppt\Sibgrapi 2008\figs\taubin_displace=0_025_data=10_lambda=10_level=11_bs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429000"/>
            <a:ext cx="2857520" cy="2857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C:\Users\gocad\Projetos\Ppt\Sibgrapi 2008\figs\taubin_displace=0_025_data=10_lambda=10_level=11_map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857364"/>
            <a:ext cx="292895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gocad\Projetos\Ppt\Sibgrapi 2008\figs\taubin_displace=0_025_data=10_lambda=10_level=11_pnts+map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857376"/>
            <a:ext cx="2928934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3000364" y="5072074"/>
            <a:ext cx="2071702" cy="928694"/>
            <a:chOff x="3357554" y="5072074"/>
            <a:chExt cx="2071702" cy="928694"/>
          </a:xfrm>
        </p:grpSpPr>
        <p:sp>
          <p:nvSpPr>
            <p:cNvPr id="11" name="TextBox 10"/>
            <p:cNvSpPr txBox="1"/>
            <p:nvPr/>
          </p:nvSpPr>
          <p:spPr>
            <a:xfrm>
              <a:off x="3357554" y="5072074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Bsp level = 11</a:t>
              </a:r>
              <a:endParaRPr lang="pt-BR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7554" y="5539103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Lambda  = 10</a:t>
              </a:r>
              <a:endParaRPr lang="pt-BR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42852"/>
            <a:ext cx="6215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(curve reconstruction)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ocad\Projetos\Ppt\Sibgrapi 2008\figs\taubin_displace=0_025_data=10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1406" y="428604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gocad\Projetos\Ppt\Sibgrapi 2008\figs\taubin_displace=0_025_data=10_lambda=10_level=11_bsp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06" y="3429000"/>
            <a:ext cx="2857520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gocad\Projetos\Ppt\Sibgrapi 2008\figs\taubin_displace=0_025_data=10_lambda=10_level=11_maps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000364" y="1857364"/>
            <a:ext cx="292895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gocad\Projetos\Ppt\Sibgrapi 2008\figs\taubin_displace=0_025_data=10_lambda=10_level=11_pnts+maps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072198" y="1857376"/>
            <a:ext cx="2928934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000364" y="5072074"/>
            <a:ext cx="2500330" cy="928694"/>
            <a:chOff x="3357554" y="5072074"/>
            <a:chExt cx="2500330" cy="928694"/>
          </a:xfrm>
        </p:grpSpPr>
        <p:sp>
          <p:nvSpPr>
            <p:cNvPr id="11" name="TextBox 10"/>
            <p:cNvSpPr txBox="1"/>
            <p:nvPr/>
          </p:nvSpPr>
          <p:spPr>
            <a:xfrm>
              <a:off x="3357554" y="5072074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Bsp level = 11</a:t>
              </a:r>
              <a:endParaRPr lang="pt-BR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57554" y="5539103"/>
              <a:ext cx="2500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Lambda  = 2.85</a:t>
              </a:r>
              <a:endParaRPr lang="pt-BR" sz="2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14285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works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2022123"/>
            <a:ext cx="7715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Extension to higher dimensions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2986536"/>
            <a:ext cx="7715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BSP refinement criterias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3950949"/>
            <a:ext cx="771530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Adaptative transition parameter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00313"/>
            <a:ext cx="7019925" cy="1192212"/>
          </a:xfrm>
        </p:spPr>
        <p:txBody>
          <a:bodyPr/>
          <a:lstStyle/>
          <a:p>
            <a:pPr>
              <a:defRPr/>
            </a:pPr>
            <a:r>
              <a:rPr lang="en-US" sz="8000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  <a:t>Thanks !</a:t>
            </a:r>
            <a:br>
              <a:rPr lang="en-US" sz="8000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n-US" sz="2000" dirty="0">
              <a:effectLst>
                <a:outerShdw blurRad="38100" dist="38100" dir="2700000" algn="tl">
                  <a:srgbClr val="C0C0C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8" y="6000768"/>
            <a:ext cx="3786182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www.matmidia.mat.puc-rio.br/~mlage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/>
            </a:r>
            <a:br>
              <a:rPr lang="en-US" sz="1600" dirty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C0C0C0"/>
                  </a:outerShdw>
                  <a:reflection blurRad="6350" stA="55000" endA="300" endPos="45500" dir="5400000" sy="-100000" algn="bl" rotWithShape="0"/>
                </a:effectLst>
                <a:cs typeface="+mn-cs"/>
              </a:rPr>
              <a:t>mlage@mat.puc-rio.br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4" descr="C:\Users\gocad\Projetos\Ppt\Sibgrapi 2008\figs\piv_recons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834310"/>
            <a:ext cx="2947080" cy="29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4" descr="C:\Users\gocad\Projetos\Ppt\Sibgrapi 2008\figs\taubin_displace=0_025_data=10_lambda=10_level=11_maps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43240" y="1857352"/>
            <a:ext cx="2928958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5" descr="C:\Users\gocad\Projetos\Ppt\Sibgrapi 2008\figs\taubin_displace=0_025_data=10_lambda=10_level=11_pnts+map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60" y="1857376"/>
            <a:ext cx="2928934" cy="2928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12" descr="teaser01"/>
          <p:cNvPicPr>
            <a:picLocks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57688" y="3917964"/>
            <a:ext cx="1511300" cy="15113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4" name="Picture 13" descr="teaser03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00938" y="3917964"/>
            <a:ext cx="1511300" cy="15113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5" name="Picture 14" descr="teaser04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29313" y="3913206"/>
            <a:ext cx="1511300" cy="15120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" name="Picture 10" descr="SPHPhase_Mu=1"/>
          <p:cNvPicPr>
            <a:picLocks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29322" y="2409821"/>
            <a:ext cx="1500198" cy="1357321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7" name="Picture 11" descr="SPHMag_Mu=1"/>
          <p:cNvPicPr>
            <a:picLocks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500958" y="2409821"/>
            <a:ext cx="1500198" cy="135732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" name="Picture 15" descr="SPH_orig"/>
          <p:cNvPicPr preferRelativeResize="0"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357686" y="2414590"/>
            <a:ext cx="1512000" cy="1371600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14313" y="2587709"/>
            <a:ext cx="4071937" cy="110799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609600" indent="-609600" algn="r">
              <a:buSzPct val="130000"/>
              <a:buFont typeface="Book Antiqua" pitchFamily="18" charset="0"/>
              <a:buNone/>
              <a:defRPr/>
            </a:pPr>
            <a:r>
              <a:rPr lang="en-US" sz="1800" dirty="0" smtClean="0">
                <a:latin typeface="+mn-lt"/>
              </a:rPr>
              <a:t>Background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1600" i="1" dirty="0" err="1" smtClean="0">
                <a:latin typeface="+mn-lt"/>
              </a:rPr>
              <a:t>Bsp</a:t>
            </a:r>
            <a:r>
              <a:rPr lang="en-US" sz="1600" i="1" dirty="0" smtClean="0">
                <a:latin typeface="+mn-lt"/>
              </a:rPr>
              <a:t/>
            </a:r>
            <a:br>
              <a:rPr lang="en-US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CART</a:t>
            </a:r>
            <a:br>
              <a:rPr lang="en-US" sz="1600" i="1" dirty="0" smtClean="0">
                <a:latin typeface="+mn-lt"/>
              </a:rPr>
            </a:br>
            <a:r>
              <a:rPr lang="en-US" sz="1600" i="1" dirty="0" smtClean="0">
                <a:latin typeface="+mn-lt"/>
              </a:rPr>
              <a:t>STR-Trees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13" y="5500702"/>
            <a:ext cx="4071937" cy="4000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609600" indent="-609600" algn="r">
              <a:buSzPct val="130000"/>
              <a:buFont typeface="Book Antiqua" pitchFamily="18" charset="0"/>
              <a:buNone/>
              <a:defRPr/>
            </a:pPr>
            <a:r>
              <a:rPr lang="pt-BR" sz="2000" dirty="0" smtClean="0">
                <a:latin typeface="+mn-lt"/>
              </a:rPr>
              <a:t>Results</a:t>
            </a:r>
            <a:endParaRPr lang="pt-BR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313" y="1472150"/>
            <a:ext cx="4071937" cy="36933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609600" indent="-609600" algn="r">
              <a:buSzPct val="130000"/>
              <a:buFont typeface="Book Antiqua" pitchFamily="18" charset="0"/>
              <a:buNone/>
              <a:defRPr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Motivation</a:t>
            </a:r>
          </a:p>
        </p:txBody>
      </p:sp>
      <p:pic>
        <p:nvPicPr>
          <p:cNvPr id="12" name="Picture 4" descr="vorteximg"/>
          <p:cNvPicPr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357686" y="912805"/>
            <a:ext cx="1508760" cy="13731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4" name="Picture 61" descr="problem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00958" y="912805"/>
            <a:ext cx="1500198" cy="13684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14282" y="3956971"/>
            <a:ext cx="4071968" cy="13849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09600" indent="-609600" algn="r">
              <a:buSzPct val="130000"/>
              <a:defRPr/>
            </a:pPr>
            <a:r>
              <a:rPr lang="pt-BR" sz="1800" dirty="0" smtClean="0">
                <a:latin typeface="+mn-lt"/>
              </a:rPr>
              <a:t>Smooth transition BSP </a:t>
            </a:r>
            <a:r>
              <a:rPr lang="en-US" sz="1800" dirty="0" smtClean="0">
                <a:latin typeface="+mn-lt"/>
              </a:rPr>
              <a:t>approximation</a:t>
            </a:r>
          </a:p>
          <a:p>
            <a:pPr marL="609600" indent="-609600" algn="r">
              <a:buSzPct val="130000"/>
              <a:defRPr/>
            </a:pPr>
            <a:r>
              <a:rPr lang="en-US" sz="1800" i="1" dirty="0" smtClean="0"/>
              <a:t>Problem description</a:t>
            </a:r>
            <a:r>
              <a:rPr lang="pt-BR" sz="1800" dirty="0" smtClean="0">
                <a:latin typeface="+mn-lt"/>
              </a:rPr>
              <a:t> </a:t>
            </a:r>
            <a:r>
              <a:rPr lang="pt-BR" sz="2400" dirty="0">
                <a:latin typeface="+mn-lt"/>
              </a:rPr>
              <a:t/>
            </a:r>
            <a:br>
              <a:rPr lang="pt-BR" sz="2400" dirty="0">
                <a:latin typeface="+mn-lt"/>
              </a:rPr>
            </a:br>
            <a:r>
              <a:rPr lang="en-US" sz="1600" i="1" dirty="0" smtClean="0"/>
              <a:t>Contributions</a:t>
            </a:r>
            <a:r>
              <a:rPr lang="pt-BR" sz="1600" i="1" dirty="0">
                <a:latin typeface="+mn-lt"/>
              </a:rPr>
              <a:t/>
            </a:r>
            <a:br>
              <a:rPr lang="pt-BR" sz="1600" i="1" dirty="0">
                <a:latin typeface="+mn-lt"/>
              </a:rPr>
            </a:br>
            <a:r>
              <a:rPr lang="en-US" sz="1600" i="1" dirty="0" smtClean="0">
                <a:latin typeface="+mn-lt"/>
              </a:rPr>
              <a:t>Transition functio</a:t>
            </a:r>
            <a:r>
              <a:rPr lang="en-US" sz="1600" i="1" dirty="0" smtClean="0"/>
              <a:t>n</a:t>
            </a:r>
            <a:r>
              <a:rPr lang="en-US" sz="1600" i="1" dirty="0" smtClean="0">
                <a:latin typeface="+mn-lt"/>
              </a:rPr>
              <a:t/>
            </a:r>
            <a:br>
              <a:rPr lang="en-US" sz="1600" i="1" dirty="0" smtClean="0">
                <a:latin typeface="+mn-lt"/>
              </a:rPr>
            </a:br>
            <a:r>
              <a:rPr lang="pt-BR" sz="1600" i="1" dirty="0" err="1" smtClean="0">
                <a:latin typeface="+mn-lt"/>
              </a:rPr>
              <a:t>Parameters</a:t>
            </a:r>
            <a:endParaRPr lang="pt-BR" sz="1600" i="1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4282" y="6072206"/>
            <a:ext cx="4071937" cy="4000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609600" indent="-609600" algn="r">
              <a:buSzPct val="130000"/>
              <a:buFont typeface="Book Antiqua" pitchFamily="18" charset="0"/>
              <a:buNone/>
              <a:defRPr/>
            </a:pPr>
            <a:r>
              <a:rPr lang="pt-BR" sz="2000" dirty="0" smtClean="0">
                <a:latin typeface="+mn-lt"/>
              </a:rPr>
              <a:t>Future works</a:t>
            </a:r>
            <a:endParaRPr lang="pt-BR" sz="2000" dirty="0">
              <a:latin typeface="+mn-lt"/>
            </a:endParaRPr>
          </a:p>
        </p:txBody>
      </p:sp>
      <p:pic>
        <p:nvPicPr>
          <p:cNvPr id="17" name="Picture 4" descr="vorteximg"/>
          <p:cNvPicPr>
            <a:picLocks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929322" y="912788"/>
            <a:ext cx="1500198" cy="1373187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6215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(Binary Space Partition trees -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BSP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marcos\Desktop\Sibgrapi 2008\Sibgrapi 2008\figs\bsptre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975539" cy="42148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72866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(Classification and regression trees -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 descr="C:\Users\marcos\Desktop\Sibgrapi 2008\Sibgrapi 2008\figs\bsptree.png"/>
          <p:cNvPicPr>
            <a:picLocks noChangeAspect="1" noChangeArrowheads="1"/>
          </p:cNvPicPr>
          <p:nvPr/>
        </p:nvPicPr>
        <p:blipFill>
          <a:blip r:embed="rId2" cstate="print"/>
          <a:srcRect r="65015"/>
          <a:stretch>
            <a:fillRect/>
          </a:stretch>
        </p:blipFill>
        <p:spPr bwMode="auto">
          <a:xfrm>
            <a:off x="142844" y="2000240"/>
            <a:ext cx="1857388" cy="2928958"/>
          </a:xfrm>
          <a:prstGeom prst="rect">
            <a:avLst/>
          </a:prstGeom>
          <a:noFill/>
        </p:spPr>
      </p:pic>
      <p:pic>
        <p:nvPicPr>
          <p:cNvPr id="13" name="Picture 3" descr="C:\Users\marcos\Desktop\Sibgrapi 2008\Sibgrapi 2008\figs\bsptree.png"/>
          <p:cNvPicPr>
            <a:picLocks noChangeAspect="1" noChangeArrowheads="1"/>
          </p:cNvPicPr>
          <p:nvPr/>
        </p:nvPicPr>
        <p:blipFill>
          <a:blip r:embed="rId2" cstate="print"/>
          <a:srcRect l="33639"/>
          <a:stretch>
            <a:fillRect/>
          </a:stretch>
        </p:blipFill>
        <p:spPr bwMode="auto">
          <a:xfrm>
            <a:off x="1643042" y="3571876"/>
            <a:ext cx="3523211" cy="2928958"/>
          </a:xfrm>
          <a:prstGeom prst="rect">
            <a:avLst/>
          </a:prstGeom>
          <a:noFill/>
        </p:spPr>
      </p:pic>
      <p:pic>
        <p:nvPicPr>
          <p:cNvPr id="3" name="Picture 2" descr="C:\Users\marcos\Desktop\Sibgrapi 2008\Sibgrapi 2008\figs\cart_function.png"/>
          <p:cNvPicPr>
            <a:picLocks noChangeAspect="1" noChangeArrowheads="1"/>
          </p:cNvPicPr>
          <p:nvPr/>
        </p:nvPicPr>
        <p:blipFill>
          <a:blip r:embed="rId3"/>
          <a:srcRect r="4642"/>
          <a:stretch>
            <a:fillRect/>
          </a:stretch>
        </p:blipFill>
        <p:spPr bwMode="auto">
          <a:xfrm>
            <a:off x="4599020" y="1558484"/>
            <a:ext cx="4402136" cy="15133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Seta para baixo 13"/>
          <p:cNvSpPr/>
          <p:nvPr/>
        </p:nvSpPr>
        <p:spPr bwMode="auto">
          <a:xfrm>
            <a:off x="7393801" y="2714620"/>
            <a:ext cx="642942" cy="128588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786578" y="4143380"/>
            <a:ext cx="1857388" cy="1077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Indicator function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89297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  <a:b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(Smooth transition regression trees –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STR-Trees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 descr="C:\Users\marcos\Desktop\Sibgrapi 2008\Sibgrapi 2008\figs\bsptre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67694" y="2928934"/>
            <a:ext cx="4518620" cy="3642419"/>
          </a:xfrm>
          <a:prstGeom prst="rect">
            <a:avLst/>
          </a:prstGeom>
          <a:noFill/>
        </p:spPr>
      </p:pic>
      <p:pic>
        <p:nvPicPr>
          <p:cNvPr id="2050" name="Picture 2" descr="C:\Users\marcos\Desktop\Sibgrapi 2008\Sibgrapi 2008\figs\logit.png"/>
          <p:cNvPicPr>
            <a:picLocks noChangeAspect="1" noChangeArrowheads="1"/>
          </p:cNvPicPr>
          <p:nvPr/>
        </p:nvPicPr>
        <p:blipFill>
          <a:blip r:embed="rId3"/>
          <a:srcRect r="4651"/>
          <a:stretch>
            <a:fillRect/>
          </a:stretch>
        </p:blipFill>
        <p:spPr bwMode="auto">
          <a:xfrm>
            <a:off x="6072198" y="4714884"/>
            <a:ext cx="2928958" cy="1045577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2" descr="C:\Users\marcos\Desktop\Sibgrapi 2008\Sibgrapi 2008\figs\cart_function.png"/>
          <p:cNvPicPr>
            <a:picLocks noChangeAspect="1" noChangeArrowheads="1"/>
          </p:cNvPicPr>
          <p:nvPr/>
        </p:nvPicPr>
        <p:blipFill>
          <a:blip r:embed="rId4"/>
          <a:srcRect r="2273"/>
          <a:stretch>
            <a:fillRect/>
          </a:stretch>
        </p:blipFill>
        <p:spPr bwMode="auto">
          <a:xfrm>
            <a:off x="1142976" y="1571612"/>
            <a:ext cx="3071834" cy="121977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2" descr="C:\Users\marcos\Desktop\Sibgrapi 2008\Sibgrapi 2008\figs\cart_function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14810" y="3333750"/>
            <a:ext cx="4786346" cy="10953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786314" y="2957452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for example ...</a:t>
            </a: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714348" y="142852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transition BSP approximation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(problem description)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gocad\Projetos\Ppt\Sibgrapi 2008\Sibgrapi 2008\Sibgrapi 2008\figs\box_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1885936" y="3328983"/>
            <a:ext cx="1257296" cy="314324"/>
          </a:xfrm>
          <a:prstGeom prst="rect">
            <a:avLst/>
          </a:prstGeom>
          <a:noFill/>
        </p:spPr>
      </p:pic>
      <p:pic>
        <p:nvPicPr>
          <p:cNvPr id="1027" name="Picture 3" descr="C:\Users\gocad\Projetos\Ppt\Sibgrapi 2008\Sibgrapi 2008\Sibgrapi 2008\figs\point_se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8310" y="5449785"/>
            <a:ext cx="2298136" cy="336670"/>
          </a:xfrm>
          <a:prstGeom prst="rect">
            <a:avLst/>
          </a:prstGeom>
          <a:noFill/>
        </p:spPr>
      </p:pic>
      <p:grpSp>
        <p:nvGrpSpPr>
          <p:cNvPr id="24" name="Grupo 23"/>
          <p:cNvGrpSpPr/>
          <p:nvPr/>
        </p:nvGrpSpPr>
        <p:grpSpPr>
          <a:xfrm>
            <a:off x="2786050" y="1428736"/>
            <a:ext cx="3929090" cy="3929090"/>
            <a:chOff x="2786050" y="1428736"/>
            <a:chExt cx="3929090" cy="3929090"/>
          </a:xfrm>
        </p:grpSpPr>
        <p:sp>
          <p:nvSpPr>
            <p:cNvPr id="3" name="Rectangle 2"/>
            <p:cNvSpPr/>
            <p:nvPr/>
          </p:nvSpPr>
          <p:spPr bwMode="auto">
            <a:xfrm>
              <a:off x="2786050" y="1428736"/>
              <a:ext cx="3929090" cy="3929090"/>
            </a:xfrm>
            <a:prstGeom prst="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3286116" y="3571876"/>
              <a:ext cx="214314" cy="214314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929190" y="2714620"/>
              <a:ext cx="214314" cy="214314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786314" y="3929066"/>
              <a:ext cx="214314" cy="214314"/>
            </a:xfrm>
            <a:prstGeom prst="ellipse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214810" y="4429132"/>
              <a:ext cx="214314" cy="214314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000496" y="2928934"/>
              <a:ext cx="214314" cy="214314"/>
            </a:xfrm>
            <a:prstGeom prst="ellipse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72198" y="3714752"/>
              <a:ext cx="214314" cy="214314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572132" y="4786322"/>
              <a:ext cx="214314" cy="214314"/>
            </a:xfrm>
            <a:prstGeom prst="ellipse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3143240" y="4786322"/>
              <a:ext cx="214314" cy="214314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143636" y="2428868"/>
              <a:ext cx="214314" cy="214314"/>
            </a:xfrm>
            <a:prstGeom prst="ellipse">
              <a:avLst/>
            </a:prstGeom>
            <a:solidFill>
              <a:srgbClr val="00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3357554" y="2071678"/>
              <a:ext cx="214314" cy="214314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4357686" y="1857364"/>
              <a:ext cx="214314" cy="214314"/>
            </a:xfrm>
            <a:prstGeom prst="ellipse">
              <a:avLst/>
            </a:prstGeom>
            <a:solidFill>
              <a:srgbClr val="00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500694" y="1785926"/>
              <a:ext cx="214314" cy="214314"/>
            </a:xfrm>
            <a:prstGeom prst="ellipse">
              <a:avLst/>
            </a:prstGeom>
            <a:solidFill>
              <a:srgbClr val="0099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</p:grpSp>
      <p:pic>
        <p:nvPicPr>
          <p:cNvPr id="21" name="Picture 3" descr="C:\Users\gocad\Projetos\Ppt\Sibgrapi 2008\Sibgrapi 2008\Sibgrapi 2008\figs\point_set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488310" y="5878413"/>
            <a:ext cx="2298136" cy="336669"/>
          </a:xfrm>
          <a:prstGeom prst="rect">
            <a:avLst/>
          </a:prstGeom>
          <a:noFill/>
        </p:spPr>
      </p:pic>
      <p:grpSp>
        <p:nvGrpSpPr>
          <p:cNvPr id="25" name="Grupo 24"/>
          <p:cNvGrpSpPr/>
          <p:nvPr/>
        </p:nvGrpSpPr>
        <p:grpSpPr>
          <a:xfrm>
            <a:off x="5286380" y="2786058"/>
            <a:ext cx="1143008" cy="928694"/>
            <a:chOff x="5286380" y="2786058"/>
            <a:chExt cx="1143008" cy="928694"/>
          </a:xfrm>
        </p:grpSpPr>
        <p:sp>
          <p:nvSpPr>
            <p:cNvPr id="22" name="Oval 21"/>
            <p:cNvSpPr/>
            <p:nvPr/>
          </p:nvSpPr>
          <p:spPr bwMode="auto">
            <a:xfrm>
              <a:off x="5357818" y="3500438"/>
              <a:ext cx="214314" cy="214314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3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5286380" y="2786058"/>
            <a:ext cx="1143008" cy="675727"/>
          </p:xfrm>
          <a:graphic>
            <a:graphicData uri="http://schemas.openxmlformats.org/presentationml/2006/ole">
              <p:oleObj spid="_x0000_s1028" name="Equation" r:id="rId7" imgW="34272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4285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500562" y="1571612"/>
            <a:ext cx="43577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Simple and fast </a:t>
            </a:r>
            <a:br>
              <a:rPr lang="en-US" sz="3200" dirty="0" smtClean="0"/>
            </a:br>
            <a:r>
              <a:rPr lang="en-US" sz="3200" dirty="0" smtClean="0"/>
              <a:t>approximation scheme</a:t>
            </a:r>
            <a:endParaRPr lang="en-US" sz="3200" dirty="0"/>
          </a:p>
        </p:txBody>
      </p:sp>
      <p:sp>
        <p:nvSpPr>
          <p:cNvPr id="4" name="Retângulo 3"/>
          <p:cNvSpPr/>
          <p:nvPr/>
        </p:nvSpPr>
        <p:spPr>
          <a:xfrm>
            <a:off x="4286248" y="2973830"/>
            <a:ext cx="45720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dirty="0" smtClean="0"/>
              <a:t>Hierarchical plane-basis </a:t>
            </a:r>
          </a:p>
          <a:p>
            <a:pPr algn="r"/>
            <a:r>
              <a:rPr lang="en-US" sz="3200" dirty="0" smtClean="0"/>
              <a:t>function modeling </a:t>
            </a:r>
            <a:endParaRPr lang="en-US" sz="3200" dirty="0"/>
          </a:p>
        </p:txBody>
      </p:sp>
      <p:sp>
        <p:nvSpPr>
          <p:cNvPr id="5" name="Retângulo 4"/>
          <p:cNvSpPr/>
          <p:nvPr/>
        </p:nvSpPr>
        <p:spPr>
          <a:xfrm>
            <a:off x="4640474" y="4415861"/>
            <a:ext cx="42178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dirty="0" smtClean="0"/>
              <a:t>Infinitely smooth and </a:t>
            </a:r>
          </a:p>
          <a:p>
            <a:pPr algn="r"/>
            <a:r>
              <a:rPr lang="en-US" sz="3200" dirty="0" smtClean="0"/>
              <a:t>analytical derivation</a:t>
            </a:r>
            <a:endParaRPr lang="en-US" sz="3200" dirty="0"/>
          </a:p>
        </p:txBody>
      </p:sp>
      <p:pic>
        <p:nvPicPr>
          <p:cNvPr id="7" name="Picture 3" descr="C:\Users\marcos\Desktop\Sibgrapi 2008\Sibgrapi 2008\figs\bsp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2494620" cy="16459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3" descr="C:\Users\marcos\Desktop\Sibgrapi 2008\Sibgrapi 2008\figs\bsptree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22438" y="2751762"/>
            <a:ext cx="2549430" cy="16430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9" name="Picture 2" descr="C:\Users\marcos\Desktop\Sibgrapi 2008\Sibgrapi 2008\figs\lambda.png"/>
          <p:cNvPicPr>
            <a:picLocks noChangeAspect="1" noChangeArrowheads="1"/>
          </p:cNvPicPr>
          <p:nvPr/>
        </p:nvPicPr>
        <p:blipFill>
          <a:blip r:embed="rId4"/>
          <a:srcRect l="3135" b="5458"/>
          <a:stretch>
            <a:fillRect/>
          </a:stretch>
        </p:blipFill>
        <p:spPr bwMode="auto">
          <a:xfrm>
            <a:off x="1571605" y="4572007"/>
            <a:ext cx="2543695" cy="16459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cos\Desktop\Sibgrapi 2008\Sibgrapi 2008\figs\lamb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447577"/>
            <a:ext cx="4537292" cy="324865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146" name="Picture 2" descr="C:\Users\marcos\Desktop\Sibgrapi 2008\Sibgrapi 2008\figs\splin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8308" y="4805163"/>
            <a:ext cx="4543999" cy="98129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1"/>
          <p:cNvSpPr txBox="1"/>
          <p:nvPr/>
        </p:nvSpPr>
        <p:spPr>
          <a:xfrm>
            <a:off x="714348" y="142852"/>
            <a:ext cx="83582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transition BSP approximation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(Transition function)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marcos\Desktop\Sibgrapi 2008\Sibgrapi 2008\figs\logi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786322"/>
            <a:ext cx="3071834" cy="1000132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SIZE" val="10"/>
  <p:tag name="MAGPC" val="200"/>
  <p:tag name="PREAMBLE" val="\documentclass{article}&#10;\pagestyle{empty}&#10;\usepackage{xspace,amssymb,amsfonts,amsmath}&#10;\usepackage{color}&#10;\usepackage{TeX4PPT}&#10;"/>
</p:tagLst>
</file>

<file path=ppt/theme/theme1.xml><?xml version="1.0" encoding="utf-8"?>
<a:theme xmlns:a="http://schemas.openxmlformats.org/drawingml/2006/main" name="Matmidia">
  <a:themeElements>
    <a:clrScheme name="Matmidia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Matmidi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 Antiqua" pitchFamily="18" charset="0"/>
          </a:defRPr>
        </a:defPPr>
      </a:lstStyle>
    </a:lnDef>
  </a:objectDefaults>
  <a:extraClrSchemeLst>
    <a:extraClrScheme>
      <a:clrScheme name="Matmidia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midia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midia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midia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midia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tmidia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midia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tmidia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5818</TotalTime>
  <Words>139</Words>
  <Application>Microsoft PowerPoint</Application>
  <PresentationFormat>Apresentação na tela (4:3)</PresentationFormat>
  <Paragraphs>53</Paragraphs>
  <Slides>19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Matmidia</vt:lpstr>
      <vt:lpstr>Equation</vt:lpstr>
      <vt:lpstr>Approximations by Smooth Transitions in Binary Space Partitions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Results and applications </vt:lpstr>
      <vt:lpstr>Slide 14</vt:lpstr>
      <vt:lpstr>Slide 15</vt:lpstr>
      <vt:lpstr>Slide 16</vt:lpstr>
      <vt:lpstr>Slide 17</vt:lpstr>
      <vt:lpstr>Slide 18</vt:lpstr>
      <vt:lpstr>Thanks ! </vt:lpstr>
    </vt:vector>
  </TitlesOfParts>
  <Company>PUC-Rio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Matemática</dc:creator>
  <cp:lastModifiedBy>Mq</cp:lastModifiedBy>
  <cp:revision>499</cp:revision>
  <dcterms:created xsi:type="dcterms:W3CDTF">2006-01-27T12:52:46Z</dcterms:created>
  <dcterms:modified xsi:type="dcterms:W3CDTF">2008-10-13T03:11:51Z</dcterms:modified>
</cp:coreProperties>
</file>